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2D_83A8E8C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905_738CBE1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872_55844954.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858_EBC5EC29.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86E_1660F31C.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860_3DA60CF7.xml" ContentType="application/vnd.ms-powerpoint.comments+xml"/>
  <Override PartName="/ppt/notesSlides/notesSlide14.xml" ContentType="application/vnd.openxmlformats-officedocument.presentationml.notesSlide+xml"/>
  <Override PartName="/ppt/comments/modernComment_1E58_898284AE.xml" ContentType="application/vnd.ms-powerpoint.comments+xml"/>
  <Override PartName="/ppt/notesSlides/notesSlide15.xml" ContentType="application/vnd.openxmlformats-officedocument.presentationml.notesSlide+xml"/>
  <Override PartName="/ppt/comments/modernComment_1862_43B937C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F25_1ABD485D.xml" ContentType="application/vnd.ms-powerpoint.comments+xml"/>
  <Override PartName="/ppt/comments/modernComment_1F09_19FB2AA0.xml" ContentType="application/vnd.ms-powerpoint.comments+xml"/>
  <Override PartName="/ppt/comments/modernComment_1E9A_9EC1B178.xml" ContentType="application/vnd.ms-powerpoint.comments+xml"/>
  <Override PartName="/ppt/notesSlides/notesSlide19.xml" ContentType="application/vnd.openxmlformats-officedocument.presentationml.notesSlide+xml"/>
  <Override PartName="/ppt/comments/modernComment_1F1A_DD74E3AA.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F1B_92E2590B.xml" ContentType="application/vnd.ms-powerpoint.comments+xml"/>
  <Override PartName="/ppt/notesSlides/notesSlide22.xml" ContentType="application/vnd.openxmlformats-officedocument.presentationml.notesSlide+xml"/>
  <Override PartName="/ppt/comments/modernComment_1869_A63B53EA.xml" ContentType="application/vnd.ms-powerpoint.comments+xml"/>
  <Override PartName="/ppt/notesSlides/notesSlide23.xml" ContentType="application/vnd.openxmlformats-officedocument.presentationml.notesSlide+xml"/>
  <Override PartName="/ppt/comments/modernComment_18AA_960A9EBC.xml" ContentType="application/vnd.ms-powerpoint.comments+xml"/>
  <Override PartName="/ppt/notesSlides/notesSlide24.xml" ContentType="application/vnd.openxmlformats-officedocument.presentationml.notesSlide+xml"/>
  <Override PartName="/ppt/comments/modernComment_1F2A_6CF97B42.xml" ContentType="application/vnd.ms-powerpoint.comments+xml"/>
  <Override PartName="/ppt/comments/modernComment_18AB_E97E837A.xml" ContentType="application/vnd.ms-powerpoint.comments+xml"/>
  <Override PartName="/ppt/comments/modernComment_18EC_D8CC8A71.xml" ContentType="application/vnd.ms-powerpoint.comments+xml"/>
  <Override PartName="/ppt/comments/modernComment_1ECC_DCE657BE.xml" ContentType="application/vnd.ms-powerpoint.comments+xml"/>
  <Override PartName="/ppt/comments/modernComment_1ECD_CA9CDC64.xml" ContentType="application/vnd.ms-powerpoint.comments+xml"/>
  <Override PartName="/ppt/notesSlides/notesSlide25.xml" ContentType="application/vnd.openxmlformats-officedocument.presentationml.notesSlide+xml"/>
  <Override PartName="/ppt/comments/modernComment_18A9_B92A322C.xml" ContentType="application/vnd.ms-powerpoint.comments+xml"/>
  <Override PartName="/ppt/comments/modernComment_18A6_F9270B47.xml" ContentType="application/vnd.ms-powerpoint.comments+xml"/>
  <Override PartName="/ppt/comments/modernComment_1ED4_FA4A1C8B.xml" ContentType="application/vnd.ms-powerpoint.comments+xml"/>
  <Override PartName="/ppt/comments/modernComment_1F1C_713D1BDE.xml" ContentType="application/vnd.ms-powerpoint.comments+xml"/>
  <Override PartName="/ppt/comments/modernComment_1ECE_8F141206.xml" ContentType="application/vnd.ms-powerpoint.comments+xml"/>
  <Override PartName="/ppt/comments/modernComment_1ED2_EBF7162C.xml" ContentType="application/vnd.ms-powerpoint.comments+xml"/>
  <Override PartName="/ppt/notesSlides/notesSlide26.xml" ContentType="application/vnd.openxmlformats-officedocument.presentationml.notesSlide+xml"/>
  <Override PartName="/ppt/comments/modernComment_1E8A_2036806A.xml" ContentType="application/vnd.ms-powerpoint.comments+xml"/>
  <Override PartName="/ppt/notesSlides/notesSlide27.xml" ContentType="application/vnd.openxmlformats-officedocument.presentationml.notesSlide+xml"/>
  <Override PartName="/ppt/comments/modernComment_1ED5_56C29B1A.xml" ContentType="application/vnd.ms-powerpoint.comments+xml"/>
  <Override PartName="/ppt/notesSlides/notesSlide28.xml" ContentType="application/vnd.openxmlformats-officedocument.presentationml.notesSlide+xml"/>
  <Override PartName="/ppt/comments/modernComment_1ED8_1D0D1C47.xml" ContentType="application/vnd.ms-powerpoint.comments+xml"/>
  <Override PartName="/ppt/comments/modernComment_1EDB_8BADDA4B.xml" ContentType="application/vnd.ms-powerpoint.comments+xml"/>
  <Override PartName="/ppt/comments/modernComment_1EBE_12BE348D.xml" ContentType="application/vnd.ms-powerpoint.comments+xml"/>
  <Override PartName="/ppt/comments/modernComment_1EBD_BF971CF8.xml" ContentType="application/vnd.ms-powerpoint.comments+xml"/>
  <Override PartName="/ppt/comments/modernComment_1EBC_C4BF4434.xml" ContentType="application/vnd.ms-powerpoint.comments+xml"/>
  <Override PartName="/ppt/notesSlides/notesSlide29.xml" ContentType="application/vnd.openxmlformats-officedocument.presentationml.notesSlide+xml"/>
  <Override PartName="/ppt/comments/modernComment_1F16_2FF630C2.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E82_EB551F9B.xml" ContentType="application/vnd.ms-powerpoint.comments+xml"/>
  <Override PartName="/ppt/notesSlides/notesSlide32.xml" ContentType="application/vnd.openxmlformats-officedocument.presentationml.notesSlide+xml"/>
  <Override PartName="/ppt/comments/modernComment_1EB0_7C11E976.xml" ContentType="application/vnd.ms-powerpoint.comments+xml"/>
  <Override PartName="/ppt/comments/modernComment_1EDF_1061A9B5.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F1D_BF05A0EC.xml" ContentType="application/vnd.ms-powerpoint.comments+xml"/>
  <Override PartName="/ppt/notesSlides/notesSlide35.xml" ContentType="application/vnd.openxmlformats-officedocument.presentationml.notesSlide+xml"/>
  <Override PartName="/ppt/comments/modernComment_1EE5_DEBF2668.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EE7_A3F68894.xml" ContentType="application/vnd.ms-powerpoint.comments+xml"/>
  <Override PartName="/ppt/notesSlides/notesSlide39.xml" ContentType="application/vnd.openxmlformats-officedocument.presentationml.notesSlide+xml"/>
  <Override PartName="/ppt/comments/modernComment_1EE9_60B015DA.xml" ContentType="application/vnd.ms-powerpoint.comments+xml"/>
  <Override PartName="/ppt/notesSlides/notesSlide40.xml" ContentType="application/vnd.openxmlformats-officedocument.presentationml.notesSlide+xml"/>
  <Override PartName="/ppt/comments/modernComment_1EF3_22460649.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EF6_42B9B06.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36"/>
  </p:notesMasterIdLst>
  <p:handoutMasterIdLst>
    <p:handoutMasterId r:id="rId137"/>
  </p:handoutMasterIdLst>
  <p:sldIdLst>
    <p:sldId id="256" r:id="rId2"/>
    <p:sldId id="301" r:id="rId3"/>
    <p:sldId id="6404" r:id="rId4"/>
    <p:sldId id="6405" r:id="rId5"/>
    <p:sldId id="6406" r:id="rId6"/>
    <p:sldId id="6258" r:id="rId7"/>
    <p:sldId id="6407" r:id="rId8"/>
    <p:sldId id="6408" r:id="rId9"/>
    <p:sldId id="6257" r:id="rId10"/>
    <p:sldId id="6232" r:id="rId11"/>
    <p:sldId id="6409" r:id="rId12"/>
    <p:sldId id="6410" r:id="rId13"/>
    <p:sldId id="6253" r:id="rId14"/>
    <p:sldId id="6254" r:id="rId15"/>
    <p:sldId id="6256" r:id="rId16"/>
    <p:sldId id="6411" r:id="rId17"/>
    <p:sldId id="6240" r:id="rId18"/>
    <p:sldId id="7768" r:id="rId19"/>
    <p:sldId id="7968" r:id="rId20"/>
    <p:sldId id="7883" r:id="rId21"/>
    <p:sldId id="7969" r:id="rId22"/>
    <p:sldId id="7949" r:id="rId23"/>
    <p:sldId id="7950" r:id="rId24"/>
    <p:sldId id="7966" r:id="rId25"/>
    <p:sldId id="7970" r:id="rId26"/>
    <p:sldId id="7971" r:id="rId27"/>
    <p:sldId id="6368" r:id="rId28"/>
    <p:sldId id="7938" r:id="rId29"/>
    <p:sldId id="6242" r:id="rId30"/>
    <p:sldId id="7955" r:id="rId31"/>
    <p:sldId id="7957" r:id="rId32"/>
    <p:sldId id="7956" r:id="rId33"/>
    <p:sldId id="7974" r:id="rId34"/>
    <p:sldId id="7973" r:id="rId35"/>
    <p:sldId id="7945" r:id="rId36"/>
    <p:sldId id="7946" r:id="rId37"/>
    <p:sldId id="7834" r:id="rId38"/>
    <p:sldId id="7904" r:id="rId39"/>
    <p:sldId id="7962" r:id="rId40"/>
    <p:sldId id="6248" r:id="rId41"/>
    <p:sldId id="7963" r:id="rId42"/>
    <p:sldId id="6249" r:id="rId43"/>
    <p:sldId id="6314" r:id="rId44"/>
    <p:sldId id="7978" r:id="rId45"/>
    <p:sldId id="6315" r:id="rId46"/>
    <p:sldId id="6380" r:id="rId47"/>
    <p:sldId id="7884" r:id="rId48"/>
    <p:sldId id="7947" r:id="rId49"/>
    <p:sldId id="7885" r:id="rId50"/>
    <p:sldId id="6313" r:id="rId51"/>
    <p:sldId id="6310" r:id="rId52"/>
    <p:sldId id="7891" r:id="rId53"/>
    <p:sldId id="7892" r:id="rId54"/>
    <p:sldId id="7964" r:id="rId55"/>
    <p:sldId id="7886" r:id="rId56"/>
    <p:sldId id="6352" r:id="rId57"/>
    <p:sldId id="7890" r:id="rId58"/>
    <p:sldId id="7897" r:id="rId59"/>
    <p:sldId id="7818" r:id="rId60"/>
    <p:sldId id="7893" r:id="rId61"/>
    <p:sldId id="7961" r:id="rId62"/>
    <p:sldId id="7896" r:id="rId63"/>
    <p:sldId id="7981" r:id="rId64"/>
    <p:sldId id="7846" r:id="rId65"/>
    <p:sldId id="7899" r:id="rId66"/>
    <p:sldId id="7862" r:id="rId67"/>
    <p:sldId id="6359" r:id="rId68"/>
    <p:sldId id="7979" r:id="rId69"/>
    <p:sldId id="7870" r:id="rId70"/>
    <p:sldId id="7954" r:id="rId71"/>
    <p:sldId id="7869" r:id="rId72"/>
    <p:sldId id="7868" r:id="rId73"/>
    <p:sldId id="7900" r:id="rId74"/>
    <p:sldId id="7958" r:id="rId75"/>
    <p:sldId id="7798" r:id="rId76"/>
    <p:sldId id="7810" r:id="rId77"/>
    <p:sldId id="7811" r:id="rId78"/>
    <p:sldId id="7856" r:id="rId79"/>
    <p:sldId id="7903" r:id="rId80"/>
    <p:sldId id="7877" r:id="rId81"/>
    <p:sldId id="7906" r:id="rId82"/>
    <p:sldId id="7905" r:id="rId83"/>
    <p:sldId id="7965" r:id="rId84"/>
    <p:sldId id="7908" r:id="rId85"/>
    <p:sldId id="7909" r:id="rId86"/>
    <p:sldId id="6323" r:id="rId87"/>
    <p:sldId id="7910" r:id="rId88"/>
    <p:sldId id="7911" r:id="rId89"/>
    <p:sldId id="7948" r:id="rId90"/>
    <p:sldId id="6319" r:id="rId91"/>
    <p:sldId id="6351" r:id="rId92"/>
    <p:sldId id="7912" r:id="rId93"/>
    <p:sldId id="7913" r:id="rId94"/>
    <p:sldId id="7787" r:id="rId95"/>
    <p:sldId id="7982" r:id="rId96"/>
    <p:sldId id="7923" r:id="rId97"/>
    <p:sldId id="6371" r:id="rId98"/>
    <p:sldId id="7925" r:id="rId99"/>
    <p:sldId id="7926" r:id="rId100"/>
    <p:sldId id="7927" r:id="rId101"/>
    <p:sldId id="7983" r:id="rId102"/>
    <p:sldId id="7928" r:id="rId103"/>
    <p:sldId id="7929" r:id="rId104"/>
    <p:sldId id="7824" r:id="rId105"/>
    <p:sldId id="7930" r:id="rId106"/>
    <p:sldId id="7866" r:id="rId107"/>
    <p:sldId id="7867" r:id="rId108"/>
    <p:sldId id="271" r:id="rId109"/>
    <p:sldId id="7934" r:id="rId110"/>
    <p:sldId id="7931" r:id="rId111"/>
    <p:sldId id="7932" r:id="rId112"/>
    <p:sldId id="7933" r:id="rId113"/>
    <p:sldId id="6348" r:id="rId114"/>
    <p:sldId id="6347" r:id="rId115"/>
    <p:sldId id="7935" r:id="rId116"/>
    <p:sldId id="7960" r:id="rId117"/>
    <p:sldId id="7937" r:id="rId118"/>
    <p:sldId id="6289" r:id="rId119"/>
    <p:sldId id="6364" r:id="rId120"/>
    <p:sldId id="7915" r:id="rId121"/>
    <p:sldId id="7939" r:id="rId122"/>
    <p:sldId id="7953" r:id="rId123"/>
    <p:sldId id="7975" r:id="rId124"/>
    <p:sldId id="7976" r:id="rId125"/>
    <p:sldId id="7977" r:id="rId126"/>
    <p:sldId id="6394" r:id="rId127"/>
    <p:sldId id="7918" r:id="rId128"/>
    <p:sldId id="7919" r:id="rId129"/>
    <p:sldId id="7920" r:id="rId130"/>
    <p:sldId id="7921" r:id="rId131"/>
    <p:sldId id="7922" r:id="rId132"/>
    <p:sldId id="6298" r:id="rId133"/>
    <p:sldId id="257" r:id="rId134"/>
    <p:sldId id="258" r:id="rId135"/>
  </p:sldIdLst>
  <p:sldSz cx="12192000" cy="6858000"/>
  <p:notesSz cx="6858000" cy="9144000"/>
  <p:embeddedFontLst>
    <p:embeddedFont>
      <p:font typeface="Amazon Ember" panose="020B0603020204020204" pitchFamily="34" charset="0"/>
      <p:regular r:id="rId138"/>
      <p:bold r:id="rId139"/>
      <p:italic r:id="rId140"/>
      <p:boldItalic r:id="rId141"/>
    </p:embeddedFont>
    <p:embeddedFont>
      <p:font typeface="Amazon Ember Display" panose="020F0603020204020204" pitchFamily="34" charset="0"/>
      <p:regular r:id="rId142"/>
      <p:bold r:id="rId143"/>
      <p:italic r:id="rId144"/>
      <p:boldItalic r:id="rId145"/>
    </p:embeddedFont>
    <p:embeddedFont>
      <p:font typeface="Amazon Ember Heavy" panose="020B0803020204020204" pitchFamily="34" charset="0"/>
      <p:bold r:id="rId146"/>
      <p:italic r:id="rId147"/>
      <p:boldItalic r:id="rId148"/>
    </p:embeddedFont>
    <p:embeddedFont>
      <p:font typeface="Amazon Ember Light" panose="020F0502020204030204" pitchFamily="34" charset="0"/>
      <p:regular r:id="rId149"/>
      <p:bold r:id="rId150"/>
      <p:italic r:id="rId151"/>
      <p:boldItalic r:id="rId152"/>
    </p:embeddedFont>
    <p:embeddedFont>
      <p:font typeface="Lucida Console" panose="020B0609040504020204" pitchFamily="49" charset="0"/>
      <p:regular r:id="rId1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439B34B-5A63-A236-0B58-254EC8A50542}" name="Toli Apostolidis" initials="TA" userId="S::toli@cinch.co.uk::47438468-5f38-4f15-92e1-3702c91ca3ab" providerId="AD"/>
  <p188:author id="{2EF2C974-07EE-B260-A3A7-F43CCB08FED5}" name="emshea@amazon.co.uk" initials="em" userId="S::urn:spo:guest#emshea@amazon.co.uk::" providerId="AD"/>
  <p188:author id="{F1CC7DBE-3FFD-58EF-F87F-6CA984283710}" name="Michael Horsley" initials="MH" userId="S::michael.horsley@cinch.co.uk::e0f70e10-7fe1-4446-96a2-c8414c2c5075" providerId="AD"/>
  <p188:author id="{6ED54BC2-C268-9C68-55F8-755DF4414C1B}" name="Andy Norton" initials="AN" userId="S::andy.norton_cinchcars.co.uk#ext#@bcaeurope.onmicrosoft.com::b4bf927a-eb30-4637-a557-340e2ea0b921" providerId="AD"/>
  <p188:author id="{354D1AD4-E495-9F10-741A-08464FC4ED69}" name="Chris Gibbons" initials="CG" userId="S::chris.gibbons@cinch.co.uk::ae71c220-af2f-4602-87b8-20fb2f4b247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9"/>
    <p:restoredTop sz="83810"/>
  </p:normalViewPr>
  <p:slideViewPr>
    <p:cSldViewPr snapToGrid="0">
      <p:cViewPr varScale="1">
        <p:scale>
          <a:sx n="84" d="100"/>
          <a:sy n="84" d="100"/>
        </p:scale>
        <p:origin x="192" y="66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fntdata"/><Relationship Id="rId159"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2.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3.fntdata"/><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3.fntdata"/><Relationship Id="rId14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4.fntdata"/><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6.fntdata"/><Relationship Id="rId148"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commentAuthors" Target="commen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7.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2D_83A8E8CB.xml><?xml version="1.0" encoding="utf-8"?>
<p188:cmLst xmlns:a="http://schemas.openxmlformats.org/drawingml/2006/main" xmlns:r="http://schemas.openxmlformats.org/officeDocument/2006/relationships" xmlns:p188="http://schemas.microsoft.com/office/powerpoint/2018/8/main">
  <p188:cm id="{C6DB88B6-3581-41D4-A0DB-52B300371432}" authorId="{F1CC7DBE-3FFD-58EF-F87F-6CA984283710}" status="resolved" created="2022-08-16T16:35:14.860" complete="100000">
    <ac:deMkLst xmlns:ac="http://schemas.microsoft.com/office/drawing/2013/main/command">
      <pc:docMk xmlns:pc="http://schemas.microsoft.com/office/powerpoint/2013/main/command"/>
      <pc:sldMk xmlns:pc="http://schemas.microsoft.com/office/powerpoint/2013/main/command" cId="2208884939" sldId="301"/>
      <ac:spMk id="6" creationId="{B5A1DB0B-5661-407D-BEA3-58B37F92E6C3}"/>
    </ac:deMkLst>
    <p188:replyLst>
      <p188:reply id="{6B44F91F-C8CD-3D4E-AADA-2AD92F68D5B4}" authorId="{B439B34B-5A63-A236-0B58-254EC8A50542}" created="2022-08-17T08:02:01.431">
        <p188:txBody>
          <a:bodyPr/>
          <a:lstStyle/>
          <a:p>
            <a:r>
              <a:rPr lang="en-US"/>
              <a:t>Good point! Sorted</a:t>
            </a:r>
          </a:p>
        </p188:txBody>
      </p188:reply>
    </p188:replyLst>
    <p188:txBody>
      <a:bodyPr/>
      <a:lstStyle/>
      <a:p>
        <a:r>
          <a:rPr lang="en-US"/>
          <a:t>Engineering Practice Lead for the role vs Principal Practice Engineer?</a:t>
        </a:r>
      </a:p>
    </p188:txBody>
  </p188:cm>
  <p188:cm id="{FAA34869-E105-435B-ABF3-2858025FB418}" authorId="{6ED54BC2-C268-9C68-55F8-755DF4414C1B}" created="2022-08-17T07:11:21.988">
    <pc:sldMkLst xmlns:pc="http://schemas.microsoft.com/office/powerpoint/2013/main/command">
      <pc:docMk/>
      <pc:sldMk cId="2208884939" sldId="301"/>
    </pc:sldMkLst>
    <p188:replyLst>
      <p188:reply id="{14C6E90C-C088-9542-9ADB-8E9A61668FE0}" authorId="{B439B34B-5A63-A236-0B58-254EC8A50542}" created="2022-08-17T11:57:13.502">
        <p188:txBody>
          <a:bodyPr/>
          <a:lstStyle/>
          <a:p>
            <a:r>
              <a:rPr lang="en-US"/>
              <a:t>How do you mean?
</a:t>
            </a:r>
          </a:p>
        </p188:txBody>
      </p188:reply>
      <p188:reply id="{F56042F6-D2F2-46BE-8F2A-DDF0A5D6FC8C}" authorId="{6ED54BC2-C268-9C68-55F8-755DF4414C1B}" created="2022-08-17T14:52:19.720">
        <p188:txBody>
          <a:bodyPr/>
          <a:lstStyle/>
          <a:p>
            <a:r>
              <a:rPr lang="en-US"/>
              <a:t>If you're using a custom font, you can save the pptx file so it has it embedded and doesn't look weird on other machines etc.</a:t>
            </a:r>
          </a:p>
        </p188:txBody>
      </p188:reply>
    </p188:replyLst>
    <p188:txBody>
      <a:bodyPr/>
      <a:lstStyle/>
      <a:p>
        <a:r>
          <a:rPr lang="en-US"/>
          <a:t>[Style] Have you embedded the custom fonts you need into the pptx?</a:t>
        </a:r>
      </a:p>
    </p188:txBody>
  </p188:cm>
</p188:cmLst>
</file>

<file path=ppt/comments/modernComment_1858_EBC5EC29.xml><?xml version="1.0" encoding="utf-8"?>
<p188:cmLst xmlns:a="http://schemas.openxmlformats.org/drawingml/2006/main" xmlns:r="http://schemas.openxmlformats.org/officeDocument/2006/relationships" xmlns:p188="http://schemas.microsoft.com/office/powerpoint/2018/8/main">
  <p188:cm id="{B4857D05-5917-4C43-807A-2C0B8C520A5E}" authorId="{B439B34B-5A63-A236-0B58-254EC8A50542}" status="resolved" created="2022-08-04T11:06:43.556" complete="100000">
    <ac:deMkLst xmlns:ac="http://schemas.microsoft.com/office/drawing/2013/main/command">
      <pc:docMk xmlns:pc="http://schemas.microsoft.com/office/powerpoint/2013/main/command"/>
      <pc:sldMk xmlns:pc="http://schemas.microsoft.com/office/powerpoint/2013/main/command" cId="3955616809" sldId="6232"/>
      <ac:spMk id="4" creationId="{614D8CD1-EB93-1642-A6FA-62940EF83E9D}"/>
    </ac:deMkLst>
    <p188:txBody>
      <a:bodyPr/>
      <a:lstStyle/>
      <a:p>
        <a:r>
          <a:rPr lang="en-US"/>
          <a:t>More of a comment for me to adjust - should we combine diagram style do you reckon or not? Should I try to use these boxes and arrows?</a:t>
        </a:r>
      </a:p>
    </p188:txBody>
  </p188:cm>
</p188:cmLst>
</file>

<file path=ppt/comments/modernComment_1860_3DA60CF7.xml><?xml version="1.0" encoding="utf-8"?>
<p188:cmLst xmlns:a="http://schemas.openxmlformats.org/drawingml/2006/main" xmlns:r="http://schemas.openxmlformats.org/officeDocument/2006/relationships" xmlns:p188="http://schemas.microsoft.com/office/powerpoint/2018/8/main">
  <p188:cm id="{789D31FE-CFDA-534C-A9E4-0047EB8D98C9}" authorId="{354D1AD4-E495-9F10-741A-08464FC4ED69}" created="2022-08-17T09:02:50.710">
    <ac:deMkLst xmlns:ac="http://schemas.microsoft.com/office/drawing/2013/main/command">
      <pc:docMk xmlns:pc="http://schemas.microsoft.com/office/powerpoint/2013/main/command"/>
      <pc:sldMk xmlns:pc="http://schemas.microsoft.com/office/powerpoint/2013/main/command" cId="1034292471" sldId="6240"/>
      <ac:picMk id="5" creationId="{36799557-526E-F84C-9063-DF64B003C2EB}"/>
    </ac:deMkLst>
    <p188:replyLst>
      <p188:reply id="{ACCD5CED-BD35-E74E-9567-7392E84964F7}" authorId="{354D1AD4-E495-9F10-741A-08464FC4ED69}" created="2022-08-17T10:17:49.468">
        <p188:txBody>
          <a:bodyPr/>
          <a:lstStyle/>
          <a:p>
            <a:r>
              <a:rPr lang="en-US"/>
              <a:t>Also, did you mean to use a different slide transition with this and the next vs. All the others?</a:t>
            </a:r>
          </a:p>
        </p188:txBody>
      </p188:reply>
      <p188:reply id="{BBE5FBE1-0EB9-1549-B0C6-F2FD97C8D9FA}" authorId="{B439B34B-5A63-A236-0B58-254EC8A50542}" created="2022-08-17T11:58:27.468">
        <p188:txBody>
          <a:bodyPr/>
          <a:lstStyle/>
          <a:p>
            <a:r>
              <a:rPr lang="en-US"/>
              <a:t>How do you mean wrong?</a:t>
            </a:r>
          </a:p>
        </p188:txBody>
      </p188:reply>
      <p188:reply id="{48EFCB46-B2A0-4240-A9F9-6E13C451CF9D}" authorId="{B439B34B-5A63-A236-0B58-254EC8A50542}" created="2022-08-17T11:59:02.210">
        <p188:txBody>
          <a:bodyPr/>
          <a:lstStyle/>
          <a:p>
            <a:r>
              <a:rPr lang="en-US"/>
              <a:t>Again this is Emily’s slides. Worth focusing on slide 18 onward!</a:t>
            </a:r>
          </a:p>
        </p188:txBody>
      </p188:reply>
      <p188:reply id="{FADB235F-ABE1-E94E-8E57-B0BBABC48A7C}" authorId="{354D1AD4-E495-9F10-741A-08464FC4ED69}" created="2022-08-17T13:06:53.801">
        <p188:txBody>
          <a:bodyPr/>
          <a:lstStyle/>
          <a:p>
            <a:r>
              <a:rPr lang="en-US"/>
              <a:t>The logo has lots of graining/scribbles on it.
</a:t>
            </a:r>
          </a:p>
        </p188:txBody>
      </p188:reply>
    </p188:replyLst>
    <p188:txBody>
      <a:bodyPr/>
      <a:lstStyle/>
      <a:p>
        <a:r>
          <a:rPr lang="en-US"/>
          <a:t>Is there something wrong with the logo?</a:t>
        </a:r>
      </a:p>
    </p188:txBody>
  </p188:cm>
</p188:cmLst>
</file>

<file path=ppt/comments/modernComment_1862_43B937C3.xml><?xml version="1.0" encoding="utf-8"?>
<p188:cmLst xmlns:a="http://schemas.openxmlformats.org/drawingml/2006/main" xmlns:r="http://schemas.openxmlformats.org/officeDocument/2006/relationships" xmlns:p188="http://schemas.microsoft.com/office/powerpoint/2018/8/main">
  <p188:cm id="{77B6D6C9-F29A-C340-908D-E23F099B2E49}" authorId="{B439B34B-5A63-A236-0B58-254EC8A50542}" status="resolved" created="2022-08-15T19:42:03.783" complete="100000">
    <pc:sldMkLst xmlns:pc="http://schemas.microsoft.com/office/powerpoint/2013/main/command">
      <pc:docMk/>
      <pc:sldMk cId="1136211907" sldId="6242"/>
    </pc:sldMkLst>
    <p188:replyLst>
      <p188:reply id="{792F3C9C-9515-B343-8FE6-40DE9557932F}" authorId="{B439B34B-5A63-A236-0B58-254EC8A50542}" created="2022-08-17T12:00:23.619">
        <p188:txBody>
          <a:bodyPr/>
          <a:lstStyle/>
          <a:p>
            <a:r>
              <a:rPr lang="en-US"/>
              <a:t>Removed HELM</a:t>
            </a:r>
          </a:p>
        </p188:txBody>
      </p188:reply>
    </p188:replyLst>
    <p188:txBody>
      <a:bodyPr/>
      <a:lstStyle/>
      <a:p>
        <a:r>
          <a:rPr lang="en-US"/>
          <a:t>Do I need to HELM logo? Either update with better picture or remove</a:t>
        </a:r>
      </a:p>
    </p188:txBody>
  </p188:cm>
</p188:cmLst>
</file>

<file path=ppt/comments/modernComment_1869_A63B53EA.xml><?xml version="1.0" encoding="utf-8"?>
<p188:cmLst xmlns:a="http://schemas.openxmlformats.org/drawingml/2006/main" xmlns:r="http://schemas.openxmlformats.org/officeDocument/2006/relationships" xmlns:p188="http://schemas.microsoft.com/office/powerpoint/2018/8/main">
  <p188:cm id="{10C6BA93-32F7-0746-BC24-C67DECDB0B54}" authorId="{B439B34B-5A63-A236-0B58-254EC8A50542}" status="resolved" created="2022-08-12T13:27:34.541" complete="100000">
    <ac:txMkLst xmlns:ac="http://schemas.microsoft.com/office/drawing/2013/main/command">
      <pc:docMk xmlns:pc="http://schemas.microsoft.com/office/powerpoint/2013/main/command"/>
      <pc:sldMk xmlns:pc="http://schemas.microsoft.com/office/powerpoint/2013/main/command" cId="2788905962" sldId="6249"/>
      <ac:spMk id="6" creationId="{51FF7CC5-EFA4-D2DB-BB44-6A676B9FEA9B}"/>
      <ac:txMk cp="0" len="9">
        <ac:context len="15" hash="1305598143"/>
      </ac:txMk>
    </ac:txMkLst>
    <p188:pos x="4598198" y="184520"/>
    <p188:txBody>
      <a:bodyPr/>
      <a:lstStyle/>
      <a:p>
        <a:r>
          <a:rPr lang="en-US"/>
          <a:t>From Dan: FIFO - did we need it? Is it exactly once?</a:t>
        </a:r>
      </a:p>
    </p188:txBody>
  </p188:cm>
</p188:cmLst>
</file>

<file path=ppt/comments/modernComment_186E_1660F31C.xml><?xml version="1.0" encoding="utf-8"?>
<p188:cmLst xmlns:a="http://schemas.openxmlformats.org/drawingml/2006/main" xmlns:r="http://schemas.openxmlformats.org/officeDocument/2006/relationships" xmlns:p188="http://schemas.microsoft.com/office/powerpoint/2018/8/main">
  <p188:cm id="{F1691B15-1F8F-C24F-BF03-6F10ADEC4BEB}" authorId="{B439B34B-5A63-A236-0B58-254EC8A50542}" created="2022-08-04T11:07:55.249">
    <ac:deMkLst xmlns:ac="http://schemas.microsoft.com/office/drawing/2013/main/command">
      <pc:docMk xmlns:pc="http://schemas.microsoft.com/office/powerpoint/2013/main/command"/>
      <pc:sldMk xmlns:pc="http://schemas.microsoft.com/office/powerpoint/2013/main/command" cId="375452444" sldId="6254"/>
      <ac:cxnSpMk id="41" creationId="{3A75B31B-6A13-E743-8CD1-0BA44AEB8171}"/>
    </ac:deMkLst>
    <p188:txBody>
      <a:bodyPr/>
      <a:lstStyle/>
      <a:p>
        <a:r>
          <a:rPr lang="en-US"/>
          <a:t>I noticed that the arrow is left and then right - is that a preference? I’ve been following the convention of ‘flow of data’, so all arrows ‘tend’ to go right. Not sure if this is the right approach though</a:t>
        </a:r>
      </a:p>
    </p188:txBody>
  </p188:cm>
</p188:cmLst>
</file>

<file path=ppt/comments/modernComment_1872_55844954.xml><?xml version="1.0" encoding="utf-8"?>
<p188:cmLst xmlns:a="http://schemas.openxmlformats.org/drawingml/2006/main" xmlns:r="http://schemas.openxmlformats.org/officeDocument/2006/relationships" xmlns:p188="http://schemas.microsoft.com/office/powerpoint/2018/8/main">
  <p188:cm id="{FE6F7A1F-8E60-CA44-829D-1EBAA356BACC}" authorId="{354D1AD4-E495-9F10-741A-08464FC4ED69}" created="2022-08-17T08:48:03.059">
    <ac:txMkLst xmlns:ac="http://schemas.microsoft.com/office/drawing/2013/main/command">
      <pc:docMk xmlns:pc="http://schemas.microsoft.com/office/powerpoint/2013/main/command"/>
      <pc:sldMk xmlns:pc="http://schemas.microsoft.com/office/powerpoint/2013/main/command" cId="1434732884" sldId="6258"/>
      <ac:spMk id="11" creationId="{E822AE5C-B95F-D045-9CE8-9B8BA4810F4E}"/>
      <ac:txMk cp="7" len="62">
        <ac:context len="134" hash="2091921828"/>
      </ac:txMk>
    </ac:txMkLst>
    <p188:pos x="10266219" y="410153"/>
    <p188:replyLst>
      <p188:reply id="{187322C3-DD0E-F745-99A5-42C1EAE2C30A}" authorId="{B439B34B-5A63-A236-0B58-254EC8A50542}" created="2022-08-17T11:57:53.471">
        <p188:txBody>
          <a:bodyPr/>
          <a:lstStyle/>
          <a:p>
            <a:r>
              <a:rPr lang="en-US"/>
              <a:t>This one is Emily’s - Emily’s slides are 1-17 but I will ask her!</a:t>
            </a:r>
          </a:p>
        </p188:txBody>
      </p188:reply>
    </p188:replyLst>
    <p188:txBody>
      <a:bodyPr/>
      <a:lstStyle/>
      <a:p>
        <a:r>
          <a:rPr lang="en-US"/>
          <a:t>Worth putting this in quotation marks due to it being a cite? Do you have the full link too?
</a:t>
        </a:r>
      </a:p>
    </p188:txBody>
  </p188:cm>
</p188:cmLst>
</file>

<file path=ppt/comments/modernComment_18A6_F9270B47.xml><?xml version="1.0" encoding="utf-8"?>
<p188:cmLst xmlns:a="http://schemas.openxmlformats.org/drawingml/2006/main" xmlns:r="http://schemas.openxmlformats.org/officeDocument/2006/relationships" xmlns:p188="http://schemas.microsoft.com/office/powerpoint/2018/8/main">
  <p188:cm id="{6CDC09C3-24EF-F74E-8C8C-8A7CBD625ECB}" authorId="{B439B34B-5A63-A236-0B58-254EC8A50542}" status="resolved" created="2022-08-05T12:28:07.048">
    <ac:deMkLst xmlns:ac="http://schemas.microsoft.com/office/drawing/2013/main/command">
      <pc:docMk xmlns:pc="http://schemas.microsoft.com/office/powerpoint/2013/main/command"/>
      <pc:sldMk xmlns:pc="http://schemas.microsoft.com/office/powerpoint/2013/main/command" cId="4180085575" sldId="6310"/>
      <ac:spMk id="3" creationId="{BFB48085-83AE-E393-E42A-CB1169E9C4AB}"/>
    </ac:deMkLst>
    <p188:txBody>
      <a:bodyPr/>
      <a:lstStyle/>
      <a:p>
        <a:r>
          <a:rPr lang="en-US"/>
          <a:t>A visual demonstration of the two responsibilities + their relationship
</a:t>
        </a:r>
      </a:p>
    </p188:txBody>
  </p188:cm>
  <p188:cm id="{56E2D711-6B01-485F-B28B-AE1A70E8143E}" authorId="{6ED54BC2-C268-9C68-55F8-755DF4414C1B}" status="resolved" created="2022-08-17T06:56:20.490">
    <pc:sldMkLst xmlns:pc="http://schemas.microsoft.com/office/powerpoint/2013/main/command">
      <pc:docMk/>
      <pc:sldMk cId="4180085575" sldId="6310"/>
    </pc:sldMkLst>
    <p188:replyLst>
      <p188:reply id="{924DD1ED-C104-BD4C-9F40-8C609CA8A8A5}" authorId="{B439B34B-5A63-A236-0B58-254EC8A50542}" created="2022-08-17T08:08:02.108">
        <p188:txBody>
          <a:bodyPr/>
          <a:lstStyle/>
          <a:p>
            <a:r>
              <a:rPr lang="en-US"/>
              <a:t>Good spot - sorted!</a:t>
            </a:r>
          </a:p>
        </p188:txBody>
      </p188:reply>
    </p188:replyLst>
    <p188:txBody>
      <a:bodyPr/>
      <a:lstStyle/>
      <a:p>
        <a:r>
          <a:rPr lang="en-US"/>
          <a:t>[Layout] The left area is slightly off between the two slides</a:t>
        </a:r>
      </a:p>
    </p188:txBody>
  </p188:cm>
</p188:cmLst>
</file>

<file path=ppt/comments/modernComment_18A9_B92A322C.xml><?xml version="1.0" encoding="utf-8"?>
<p188:cmLst xmlns:a="http://schemas.openxmlformats.org/drawingml/2006/main" xmlns:r="http://schemas.openxmlformats.org/officeDocument/2006/relationships" xmlns:p188="http://schemas.microsoft.com/office/powerpoint/2018/8/main">
  <p188:cm id="{AF97ECCE-DA60-4256-937B-BEBCB0787BF4}" authorId="{2EF2C974-07EE-B260-A3A7-F43CCB08FED5}" status="resolved" created="2022-08-11T20:02:16.332">
    <pc:sldMkLst xmlns:pc="http://schemas.microsoft.com/office/powerpoint/2013/main/command">
      <pc:docMk/>
      <pc:sldMk cId="3106550316" sldId="6313"/>
    </pc:sldMkLst>
    <p188:txBody>
      <a:bodyPr/>
      <a:lstStyle/>
      <a:p>
        <a:r>
          <a:rPr lang="en-US"/>
          <a:t>Love the tie in with the main service diagram</a:t>
        </a:r>
      </a:p>
    </p188:txBody>
  </p188:cm>
</p188:cmLst>
</file>

<file path=ppt/comments/modernComment_18AA_960A9EBC.xml><?xml version="1.0" encoding="utf-8"?>
<p188:cmLst xmlns:a="http://schemas.openxmlformats.org/drawingml/2006/main" xmlns:r="http://schemas.openxmlformats.org/officeDocument/2006/relationships" xmlns:p188="http://schemas.microsoft.com/office/powerpoint/2018/8/main">
  <p188:cm id="{489DE1F6-3C50-1A46-BAB5-349271C2B9C8}" authorId="{B439B34B-5A63-A236-0B58-254EC8A50542}" status="resolved" created="2022-08-05T12:14:46.326" complete="100000">
    <pc:sldMkLst xmlns:pc="http://schemas.microsoft.com/office/powerpoint/2013/main/command">
      <pc:docMk/>
      <pc:sldMk cId="2517278396" sldId="6314"/>
    </pc:sldMkLst>
    <p188:txBody>
      <a:bodyPr/>
      <a:lstStyle/>
      <a:p>
        <a:r>
          <a:rPr lang="en-US"/>
          <a:t>Convert this AWS icon set in PowerPoint</a:t>
        </a:r>
      </a:p>
    </p188:txBody>
  </p188:cm>
  <p188:cm id="{BD117981-AF9B-8640-B41B-CD26C29E97F1}" authorId="{B439B34B-5A63-A236-0B58-254EC8A50542}" status="resolved" created="2022-08-12T13:24:44.393" complete="100000">
    <ac:deMkLst xmlns:ac="http://schemas.microsoft.com/office/drawing/2013/main/command">
      <pc:docMk xmlns:pc="http://schemas.microsoft.com/office/powerpoint/2013/main/command"/>
      <pc:sldMk xmlns:pc="http://schemas.microsoft.com/office/powerpoint/2013/main/command" cId="2517278396" sldId="6314"/>
      <ac:picMk id="3" creationId="{14019553-1ADF-9818-4E24-8906495704AE}"/>
    </ac:deMkLst>
    <p188:txBody>
      <a:bodyPr/>
      <a:lstStyle/>
      <a:p>
        <a:r>
          <a:rPr lang="en-US"/>
          <a:t>What’s the green dot?</a:t>
        </a:r>
      </a:p>
    </p188:txBody>
  </p188:cm>
</p188:cmLst>
</file>

<file path=ppt/comments/modernComment_18AB_E97E837A.xml><?xml version="1.0" encoding="utf-8"?>
<p188:cmLst xmlns:a="http://schemas.openxmlformats.org/drawingml/2006/main" xmlns:r="http://schemas.openxmlformats.org/officeDocument/2006/relationships" xmlns:p188="http://schemas.microsoft.com/office/powerpoint/2018/8/main">
  <p188:cm id="{0ED082C1-3EFA-9B4C-8984-D690519CD591}" authorId="{B439B34B-5A63-A236-0B58-254EC8A50542}" status="resolved" created="2022-08-08T11:31:27.876" complete="100000">
    <pc:sldMkLst xmlns:pc="http://schemas.microsoft.com/office/powerpoint/2013/main/command">
      <pc:docMk/>
      <pc:sldMk cId="3917382522" sldId="6315"/>
    </pc:sldMkLst>
    <p188:txBody>
      <a:bodyPr/>
      <a:lstStyle/>
      <a:p>
        <a:r>
          <a:rPr lang="en-US"/>
          <a:t>AWS Icon set conversion</a:t>
        </a:r>
      </a:p>
    </p188:txBody>
  </p188:cm>
</p188:cmLst>
</file>

<file path=ppt/comments/modernComment_18EC_D8CC8A71.xml><?xml version="1.0" encoding="utf-8"?>
<p188:cmLst xmlns:a="http://schemas.openxmlformats.org/drawingml/2006/main" xmlns:r="http://schemas.openxmlformats.org/officeDocument/2006/relationships" xmlns:p188="http://schemas.microsoft.com/office/powerpoint/2018/8/main">
  <p188:cm id="{B131028E-221D-A64C-8FF0-761257B096C4}" authorId="{B439B34B-5A63-A236-0B58-254EC8A50542}" status="resolved" created="2022-08-05T12:24:51.498" complete="100000">
    <pc:sldMkLst xmlns:pc="http://schemas.microsoft.com/office/powerpoint/2013/main/command">
      <pc:docMk/>
      <pc:sldMk cId="3637283441" sldId="6380"/>
    </pc:sldMkLst>
    <p188:txBody>
      <a:bodyPr/>
      <a:lstStyle/>
      <a:p>
        <a:r>
          <a:rPr lang="en-US"/>
          <a:t>Abstract this one</a:t>
        </a:r>
      </a:p>
    </p188:txBody>
  </p188:cm>
  <p188:cm id="{B8A68DC5-2BFB-4EC0-BB32-BB64D489ACAE}" authorId="{2EF2C974-07EE-B260-A3A7-F43CCB08FED5}" status="resolved" created="2022-08-11T19:56:49.397" complete="100000">
    <pc:sldMkLst xmlns:pc="http://schemas.microsoft.com/office/powerpoint/2013/main/command">
      <pc:docMk/>
      <pc:sldMk cId="3637283441" sldId="6380"/>
    </pc:sldMkLst>
    <p188:txBody>
      <a:bodyPr/>
      <a:lstStyle/>
      <a:p>
        <a:r>
          <a:rPr lang="en-US"/>
          <a:t>This is great simplified. We probably can remove the quotations around component after the first time we introduce it</a:t>
        </a:r>
      </a:p>
    </p188:txBody>
  </p188:cm>
  <p188:cm id="{2A1246B2-8555-47ED-9E27-3E3C79EBD186}" authorId="{2EF2C974-07EE-B260-A3A7-F43CCB08FED5}" status="resolved" created="2022-08-11T20:09:09.825" complete="100000">
    <pc:sldMkLst xmlns:pc="http://schemas.microsoft.com/office/powerpoint/2013/main/command">
      <pc:docMk/>
      <pc:sldMk cId="3637283441" sldId="6380"/>
    </pc:sldMkLst>
    <p188:txBody>
      <a:bodyPr/>
      <a:lstStyle/>
      <a:p>
        <a:r>
          <a:rPr lang="en-US"/>
          <a:t>Might be nice to spell out 'shared event bus' throughout the slides rather than shortening to 'shared'</a:t>
        </a:r>
      </a:p>
    </p188:txBody>
  </p188:cm>
  <p188:cm id="{7AE58C8D-6EE1-452F-8881-33E4E1B73EBA}" authorId="{6ED54BC2-C268-9C68-55F8-755DF4414C1B}" status="resolved" created="2022-08-17T06:54:56.690" complete="100000">
    <ac:deMkLst xmlns:ac="http://schemas.microsoft.com/office/drawing/2013/main/command">
      <pc:docMk xmlns:pc="http://schemas.microsoft.com/office/powerpoint/2013/main/command"/>
      <pc:sldMk xmlns:pc="http://schemas.microsoft.com/office/powerpoint/2013/main/command" cId="3637283441" sldId="6380"/>
      <ac:spMk id="2" creationId="{13433200-3311-F9AD-7EDD-14039A44C0A2}"/>
    </ac:deMkLst>
    <p188:replyLst>
      <p188:reply id="{2690AFFD-7BF9-4F4D-B371-668D04380CE9}" authorId="{B439B34B-5A63-A236-0B58-254EC8A50542}" created="2022-08-17T08:04:54.016">
        <p188:txBody>
          <a:bodyPr/>
          <a:lstStyle/>
          <a:p>
            <a:r>
              <a:rPr lang="en-US"/>
              <a:t>Can’t see the text moving? I’ve sorted the bold!</a:t>
            </a:r>
          </a:p>
        </p188:txBody>
      </p188:reply>
      <p188:reply id="{1782E9AA-FB72-0945-8275-1758CA2A928F}" authorId="{354D1AD4-E495-9F10-741A-08464FC4ED69}" created="2022-08-17T10:15:47.455">
        <p188:txBody>
          <a:bodyPr/>
          <a:lstStyle/>
          <a:p>
            <a:r>
              <a:rPr lang="en-US"/>
              <a:t>The arrow and "shared event bus" text moves for me too between slides</a:t>
            </a:r>
          </a:p>
        </p188:txBody>
      </p188:reply>
    </p188:replyLst>
    <p188:txBody>
      <a:bodyPr/>
      <a:lstStyle/>
      <a:p>
        <a:r>
          <a:rPr lang="en-US"/>
          <a:t>[Styles] The text moves slightly on the next slide, and Component publishing is bold, and then not.</a:t>
        </a:r>
      </a:p>
    </p188:txBody>
  </p188:cm>
</p188:cmLst>
</file>

<file path=ppt/comments/modernComment_1905_738CBE10.xml><?xml version="1.0" encoding="utf-8"?>
<p188:cmLst xmlns:a="http://schemas.openxmlformats.org/drawingml/2006/main" xmlns:r="http://schemas.openxmlformats.org/officeDocument/2006/relationships" xmlns:p188="http://schemas.microsoft.com/office/powerpoint/2018/8/main">
  <p188:cm id="{DC9699E0-E64E-694B-AE22-CEC6655786A8}" authorId="{B439B34B-5A63-A236-0B58-254EC8A50542}" status="resolved" created="2022-08-04T11:05:12.763" complete="100000">
    <ac:txMkLst xmlns:ac="http://schemas.microsoft.com/office/drawing/2013/main/command">
      <pc:docMk xmlns:pc="http://schemas.microsoft.com/office/powerpoint/2013/main/command"/>
      <pc:sldMk xmlns:pc="http://schemas.microsoft.com/office/powerpoint/2013/main/command" cId="1938603536" sldId="6405"/>
      <ac:spMk id="6" creationId="{7609EC1A-0D94-194A-A908-85DBDEA411C2}"/>
      <ac:txMk cp="0" len="67">
        <ac:context len="68" hash="69926858"/>
      </ac:txMk>
    </ac:txMkLst>
    <p188:pos x="9700601" y="197263"/>
    <p188:txBody>
      <a:bodyPr/>
      <a:lstStyle/>
      <a:p>
        <a:r>
          <a:rPr lang="en-US"/>
          <a:t>I think this serves as a great theme for the talk and a great call to action!</a:t>
        </a:r>
      </a:p>
    </p188:txBody>
  </p188:cm>
</p188:cmLst>
</file>

<file path=ppt/comments/modernComment_1E58_898284AE.xml><?xml version="1.0" encoding="utf-8"?>
<p188:cmLst xmlns:a="http://schemas.openxmlformats.org/drawingml/2006/main" xmlns:r="http://schemas.openxmlformats.org/officeDocument/2006/relationships" xmlns:p188="http://schemas.microsoft.com/office/powerpoint/2018/8/main">
  <p188:cm id="{43405C51-4BBE-6947-8016-B9319914858A}" authorId="{B439B34B-5A63-A236-0B58-254EC8A50542}" status="resolved" created="2022-08-04T11:13:27.882" complete="100000">
    <ac:txMkLst xmlns:ac="http://schemas.microsoft.com/office/drawing/2013/main/command">
      <pc:docMk xmlns:pc="http://schemas.microsoft.com/office/powerpoint/2013/main/command"/>
      <pc:sldMk xmlns:pc="http://schemas.microsoft.com/office/powerpoint/2013/main/command" cId="2307032238" sldId="7768"/>
      <ac:spMk id="3" creationId="{8A54F648-8D85-49BC-A774-AFE5984EDE15}"/>
      <ac:txMk cp="259" len="55">
        <ac:context len="315" hash="2523808009"/>
      </ac:txMk>
    </ac:txMkLst>
    <p188:pos x="9720474" y="2801996"/>
    <p188:replyLst>
      <p188:reply id="{448A1DC5-EB1A-4012-B74F-3AE204771FF7}" authorId="{2EF2C974-07EE-B260-A3A7-F43CCB08FED5}" created="2022-08-11T19:49:05.433">
        <p188:txBody>
          <a:bodyPr/>
          <a:lstStyle/>
          <a:p>
            <a:r>
              <a:rPr lang="en-US"/>
              <a:t>We used this slide in the Partner Summit keynote which went through cinch marketing approval, so it should be good to include</a:t>
            </a:r>
          </a:p>
        </p188:txBody>
      </p188:reply>
    </p188:replyLst>
    <p188:txBody>
      <a:bodyPr/>
      <a:lstStyle/>
      <a:p>
        <a:r>
          <a:rPr lang="en-US"/>
          <a:t>I *think* this is fine to mention, in the blog post we are writing with AWS we mention 
“cinch achieved its ambitious goals by using serverless technologies. At the time the new website was launched, the traffic quickly increased by a factor of 2.5x (peak of 6.000 requests per minute to 16.000 requests per minute). As the number of requests increased, latency even went down. Traffic is highly variable, with anywhere between 40k and 600k events a day, a 15x difference in volume between quiet and busy days. AWS manages the scale automatically, and this allows for exponential growth: going from hundreds of cars sold within days, and then growing by a factor of 100x within a few weeks.” For stats - these are approved if we want to use any of these. I thought we had mentioned conversion but can’t find it now</a:t>
        </a:r>
      </a:p>
    </p188:txBody>
  </p188:cm>
</p188:cmLst>
</file>

<file path=ppt/comments/modernComment_1E82_EB551F9B.xml><?xml version="1.0" encoding="utf-8"?>
<p188:cmLst xmlns:a="http://schemas.openxmlformats.org/drawingml/2006/main" xmlns:r="http://schemas.openxmlformats.org/officeDocument/2006/relationships" xmlns:p188="http://schemas.microsoft.com/office/powerpoint/2018/8/main">
  <p188:cm id="{46E4D0EE-CF82-294D-ACAD-6E993FEBCE44}" authorId="{B439B34B-5A63-A236-0B58-254EC8A50542}" status="resolved" created="2022-08-05T15:30:59.110" complete="100000">
    <ac:txMkLst xmlns:ac="http://schemas.microsoft.com/office/drawing/2013/main/command">
      <pc:docMk xmlns:pc="http://schemas.microsoft.com/office/powerpoint/2013/main/command"/>
      <pc:sldMk xmlns:pc="http://schemas.microsoft.com/office/powerpoint/2013/main/command" cId="3948224411" sldId="7810"/>
      <ac:spMk id="7" creationId="{D46F93D8-3DD6-2A75-3634-3A62EC630165}"/>
      <ac:txMk cp="2" len="38">
        <ac:context len="41" hash="1675047779"/>
      </ac:txMk>
    </ac:txMkLst>
    <p188:pos x="4645625" y="193384"/>
    <p188:replyLst>
      <p188:reply id="{E474AD2D-A17E-F44C-96B3-14B4B1411C43}" authorId="{B439B34B-5A63-A236-0B58-254EC8A50542}" created="2022-08-05T15:32:03.092">
        <p188:txBody>
          <a:bodyPr/>
          <a:lstStyle/>
          <a:p>
            <a:r>
              <a:rPr lang="en-US"/>
              <a:t>EDA but coupled and not micro service</a:t>
            </a:r>
          </a:p>
        </p188:txBody>
      </p188:reply>
    </p188:replyLst>
    <p188:txBody>
      <a:bodyPr/>
      <a:lstStyle/>
      <a:p>
        <a:r>
          <a:rPr lang="en-US"/>
          <a:t>Why?</a:t>
        </a:r>
      </a:p>
    </p188:txBody>
  </p188:cm>
</p188:cmLst>
</file>

<file path=ppt/comments/modernComment_1E8A_2036806A.xml><?xml version="1.0" encoding="utf-8"?>
<p188:cmLst xmlns:a="http://schemas.openxmlformats.org/drawingml/2006/main" xmlns:r="http://schemas.openxmlformats.org/officeDocument/2006/relationships" xmlns:p188="http://schemas.microsoft.com/office/powerpoint/2018/8/main">
  <p188:cm id="{2D81B99C-E2C1-4E92-9A1E-892577921E3D}" authorId="{2EF2C974-07EE-B260-A3A7-F43CCB08FED5}" status="resolved" created="2022-08-11T20:04:46.507" complete="100000">
    <pc:sldMkLst xmlns:pc="http://schemas.microsoft.com/office/powerpoint/2013/main/command">
      <pc:docMk/>
      <pc:sldMk cId="540442730" sldId="7818"/>
    </pc:sldMkLst>
    <p188:replyLst>
      <p188:reply id="{BF6DEF75-200D-134B-A122-C684D6FA9FEC}" authorId="{B439B34B-5A63-A236-0B58-254EC8A50542}" created="2022-08-15T19:49:05.990">
        <p188:txBody>
          <a:bodyPr/>
          <a:lstStyle/>
          <a:p>
            <a:r>
              <a:rPr lang="en-US"/>
              <a:t>‘Green’ is any trigger. Could be an event from EventBridge, could be SQS. Could be S3. What would you suggest here?
</a:t>
            </a:r>
          </a:p>
        </p188:txBody>
      </p188:reply>
      <p188:reply id="{30B84CB2-5CF4-1041-A550-E3F681C9D070}" authorId="{B439B34B-5A63-A236-0B58-254EC8A50542}" created="2022-08-15T20:22:55.687">
        <p188:txBody>
          <a:bodyPr/>
          <a:lstStyle/>
          <a:p>
            <a:r>
              <a:rPr lang="en-US"/>
              <a:t>I’ve made the green dot pink for now with subtitle</a:t>
            </a:r>
          </a:p>
        </p188:txBody>
      </p188:reply>
    </p188:replyLst>
    <p188:txBody>
      <a:bodyPr/>
      <a:lstStyle/>
      <a:p>
        <a:r>
          <a:rPr lang="en-US"/>
          <a:t>There's a lot of different text colors on this slide. What is the green circle on the left?</a:t>
        </a:r>
      </a:p>
    </p188:txBody>
  </p188:cm>
  <p188:cm id="{2D43C995-2F12-46B9-9D6B-B58089AE2802}" authorId="{2EF2C974-07EE-B260-A3A7-F43CCB08FED5}" status="resolved" created="2022-08-11T20:05:18.695" complete="100000">
    <pc:sldMkLst xmlns:pc="http://schemas.microsoft.com/office/powerpoint/2013/main/command">
      <pc:docMk/>
      <pc:sldMk cId="540442730" sldId="7818"/>
    </pc:sldMkLst>
    <p188:replyLst>
      <p188:reply id="{3E43BF88-B51B-1348-82CC-20875F725CC9}" authorId="{B439B34B-5A63-A236-0B58-254EC8A50542}" created="2022-08-15T19:49:18.462">
        <p188:txBody>
          <a:bodyPr/>
          <a:lstStyle/>
          <a:p>
            <a:r>
              <a:rPr lang="en-US"/>
              <a:t>Yup, removed it. Good point!</a:t>
            </a:r>
          </a:p>
        </p188:txBody>
      </p188:reply>
    </p188:replyLst>
    <p188:txBody>
      <a:bodyPr/>
      <a:lstStyle/>
      <a:p>
        <a:r>
          <a:rPr lang="en-US"/>
          <a:t>You may be able to just speak to the fact that this version two of the pattern rather than writing it, since this slide already has a lot of detail on it</a:t>
        </a:r>
      </a:p>
    </p188:txBody>
  </p188:cm>
  <p188:cm id="{04A8795B-8F0B-DF4F-8A76-3C0BF5A263D1}" authorId="{B439B34B-5A63-A236-0B58-254EC8A50542}" status="resolved" created="2022-08-12T13:32:18.251" complete="100000">
    <ac:txMkLst xmlns:ac="http://schemas.microsoft.com/office/drawing/2013/main/command">
      <pc:docMk xmlns:pc="http://schemas.microsoft.com/office/powerpoint/2013/main/command"/>
      <pc:sldMk xmlns:pc="http://schemas.microsoft.com/office/powerpoint/2013/main/command" cId="540442730" sldId="7818"/>
      <ac:spMk id="39" creationId="{F065896A-B132-B226-8241-D9A600EA485A}"/>
      <ac:txMk cp="3" len="20">
        <ac:context len="24" hash="751071263"/>
      </ac:txMk>
    </ac:txMkLst>
    <p188:txBody>
      <a:bodyPr/>
      <a:lstStyle/>
      <a:p>
        <a:r>
          <a:rPr lang="en-US"/>
          <a:t>From Dan: Not translating the event here meant that you didn’t have to care about ordering</a:t>
        </a:r>
      </a:p>
    </p188:txBody>
  </p188:cm>
  <p188:cm id="{CDEC4754-15C3-4049-A6D2-2A59C58CABFC}" authorId="{354D1AD4-E495-9F10-741A-08464FC4ED69}" status="resolved" created="2022-08-17T10:25:23.833" complete="100000">
    <ac:deMkLst xmlns:ac="http://schemas.microsoft.com/office/drawing/2013/main/command">
      <pc:docMk xmlns:pc="http://schemas.microsoft.com/office/powerpoint/2013/main/command"/>
      <pc:sldMk xmlns:pc="http://schemas.microsoft.com/office/powerpoint/2013/main/command" cId="540442730" sldId="7818"/>
      <ac:spMk id="11" creationId="{49A78DF3-B997-1FDC-FB9E-DD5C501936C5}"/>
    </ac:deMkLst>
    <p188:txBody>
      <a:bodyPr/>
      <a:lstStyle/>
      <a:p>
        <a:r>
          <a:rPr lang="en-US"/>
          <a:t>Alignment of ticks and text... </a:t>
        </a:r>
      </a:p>
    </p188:txBody>
  </p188:cm>
</p188:cmLst>
</file>

<file path=ppt/comments/modernComment_1E9A_9EC1B178.xml><?xml version="1.0" encoding="utf-8"?>
<p188:cmLst xmlns:a="http://schemas.openxmlformats.org/drawingml/2006/main" xmlns:r="http://schemas.openxmlformats.org/officeDocument/2006/relationships" xmlns:p188="http://schemas.microsoft.com/office/powerpoint/2018/8/main">
  <p188:cm id="{590E0524-7A68-6648-BDBA-73E68A6B3C1F}" authorId="{B439B34B-5A63-A236-0B58-254EC8A50542}" status="resolved" created="2022-08-05T12:12:57.534" complete="100000">
    <pc:sldMkLst xmlns:pc="http://schemas.microsoft.com/office/powerpoint/2013/main/command">
      <pc:docMk/>
      <pc:sldMk cId="2663494008" sldId="7834"/>
    </pc:sldMkLst>
    <p188:txBody>
      <a:bodyPr/>
      <a:lstStyle/>
      <a:p>
        <a:r>
          <a:rPr lang="en-US"/>
          <a:t>Update domains</a:t>
        </a:r>
      </a:p>
    </p188:txBody>
  </p188:cm>
</p188:cmLst>
</file>

<file path=ppt/comments/modernComment_1EB0_7C11E976.xml><?xml version="1.0" encoding="utf-8"?>
<p188:cmLst xmlns:a="http://schemas.openxmlformats.org/drawingml/2006/main" xmlns:r="http://schemas.openxmlformats.org/officeDocument/2006/relationships" xmlns:p188="http://schemas.microsoft.com/office/powerpoint/2018/8/main">
  <p188:cm id="{F722AEBC-9DD4-42C6-91A3-B95BCBBDE3F8}" authorId="{2EF2C974-07EE-B260-A3A7-F43CCB08FED5}" status="resolved" created="2022-08-11T20:07:59.777" complete="100000">
    <pc:sldMkLst xmlns:pc="http://schemas.microsoft.com/office/powerpoint/2013/main/command">
      <pc:docMk/>
      <pc:sldMk cId="2081548662" sldId="7856"/>
    </pc:sldMkLst>
    <p188:txBody>
      <a:bodyPr/>
      <a:lstStyle/>
      <a:p>
        <a:r>
          <a:rPr lang="en-US"/>
          <a:t>I like the flow of this. I think it introduces listeners to the trade-offs without feeling like they're left hanging waiting for the solution</a:t>
        </a:r>
      </a:p>
    </p188:txBody>
  </p188:cm>
</p188:cmLst>
</file>

<file path=ppt/comments/modernComment_1EBC_C4BF4434.xml><?xml version="1.0" encoding="utf-8"?>
<p188:cmLst xmlns:a="http://schemas.openxmlformats.org/drawingml/2006/main" xmlns:r="http://schemas.openxmlformats.org/officeDocument/2006/relationships" xmlns:p188="http://schemas.microsoft.com/office/powerpoint/2018/8/main">
  <p188:cm id="{7830856A-E33A-8449-BB25-62D515A0E06D}" authorId="{B439B34B-5A63-A236-0B58-254EC8A50542}" status="resolved" created="2022-08-12T13:43:06.298">
    <ac:txMkLst xmlns:ac="http://schemas.microsoft.com/office/drawing/2013/main/command">
      <pc:docMk xmlns:pc="http://schemas.microsoft.com/office/powerpoint/2013/main/command"/>
      <pc:sldMk xmlns:pc="http://schemas.microsoft.com/office/powerpoint/2013/main/command" cId="3300869172" sldId="7868"/>
      <ac:spMk id="8" creationId="{52D240BC-35FD-1144-99B7-C44C2E0E07B8}"/>
      <ac:txMk cp="5" len="21">
        <ac:context len="27" hash="3230669754"/>
      </ac:txMk>
    </ac:txMkLst>
    <p188:pos x="3212123" y="183661"/>
    <p188:txBody>
      <a:bodyPr/>
      <a:lstStyle/>
      <a:p>
        <a:r>
          <a:rPr lang="en-US"/>
          <a:t>From Dan: Definitely include this</a:t>
        </a:r>
      </a:p>
    </p188:txBody>
  </p188:cm>
</p188:cmLst>
</file>

<file path=ppt/comments/modernComment_1EBD_BF971CF8.xml><?xml version="1.0" encoding="utf-8"?>
<p188:cmLst xmlns:a="http://schemas.openxmlformats.org/drawingml/2006/main" xmlns:r="http://schemas.openxmlformats.org/officeDocument/2006/relationships" xmlns:p188="http://schemas.microsoft.com/office/powerpoint/2018/8/main">
  <p188:cm id="{E70FFA56-4779-499F-9DFF-0C7E315084BF}" authorId="{6ED54BC2-C268-9C68-55F8-755DF4414C1B}" status="resolved" created="2022-08-17T07:08:35.826">
    <pc:sldMkLst xmlns:pc="http://schemas.microsoft.com/office/powerpoint/2013/main/command">
      <pc:docMk/>
      <pc:sldMk cId="3214351608" sldId="7869"/>
    </pc:sldMkLst>
    <p188:replyLst>
      <p188:reply id="{9462560E-AF7C-BB4F-BCE2-5E90D3000648}" authorId="{B439B34B-5A63-A236-0B58-254EC8A50542}" created="2022-08-17T11:50:04.765">
        <p188:txBody>
          <a:bodyPr/>
          <a:lstStyle/>
          <a:p>
            <a:r>
              <a:rPr lang="en-US"/>
              <a:t>Good spot - moved the slides around</a:t>
            </a:r>
          </a:p>
        </p188:txBody>
      </p188:reply>
    </p188:replyLst>
    <p188:txBody>
      <a:bodyPr/>
      <a:lstStyle/>
      <a:p>
        <a:r>
          <a:rPr lang="en-US"/>
          <a:t>[Content] with the slide before being a negative, is this also a negative? If not might be worth rephrasing as it could be seen as a continuation of an anti-pattern from the slide before.</a:t>
        </a:r>
      </a:p>
    </p188:txBody>
  </p188:cm>
</p188:cmLst>
</file>

<file path=ppt/comments/modernComment_1EBE_12BE348D.xml><?xml version="1.0" encoding="utf-8"?>
<p188:cmLst xmlns:a="http://schemas.openxmlformats.org/drawingml/2006/main" xmlns:r="http://schemas.openxmlformats.org/officeDocument/2006/relationships" xmlns:p188="http://schemas.microsoft.com/office/powerpoint/2018/8/main">
  <p188:cm id="{8B08D8CB-2546-4E1F-8F6D-599B5593CDC4}" authorId="{6ED54BC2-C268-9C68-55F8-755DF4414C1B}" status="resolved" created="2022-08-17T07:07:45.465">
    <pc:sldMkLst xmlns:pc="http://schemas.microsoft.com/office/powerpoint/2013/main/command">
      <pc:docMk/>
      <pc:sldMk cId="314455181" sldId="7870"/>
    </pc:sldMkLst>
    <p188:txBody>
      <a:bodyPr/>
      <a:lstStyle/>
      <a:p>
        <a:r>
          <a:rPr lang="en-US"/>
          <a:t>[Layout] Text alignment is a little off on each slide</a:t>
        </a:r>
      </a:p>
    </p188:txBody>
  </p188:cm>
</p188:cmLst>
</file>

<file path=ppt/comments/modernComment_1ECC_DCE657BE.xml><?xml version="1.0" encoding="utf-8"?>
<p188:cmLst xmlns:a="http://schemas.openxmlformats.org/drawingml/2006/main" xmlns:r="http://schemas.openxmlformats.org/officeDocument/2006/relationships" xmlns:p188="http://schemas.microsoft.com/office/powerpoint/2018/8/main">
  <p188:cm id="{FB9FDBCE-D666-BC4D-A718-E55C53E57B3D}" authorId="{B439B34B-5A63-A236-0B58-254EC8A50542}" status="resolved" created="2022-08-05T12:24:51.498" complete="100000">
    <pc:sldMkLst xmlns:pc="http://schemas.microsoft.com/office/powerpoint/2013/main/command">
      <pc:docMk/>
      <pc:sldMk cId="3637283441" sldId="6380"/>
    </pc:sldMkLst>
    <p188:txBody>
      <a:bodyPr/>
      <a:lstStyle/>
      <a:p>
        <a:r>
          <a:rPr lang="en-US"/>
          <a:t>Abstract this one</a:t>
        </a:r>
      </a:p>
    </p188:txBody>
  </p188:cm>
  <p188:cm id="{6364E050-BA1D-4A80-AC70-2780870F0F2E}" authorId="{2EF2C974-07EE-B260-A3A7-F43CCB08FED5}" status="resolved" created="2022-08-11T20:00:15.626" complete="100000">
    <pc:sldMkLst xmlns:pc="http://schemas.microsoft.com/office/powerpoint/2013/main/command">
      <pc:docMk/>
      <pc:sldMk cId="3706083262" sldId="7884"/>
    </pc:sldMkLst>
    <p188:txBody>
      <a:bodyPr/>
      <a:lstStyle/>
      <a:p>
        <a:r>
          <a:rPr lang="en-US"/>
          <a:t>Updated the Zendeck logo</a:t>
        </a:r>
      </a:p>
    </p188:txBody>
  </p188:cm>
</p188:cmLst>
</file>

<file path=ppt/comments/modernComment_1ECD_CA9CDC64.xml><?xml version="1.0" encoding="utf-8"?>
<p188:cmLst xmlns:a="http://schemas.openxmlformats.org/drawingml/2006/main" xmlns:r="http://schemas.openxmlformats.org/officeDocument/2006/relationships" xmlns:p188="http://schemas.microsoft.com/office/powerpoint/2018/8/main">
  <p188:cm id="{384DD0F1-E90E-0E43-980C-3D9D5EDDF387}" authorId="{B439B34B-5A63-A236-0B58-254EC8A50542}" status="resolved" created="2022-08-05T12:12:57.534">
    <pc:sldMkLst xmlns:pc="http://schemas.microsoft.com/office/powerpoint/2013/main/command">
      <pc:docMk/>
      <pc:sldMk cId="2663494008" sldId="7834"/>
    </pc:sldMkLst>
    <p188:txBody>
      <a:bodyPr/>
      <a:lstStyle/>
      <a:p>
        <a:r>
          <a:rPr lang="en-US"/>
          <a:t>Update domains</a:t>
        </a:r>
      </a:p>
    </p188:txBody>
  </p188:cm>
  <p188:cm id="{C5F6E1D9-BB91-42C1-B55D-7396396309A3}" authorId="{6ED54BC2-C268-9C68-55F8-755DF4414C1B}" status="resolved" created="2022-08-17T06:55:36.332" complete="100000">
    <ac:deMkLst xmlns:ac="http://schemas.microsoft.com/office/drawing/2013/main/command">
      <pc:docMk xmlns:pc="http://schemas.microsoft.com/office/powerpoint/2013/main/command"/>
      <pc:sldMk xmlns:pc="http://schemas.microsoft.com/office/powerpoint/2013/main/command" cId="3399277668" sldId="7885"/>
      <ac:picMk id="15" creationId="{E04A9698-8CF6-A01F-D9AD-209588E94923}"/>
    </ac:deMkLst>
    <p188:replyLst>
      <p188:reply id="{4E1B0B43-0821-464F-B93C-4453C0667685}" authorId="{B439B34B-5A63-A236-0B58-254EC8A50542}" created="2022-08-17T08:09:43.146">
        <p188:txBody>
          <a:bodyPr/>
          <a:lstStyle/>
          <a:p>
            <a:r>
              <a:rPr lang="en-US"/>
              <a:t>You’re a machine - sorted!</a:t>
            </a:r>
          </a:p>
        </p188:txBody>
      </p188:reply>
    </p188:replyLst>
    <p188:txBody>
      <a:bodyPr/>
      <a:lstStyle/>
      <a:p>
        <a:r>
          <a:rPr lang="en-US"/>
          <a:t>[Layout] The icons are not level</a:t>
        </a:r>
      </a:p>
    </p188:txBody>
  </p188:cm>
  <p188:cm id="{B713E7F0-F042-B145-9529-5366E34F6DAD}" authorId="{354D1AD4-E495-9F10-741A-08464FC4ED69}" created="2022-08-17T10:22:03.223">
    <ac:deMkLst xmlns:ac="http://schemas.microsoft.com/office/drawing/2013/main/command">
      <pc:docMk xmlns:pc="http://schemas.microsoft.com/office/powerpoint/2013/main/command"/>
      <pc:sldMk xmlns:pc="http://schemas.microsoft.com/office/powerpoint/2013/main/command" cId="3399277668" sldId="7885"/>
      <ac:spMk id="3" creationId="{2D9061C5-58C3-AB1F-3069-C7C14A50C112}"/>
    </ac:deMkLst>
    <p188:replyLst>
      <p188:reply id="{274450FB-FE79-D645-BAEC-BF84379F34C2}" authorId="{B439B34B-5A63-A236-0B58-254EC8A50542}" created="2022-08-17T13:05:50.999">
        <p188:txBody>
          <a:bodyPr/>
          <a:lstStyle/>
          <a:p>
            <a:r>
              <a:rPr lang="en-US"/>
              <a:t>What colour do you reckon I should make this? I am intentionally attempting to grey this out</a:t>
            </a:r>
          </a:p>
        </p188:txBody>
      </p188:reply>
    </p188:replyLst>
    <p188:txBody>
      <a:bodyPr/>
      <a:lstStyle/>
      <a:p>
        <a:r>
          <a:rPr lang="en-US"/>
          <a:t>White on grey is hard to read</a:t>
        </a:r>
      </a:p>
    </p188:txBody>
  </p188:cm>
</p188:cmLst>
</file>

<file path=ppt/comments/modernComment_1ECE_8F141206.xml><?xml version="1.0" encoding="utf-8"?>
<p188:cmLst xmlns:a="http://schemas.openxmlformats.org/drawingml/2006/main" xmlns:r="http://schemas.openxmlformats.org/officeDocument/2006/relationships" xmlns:p188="http://schemas.microsoft.com/office/powerpoint/2018/8/main">
  <p188:cm id="{43203FDB-23A4-4E00-BAFB-2E346434F0C1}" authorId="{6ED54BC2-C268-9C68-55F8-755DF4414C1B}" status="resolved" created="2022-08-17T07:01:57.172">
    <pc:sldMkLst xmlns:pc="http://schemas.microsoft.com/office/powerpoint/2013/main/command">
      <pc:docMk/>
      <pc:sldMk cId="2400457222" sldId="7886"/>
    </pc:sldMkLst>
    <p188:replyLst>
      <p188:reply id="{70EB0CB3-68E2-1748-A003-0ACDA39BF9AE}" authorId="{B439B34B-5A63-A236-0B58-254EC8A50542}" created="2022-08-17T11:41:48.971">
        <p188:txBody>
          <a:bodyPr/>
          <a:lstStyle/>
          <a:p>
            <a:r>
              <a:rPr lang="en-US"/>
              <a:t>Sorted</a:t>
            </a:r>
          </a:p>
        </p188:txBody>
      </p188:reply>
    </p188:replyLst>
    <p188:txBody>
      <a:bodyPr/>
      <a:lstStyle/>
      <a:p>
        <a:r>
          <a:rPr lang="en-US"/>
          <a:t>[Layout] There's a gap on the right side.</a:t>
        </a:r>
      </a:p>
    </p188:txBody>
  </p188:cm>
</p188:cmLst>
</file>

<file path=ppt/comments/modernComment_1ED2_EBF7162C.xml><?xml version="1.0" encoding="utf-8"?>
<p188:cmLst xmlns:a="http://schemas.openxmlformats.org/drawingml/2006/main" xmlns:r="http://schemas.openxmlformats.org/officeDocument/2006/relationships" xmlns:p188="http://schemas.microsoft.com/office/powerpoint/2018/8/main">
  <p188:cm id="{37B9FFF3-6D41-4BB9-9C64-00185052F533}" authorId="{2EF2C974-07EE-B260-A3A7-F43CCB08FED5}" status="resolved" created="2022-08-11T20:03:45.443" complete="100000">
    <pc:sldMkLst xmlns:pc="http://schemas.microsoft.com/office/powerpoint/2013/main/command">
      <pc:docMk/>
      <pc:sldMk cId="3958838828" sldId="7890"/>
    </pc:sldMkLst>
    <p188:txBody>
      <a:bodyPr/>
      <a:lstStyle/>
      <a:p>
        <a:r>
          <a:rPr lang="en-US"/>
          <a:t>Love how these look</a:t>
        </a:r>
      </a:p>
    </p188:txBody>
  </p188:cm>
  <p188:cm id="{A4FA0AB7-3ABC-47EA-AC19-1023BA0DB974}" authorId="{6ED54BC2-C268-9C68-55F8-755DF4414C1B}" status="resolved" created="2022-08-17T07:02:59.378" complete="100000">
    <ac:deMkLst xmlns:ac="http://schemas.microsoft.com/office/drawing/2013/main/command">
      <pc:docMk xmlns:pc="http://schemas.microsoft.com/office/powerpoint/2013/main/command"/>
      <pc:sldMk xmlns:pc="http://schemas.microsoft.com/office/powerpoint/2013/main/command" cId="3958838828" sldId="7890"/>
      <ac:spMk id="25" creationId="{48DE28A7-67C7-6549-EF17-5A2904F5E194}"/>
    </ac:deMkLst>
    <p188:replyLst>
      <p188:reply id="{D87C2964-C8BE-F646-BFC6-A02E78B85902}" authorId="{B439B34B-5A63-A236-0B58-254EC8A50542}" created="2022-08-17T13:10:19.588">
        <p188:txBody>
          <a:bodyPr/>
          <a:lstStyle/>
          <a:p>
            <a:r>
              <a:rPr lang="en-US"/>
              <a:t>Yes - it’s explained in a later slide</a:t>
            </a:r>
          </a:p>
        </p188:txBody>
      </p188:reply>
    </p188:replyLst>
    <p188:txBody>
      <a:bodyPr/>
      <a:lstStyle/>
      <a:p>
        <a:r>
          <a:rPr lang="en-US"/>
          <a:t>[Content] is this box supposed to be blank?</a:t>
        </a:r>
      </a:p>
    </p188:txBody>
  </p188:cm>
  <p188:cm id="{28FF3E70-70A6-A54D-8A91-A1350219798F}" authorId="{354D1AD4-E495-9F10-741A-08464FC4ED69}" status="resolved" created="2022-08-17T10:23:48.876" complete="100000">
    <ac:deMkLst xmlns:ac="http://schemas.microsoft.com/office/drawing/2013/main/command">
      <pc:docMk xmlns:pc="http://schemas.microsoft.com/office/powerpoint/2013/main/command"/>
      <pc:sldMk xmlns:pc="http://schemas.microsoft.com/office/powerpoint/2013/main/command" cId="3958838828" sldId="7890"/>
      <ac:spMk id="7" creationId="{12329A07-2636-3FA4-31F8-C3A5E4B70B7B}"/>
    </ac:deMkLst>
    <p188:replyLst>
      <p188:reply id="{DCEF9827-130D-C444-ABF4-207DF0DADE84}" authorId="{B439B34B-5A63-A236-0B58-254EC8A50542}" created="2022-08-17T13:10:05.608">
        <p188:txBody>
          <a:bodyPr/>
          <a:lstStyle/>
          <a:p>
            <a:r>
              <a:rPr lang="en-US"/>
              <a:t>You absolute legend</a:t>
            </a:r>
          </a:p>
        </p188:txBody>
      </p188:reply>
    </p188:replyLst>
    <p188:txBody>
      <a:bodyPr/>
      <a:lstStyle/>
      <a:p>
        <a:r>
          <a:rPr lang="en-US"/>
          <a:t>This orange is different to the one used on slide 51</a:t>
        </a:r>
      </a:p>
    </p188:txBody>
  </p188:cm>
  <p188:cm id="{8A2A33FA-C6A2-4645-91D3-CE863C404E03}" authorId="{354D1AD4-E495-9F10-741A-08464FC4ED69}" status="resolved" created="2022-08-17T10:24:20.299" complete="100000">
    <ac:deMkLst xmlns:ac="http://schemas.microsoft.com/office/drawing/2013/main/command">
      <pc:docMk xmlns:pc="http://schemas.microsoft.com/office/powerpoint/2013/main/command"/>
      <pc:sldMk xmlns:pc="http://schemas.microsoft.com/office/powerpoint/2013/main/command" cId="3958838828" sldId="7890"/>
      <ac:spMk id="20" creationId="{18BBA5F0-53D2-D320-0FAA-0D2CA6C46A20}"/>
    </ac:deMkLst>
    <p188:replyLst>
      <p188:reply id="{1F18C562-4EF3-774C-9F00-D07DD790EB2D}" authorId="{B439B34B-5A63-A236-0B58-254EC8A50542}" created="2022-08-17T13:10:36.226">
        <p188:txBody>
          <a:bodyPr/>
          <a:lstStyle/>
          <a:p>
            <a:r>
              <a:rPr lang="en-US"/>
              <a:t>Yes 100%
</a:t>
            </a:r>
          </a:p>
        </p188:txBody>
      </p188:reply>
    </p188:replyLst>
    <p188:txBody>
      <a:bodyPr/>
      <a:lstStyle/>
      <a:p>
        <a:r>
          <a:rPr lang="en-US"/>
          <a:t>Do you need to ensure all font's are the same?</a:t>
        </a:r>
      </a:p>
    </p188:txBody>
  </p188:cm>
</p188:cmLst>
</file>

<file path=ppt/comments/modernComment_1ED4_FA4A1C8B.xml><?xml version="1.0" encoding="utf-8"?>
<p188:cmLst xmlns:a="http://schemas.openxmlformats.org/drawingml/2006/main" xmlns:r="http://schemas.openxmlformats.org/officeDocument/2006/relationships" xmlns:p188="http://schemas.microsoft.com/office/powerpoint/2018/8/main">
  <p188:cm id="{324A6661-33F8-42C0-8AE8-7E2D52B67D06}" authorId="{6ED54BC2-C268-9C68-55F8-755DF4414C1B}" status="resolved" created="2022-08-17T07:01:29.906" complete="100000">
    <pc:sldMkLst xmlns:pc="http://schemas.microsoft.com/office/powerpoint/2013/main/command">
      <pc:docMk/>
      <pc:sldMk cId="4199160971" sldId="7892"/>
    </pc:sldMkLst>
    <p188:txBody>
      <a:bodyPr/>
      <a:lstStyle/>
      <a:p>
        <a:r>
          <a:rPr lang="en-US"/>
          <a:t>[Content] I think you should highlight the difference clearer between the events being consumed and those being published, maybe a different emoji? or some sort of styling?</a:t>
        </a:r>
      </a:p>
    </p188:txBody>
  </p188:cm>
</p188:cmLst>
</file>

<file path=ppt/comments/modernComment_1ED5_56C29B1A.xml><?xml version="1.0" encoding="utf-8"?>
<p188:cmLst xmlns:a="http://schemas.openxmlformats.org/drawingml/2006/main" xmlns:r="http://schemas.openxmlformats.org/officeDocument/2006/relationships" xmlns:p188="http://schemas.microsoft.com/office/powerpoint/2018/8/main">
  <p188:cm id="{BEB7DDE1-3FCB-234B-8024-780F57627C13}" authorId="{B439B34B-5A63-A236-0B58-254EC8A50542}" status="resolved" created="2022-08-12T13:35:04.682" complete="100000">
    <ac:txMkLst xmlns:ac="http://schemas.microsoft.com/office/drawing/2013/main/command">
      <pc:docMk xmlns:pc="http://schemas.microsoft.com/office/powerpoint/2013/main/command"/>
      <pc:sldMk xmlns:pc="http://schemas.microsoft.com/office/powerpoint/2013/main/command" cId="1455594266" sldId="7893"/>
      <ac:spMk id="10" creationId="{24B728DA-A150-AAFA-E8BE-5E0EDC7D636C}"/>
      <ac:txMk cp="3" len="1">
        <ac:context len="30" hash="3262128153"/>
      </ac:txMk>
    </ac:txMkLst>
    <p188:pos x="2358299" y="185140"/>
    <p188:txBody>
      <a:bodyPr/>
      <a:lstStyle/>
      <a:p>
        <a:r>
          <a:rPr lang="en-US"/>
          <a:t>From Dan: we’ve exposed database schema</a:t>
        </a:r>
      </a:p>
    </p188:txBody>
  </p188:cm>
  <p188:cm id="{EA0FC818-CFD7-4E49-8DE0-DB47ACC13044}" authorId="{354D1AD4-E495-9F10-741A-08464FC4ED69}" status="resolved" created="2022-08-17T10:25:41.265" complete="100000">
    <ac:deMkLst xmlns:ac="http://schemas.microsoft.com/office/drawing/2013/main/command">
      <pc:docMk xmlns:pc="http://schemas.microsoft.com/office/powerpoint/2013/main/command"/>
      <pc:sldMk xmlns:pc="http://schemas.microsoft.com/office/powerpoint/2013/main/command" cId="1455594266" sldId="7893"/>
      <ac:spMk id="41" creationId="{9DD7863E-00DC-FAD4-4BA6-7540FE37F11C}"/>
    </ac:deMkLst>
    <p188:txBody>
      <a:bodyPr/>
      <a:lstStyle/>
      <a:p>
        <a:r>
          <a:rPr lang="en-US"/>
          <a:t>Alignment of emoji and text</a:t>
        </a:r>
      </a:p>
    </p188:txBody>
  </p188:cm>
  <p188:cm id="{0688A943-BD9B-2843-B7CF-EF4E087172A2}" authorId="{354D1AD4-E495-9F10-741A-08464FC4ED69}" status="resolved" created="2022-08-17T10:25:50.817" complete="100000">
    <ac:deMkLst xmlns:ac="http://schemas.microsoft.com/office/drawing/2013/main/command">
      <pc:docMk xmlns:pc="http://schemas.microsoft.com/office/powerpoint/2013/main/command"/>
      <pc:sldMk xmlns:pc="http://schemas.microsoft.com/office/powerpoint/2013/main/command" cId="1455594266" sldId="7893"/>
      <ac:spMk id="9" creationId="{CD42DC80-A869-E36C-A0D4-05FD6B8174D3}"/>
    </ac:deMkLst>
    <p188:txBody>
      <a:bodyPr/>
      <a:lstStyle/>
      <a:p>
        <a:r>
          <a:rPr lang="en-US"/>
          <a:t>Different font</a:t>
        </a:r>
      </a:p>
    </p188:txBody>
  </p188:cm>
</p188:cmLst>
</file>

<file path=ppt/comments/modernComment_1ED8_1D0D1C47.xml><?xml version="1.0" encoding="utf-8"?>
<p188:cmLst xmlns:a="http://schemas.openxmlformats.org/drawingml/2006/main" xmlns:r="http://schemas.openxmlformats.org/officeDocument/2006/relationships" xmlns:p188="http://schemas.microsoft.com/office/powerpoint/2018/8/main">
  <p188:cm id="{D74887AF-1E69-7544-82C4-72D836873CEC}" authorId="{B439B34B-5A63-A236-0B58-254EC8A50542}" status="resolved" created="2022-08-12T13:39:14.710" complete="100000">
    <ac:txMkLst xmlns:ac="http://schemas.microsoft.com/office/drawing/2013/main/command">
      <pc:docMk xmlns:pc="http://schemas.microsoft.com/office/powerpoint/2013/main/command"/>
      <pc:sldMk xmlns:pc="http://schemas.microsoft.com/office/powerpoint/2013/main/command" cId="487398471" sldId="7896"/>
      <ac:spMk id="3" creationId="{99B56C5B-7ECF-C29A-0A60-908BF4BBF226}"/>
      <ac:txMk cp="2" len="42">
        <ac:context len="45" hash="3506536454"/>
      </ac:txMk>
    </ac:txMkLst>
    <p188:pos x="3507160" y="184626"/>
    <p188:txBody>
      <a:bodyPr/>
      <a:lstStyle/>
      <a:p>
        <a:r>
          <a:rPr lang="en-US"/>
          <a:t>From Dan: State store is a nice cache
Possible step in the journey. We optimised too early</a:t>
        </a:r>
      </a:p>
    </p188:txBody>
  </p188:cm>
  <p188:cm id="{FF7DE492-8663-3049-B67C-C532D96C6C8D}" authorId="{354D1AD4-E495-9F10-741A-08464FC4ED69}" status="resolved" created="2022-08-17T10:26:00.816" complete="100000">
    <ac:deMkLst xmlns:ac="http://schemas.microsoft.com/office/drawing/2013/main/command">
      <pc:docMk xmlns:pc="http://schemas.microsoft.com/office/powerpoint/2013/main/command"/>
      <pc:sldMk xmlns:pc="http://schemas.microsoft.com/office/powerpoint/2013/main/command" cId="487398471" sldId="7896"/>
      <ac:spMk id="9" creationId="{CD42DC80-A869-E36C-A0D4-05FD6B8174D3}"/>
    </ac:deMkLst>
    <p188:txBody>
      <a:bodyPr/>
      <a:lstStyle/>
      <a:p>
        <a:r>
          <a:rPr lang="en-US"/>
          <a:t>Different font</a:t>
        </a:r>
      </a:p>
    </p188:txBody>
  </p188:cm>
  <p188:cm id="{ACBEA2F3-8205-0848-A2A9-2454DD0F7DB9}" authorId="{354D1AD4-E495-9F10-741A-08464FC4ED69}" status="resolved" created="2022-08-17T10:26:13.085" complete="100000">
    <ac:deMkLst xmlns:ac="http://schemas.microsoft.com/office/drawing/2013/main/command">
      <pc:docMk xmlns:pc="http://schemas.microsoft.com/office/powerpoint/2013/main/command"/>
      <pc:sldMk xmlns:pc="http://schemas.microsoft.com/office/powerpoint/2013/main/command" cId="487398471" sldId="7896"/>
      <ac:spMk id="10" creationId="{24B728DA-A150-AAFA-E8BE-5E0EDC7D636C}"/>
    </ac:deMkLst>
    <p188:txBody>
      <a:bodyPr/>
      <a:lstStyle/>
      <a:p>
        <a:r>
          <a:rPr lang="en-US"/>
          <a:t>Ticks and text alignment</a:t>
        </a:r>
      </a:p>
    </p188:txBody>
  </p188:cm>
</p188:cmLst>
</file>

<file path=ppt/comments/modernComment_1EDB_8BADDA4B.xml><?xml version="1.0" encoding="utf-8"?>
<p188:cmLst xmlns:a="http://schemas.openxmlformats.org/drawingml/2006/main" xmlns:r="http://schemas.openxmlformats.org/officeDocument/2006/relationships" xmlns:p188="http://schemas.microsoft.com/office/powerpoint/2018/8/main">
  <p188:cm id="{73243518-D401-4402-8306-1BF6BC79E371}" authorId="{6ED54BC2-C268-9C68-55F8-755DF4414C1B}" status="resolved" created="2022-08-17T07:06:49.010" complete="100000">
    <ac:deMkLst xmlns:ac="http://schemas.microsoft.com/office/drawing/2013/main/command">
      <pc:docMk xmlns:pc="http://schemas.microsoft.com/office/powerpoint/2013/main/command"/>
      <pc:sldMk xmlns:pc="http://schemas.microsoft.com/office/powerpoint/2013/main/command" cId="2343426635" sldId="7899"/>
      <ac:spMk id="56" creationId="{D0CB8675-C1CB-A7CA-9709-876453744139}"/>
    </ac:deMkLst>
    <p188:replyLst>
      <p188:reply id="{DA93654A-9820-894E-9FA5-102EA7FF2607}" authorId="{B439B34B-5A63-A236-0B58-254EC8A50542}" created="2022-08-17T13:24:23.030">
        <p188:txBody>
          <a:bodyPr/>
          <a:lstStyle/>
          <a:p>
            <a:r>
              <a:rPr lang="en-US"/>
              <a:t>Yes</a:t>
            </a:r>
          </a:p>
        </p188:txBody>
      </p188:reply>
    </p188:replyLst>
    <p188:txBody>
      <a:bodyPr/>
      <a:lstStyle/>
      <a:p>
        <a:r>
          <a:rPr lang="en-US"/>
          <a:t>[Content] Is this box supposed to be blank?</a:t>
        </a:r>
      </a:p>
    </p188:txBody>
  </p188:cm>
  <p188:cm id="{0D91696F-3555-3D4F-B33F-35298F2E407D}" authorId="{354D1AD4-E495-9F10-741A-08464FC4ED69}" status="resolved" created="2022-08-17T10:26:51.127" complete="100000">
    <ac:deMkLst xmlns:ac="http://schemas.microsoft.com/office/drawing/2013/main/command">
      <pc:docMk xmlns:pc="http://schemas.microsoft.com/office/powerpoint/2013/main/command"/>
      <pc:sldMk xmlns:pc="http://schemas.microsoft.com/office/powerpoint/2013/main/command" cId="2343426635" sldId="7899"/>
      <ac:spMk id="36" creationId="{890F3BAE-DDCA-8913-84E5-056A76DAAD11}"/>
    </ac:deMkLst>
    <p188:txBody>
      <a:bodyPr/>
      <a:lstStyle/>
      <a:p>
        <a:r>
          <a:rPr lang="en-US"/>
          <a:t>Different font's, should they all be the same?</a:t>
        </a:r>
      </a:p>
    </p188:txBody>
  </p188:cm>
</p188:cmLst>
</file>

<file path=ppt/comments/modernComment_1EDF_1061A9B5.xml><?xml version="1.0" encoding="utf-8"?>
<p188:cmLst xmlns:a="http://schemas.openxmlformats.org/drawingml/2006/main" xmlns:r="http://schemas.openxmlformats.org/officeDocument/2006/relationships" xmlns:p188="http://schemas.microsoft.com/office/powerpoint/2018/8/main">
  <p188:cm id="{8E048CB1-3566-524B-B76C-617CA26DCBD4}" authorId="{354D1AD4-E495-9F10-741A-08464FC4ED69}" created="2022-08-17T10:28:01.496">
    <pc:sldMkLst xmlns:pc="http://schemas.microsoft.com/office/powerpoint/2013/main/command">
      <pc:docMk/>
      <pc:sldMk cId="274835893" sldId="7903"/>
    </pc:sldMkLst>
    <p188:txBody>
      <a:bodyPr/>
      <a:lstStyle/>
      <a:p>
        <a:r>
          <a:rPr lang="en-US"/>
          <a:t>Are you able to sort the alignment of the arrows?</a:t>
        </a:r>
      </a:p>
    </p188:txBody>
  </p188:cm>
</p188:cmLst>
</file>

<file path=ppt/comments/modernComment_1EE5_DEBF2668.xml><?xml version="1.0" encoding="utf-8"?>
<p188:cmLst xmlns:a="http://schemas.openxmlformats.org/drawingml/2006/main" xmlns:r="http://schemas.openxmlformats.org/officeDocument/2006/relationships" xmlns:p188="http://schemas.microsoft.com/office/powerpoint/2018/8/main">
  <p188:cm id="{82C92924-758D-4BF7-A61A-4877D0011A3A}" authorId="{6ED54BC2-C268-9C68-55F8-755DF4414C1B}" status="resolved" created="2022-08-17T07:42:56.037" complete="100000">
    <ac:deMkLst xmlns:ac="http://schemas.microsoft.com/office/drawing/2013/main/command">
      <pc:docMk xmlns:pc="http://schemas.microsoft.com/office/powerpoint/2013/main/command"/>
      <pc:sldMk xmlns:pc="http://schemas.microsoft.com/office/powerpoint/2013/main/command" cId="3737069160" sldId="7909"/>
      <ac:spMk id="13" creationId="{21413E3C-444A-BE68-D172-2F10B8DA0B6D}"/>
    </ac:deMkLst>
    <p188:replyLst>
      <p188:reply id="{731A4F69-52F0-B445-9219-CECE558D79F6}" authorId="{B439B34B-5A63-A236-0B58-254EC8A50542}" created="2022-08-17T14:50:50.612">
        <p188:txBody>
          <a:bodyPr/>
          <a:lstStyle/>
          <a:p>
            <a:r>
              <a:rPr lang="en-US"/>
              <a:t>How do I do this?</a:t>
            </a:r>
          </a:p>
        </p188:txBody>
      </p188:reply>
      <p188:reply id="{EDB87EC5-77CF-4F03-BE4D-01C034326199}" authorId="{6ED54BC2-C268-9C68-55F8-755DF4414C1B}" created="2022-08-17T14:53:24.974">
        <p188:txBody>
          <a:bodyPr/>
          <a:lstStyle/>
          <a:p>
            <a:r>
              <a:rPr lang="en-US"/>
              <a:t>I'm not sure, emojis are weird. Might be best getting a transparent gif version of it</a:t>
            </a:r>
          </a:p>
        </p188:txBody>
      </p188:reply>
    </p188:replyLst>
    <p188:txBody>
      <a:bodyPr/>
      <a:lstStyle/>
      <a:p>
        <a:r>
          <a:rPr lang="en-US"/>
          <a:t>[Layout] Flip the head emoji</a:t>
        </a:r>
      </a:p>
    </p188:txBody>
  </p188:cm>
</p188:cmLst>
</file>

<file path=ppt/comments/modernComment_1EE7_A3F68894.xml><?xml version="1.0" encoding="utf-8"?>
<p188:cmLst xmlns:a="http://schemas.openxmlformats.org/drawingml/2006/main" xmlns:r="http://schemas.openxmlformats.org/officeDocument/2006/relationships" xmlns:p188="http://schemas.microsoft.com/office/powerpoint/2018/8/main">
  <p188:cm id="{FAD9B401-7653-ED46-B8D0-69070A73E4DE}" authorId="{B439B34B-5A63-A236-0B58-254EC8A50542}" status="resolved" created="2022-08-15T11:24:24.887" complete="100000">
    <pc:sldMkLst xmlns:pc="http://schemas.microsoft.com/office/powerpoint/2013/main/command">
      <pc:docMk/>
      <pc:sldMk cId="2750843028" sldId="7911"/>
    </pc:sldMkLst>
    <p188:txBody>
      <a:bodyPr/>
      <a:lstStyle/>
      <a:p>
        <a:r>
          <a:rPr lang="en-US"/>
          <a:t>For Emily: This diagram is a lot simpler than expected - perhaps combine with previous slide’s diagram?</a:t>
        </a:r>
      </a:p>
    </p188:txBody>
  </p188:cm>
</p188:cmLst>
</file>

<file path=ppt/comments/modernComment_1EE9_60B015DA.xml><?xml version="1.0" encoding="utf-8"?>
<p188:cmLst xmlns:a="http://schemas.openxmlformats.org/drawingml/2006/main" xmlns:r="http://schemas.openxmlformats.org/officeDocument/2006/relationships" xmlns:p188="http://schemas.microsoft.com/office/powerpoint/2018/8/main">
  <p188:cm id="{4E79E1F7-8134-42FD-8116-26730AC27EF8}" authorId="{6ED54BC2-C268-9C68-55F8-755DF4414C1B}" created="2022-08-17T07:32:26.891">
    <pc:sldMkLst xmlns:pc="http://schemas.microsoft.com/office/powerpoint/2013/main/command">
      <pc:docMk/>
      <pc:sldMk cId="1622152666" sldId="7913"/>
    </pc:sldMkLst>
    <p188:txBody>
      <a:bodyPr/>
      <a:lstStyle/>
      <a:p>
        <a:r>
          <a:rPr lang="en-US"/>
          <a:t>[Style] Could you slightly dim the existing architecture to highlight the new component even more?</a:t>
        </a:r>
      </a:p>
    </p188:txBody>
  </p188:cm>
</p188:cmLst>
</file>

<file path=ppt/comments/modernComment_1EF3_22460649.xml><?xml version="1.0" encoding="utf-8"?>
<p188:cmLst xmlns:a="http://schemas.openxmlformats.org/drawingml/2006/main" xmlns:r="http://schemas.openxmlformats.org/officeDocument/2006/relationships" xmlns:p188="http://schemas.microsoft.com/office/powerpoint/2018/8/main">
  <p188:cm id="{48E7009E-A1A0-5948-83FB-5E3C34EE107A}" authorId="{2EF2C974-07EE-B260-A3A7-F43CCB08FED5}" status="resolved" created="2022-08-11T20:02:16.332" complete="100000">
    <pc:sldMkLst xmlns:pc="http://schemas.microsoft.com/office/powerpoint/2013/main/command">
      <pc:docMk/>
      <pc:sldMk cId="3106550316" sldId="6313"/>
    </pc:sldMkLst>
    <p188:txBody>
      <a:bodyPr/>
      <a:lstStyle/>
      <a:p>
        <a:r>
          <a:rPr lang="en-US"/>
          <a:t>Love the tie in with the main service diagram</a:t>
        </a:r>
      </a:p>
    </p188:txBody>
  </p188:cm>
</p188:cmLst>
</file>

<file path=ppt/comments/modernComment_1EF6_42B9B06.xml><?xml version="1.0" encoding="utf-8"?>
<p188:cmLst xmlns:a="http://schemas.openxmlformats.org/drawingml/2006/main" xmlns:r="http://schemas.openxmlformats.org/officeDocument/2006/relationships" xmlns:p188="http://schemas.microsoft.com/office/powerpoint/2018/8/main">
  <p188:cm id="{B692654C-BED9-8149-914A-E0478C5A81FE}" authorId="{B439B34B-5A63-A236-0B58-254EC8A50542}" status="resolved" created="2022-08-15T14:06:15.654" complete="100000">
    <ac:txMkLst xmlns:ac="http://schemas.microsoft.com/office/drawing/2013/main/command">
      <pc:docMk xmlns:pc="http://schemas.microsoft.com/office/powerpoint/2013/main/command"/>
      <pc:sldMk xmlns:pc="http://schemas.microsoft.com/office/powerpoint/2013/main/command" cId="69966598" sldId="7926"/>
      <ac:spMk id="12" creationId="{129472D1-B24F-367B-4962-A3F3D0CA8F3A}"/>
      <ac:txMk cp="0" len="19">
        <ac:context len="20" hash="3612521038"/>
      </ac:txMk>
    </ac:txMkLst>
    <p188:txBody>
      <a:bodyPr/>
      <a:lstStyle/>
      <a:p>
        <a:r>
          <a:rPr lang="en-US"/>
          <a:t>Inventory own an internal admin website - might be worth having a screenshot of that here? Might be an issue with exposing this to the world although I doubt it</a:t>
        </a:r>
      </a:p>
    </p188:txBody>
  </p188:cm>
</p188:cmLst>
</file>

<file path=ppt/comments/modernComment_1F09_19FB2AA0.xml><?xml version="1.0" encoding="utf-8"?>
<p188:cmLst xmlns:a="http://schemas.openxmlformats.org/drawingml/2006/main" xmlns:r="http://schemas.openxmlformats.org/officeDocument/2006/relationships" xmlns:p188="http://schemas.microsoft.com/office/powerpoint/2018/8/main">
  <p188:cm id="{9EB9B7F1-8A5F-7B40-B4AA-2C8C32CC7E5E}" authorId="{354D1AD4-E495-9F10-741A-08464FC4ED69}" status="resolved" created="2022-08-17T10:19:32.516" complete="100000">
    <ac:deMkLst xmlns:ac="http://schemas.microsoft.com/office/drawing/2013/main/command">
      <pc:docMk xmlns:pc="http://schemas.microsoft.com/office/powerpoint/2013/main/command"/>
      <pc:sldMk xmlns:pc="http://schemas.microsoft.com/office/powerpoint/2013/main/command" cId="435890848" sldId="7945"/>
      <ac:spMk id="8" creationId="{32B2B926-1401-0E69-1DE3-9CD200C7CAEB}"/>
    </ac:deMkLst>
    <p188:replyLst>
      <p188:reply id="{B50EC2A4-A0BF-7345-B81E-CB3165E240E5}" authorId="{B439B34B-5A63-A236-0B58-254EC8A50542}" created="2022-08-17T12:01:33.185">
        <p188:txBody>
          <a:bodyPr/>
          <a:lstStyle/>
          <a:p>
            <a:r>
              <a:rPr lang="en-US"/>
              <a:t>Oh wow, great spot!</a:t>
            </a:r>
          </a:p>
        </p188:txBody>
      </p188:reply>
    </p188:replyLst>
    <p188:txBody>
      <a:bodyPr/>
      <a:lstStyle/>
      <a:p>
        <a:r>
          <a:rPr lang="en-US"/>
          <a:t>Bullet numbers are in a different font</a:t>
        </a:r>
      </a:p>
    </p188:txBody>
  </p188:cm>
</p188:cmLst>
</file>

<file path=ppt/comments/modernComment_1F16_2FF630C2.xml><?xml version="1.0" encoding="utf-8"?>
<p188:cmLst xmlns:a="http://schemas.openxmlformats.org/drawingml/2006/main" xmlns:r="http://schemas.openxmlformats.org/officeDocument/2006/relationships" xmlns:p188="http://schemas.microsoft.com/office/powerpoint/2018/8/main">
  <p188:cm id="{782C3089-638A-4139-9A9C-F7454DC46BCD}" authorId="{6ED54BC2-C268-9C68-55F8-755DF4414C1B}" status="resolved" created="2022-08-17T07:13:01.038">
    <ac:deMkLst xmlns:ac="http://schemas.microsoft.com/office/drawing/2013/main/command">
      <pc:docMk xmlns:pc="http://schemas.microsoft.com/office/powerpoint/2013/main/command"/>
      <pc:sldMk xmlns:pc="http://schemas.microsoft.com/office/powerpoint/2013/main/command" cId="804663490" sldId="7958"/>
      <ac:cxnSpMk id="25" creationId="{C5FEDDCE-ED12-4C66-AEE2-F4ECCF846CE0}"/>
    </ac:deMkLst>
    <p188:replyLst>
      <p188:reply id="{5DD8F4D9-7EB2-CC44-ABF4-549A223955AD}" authorId="{B439B34B-5A63-A236-0B58-254EC8A50542}" created="2022-08-17T11:51:57.330">
        <p188:txBody>
          <a:bodyPr/>
          <a:lstStyle/>
          <a:p>
            <a:r>
              <a:rPr lang="en-US"/>
              <a:t>Good point, sorted!</a:t>
            </a:r>
          </a:p>
        </p188:txBody>
      </p188:reply>
    </p188:replyLst>
    <p188:txBody>
      <a:bodyPr/>
      <a:lstStyle/>
      <a:p>
        <a:r>
          <a:rPr lang="en-US"/>
          <a:t>[Diagram] If this slide is explaining essentially a one way flow, it might be worth having something (an arrow?) to the right of the Shared event bus to make it clear that data in this diagram is flowing one way? (As the arrows are at the far right and not the first thing you see)</a:t>
        </a:r>
      </a:p>
    </p188:txBody>
  </p188:cm>
</p188:cmLst>
</file>

<file path=ppt/comments/modernComment_1F1A_DD74E3AA.xml><?xml version="1.0" encoding="utf-8"?>
<p188:cmLst xmlns:a="http://schemas.openxmlformats.org/drawingml/2006/main" xmlns:r="http://schemas.openxmlformats.org/officeDocument/2006/relationships" xmlns:p188="http://schemas.microsoft.com/office/powerpoint/2018/8/main">
  <p188:cm id="{86F15C20-9296-E741-A027-D536ABA5F886}" authorId="{354D1AD4-E495-9F10-741A-08464FC4ED69}" status="resolved" created="2022-08-17T10:20:40.445">
    <pc:sldMkLst xmlns:pc="http://schemas.microsoft.com/office/powerpoint/2013/main/command">
      <pc:docMk/>
      <pc:sldMk cId="3760776860" sldId="6281"/>
    </pc:sldMkLst>
    <p188:replyLst>
      <p188:reply id="{12A89FC3-0F43-6F42-9EBA-80E695D54629}" authorId="{B439B34B-5A63-A236-0B58-254EC8A50542}" created="2022-08-17T12:37:36.727">
        <p188:txBody>
          <a:bodyPr/>
          <a:lstStyle/>
          <a:p>
            <a:r>
              <a:rPr lang="en-US"/>
              <a:t>Fixed *I think*</a:t>
            </a:r>
          </a:p>
        </p188:txBody>
      </p188:reply>
    </p188:replyLst>
    <p188:txBody>
      <a:bodyPr/>
      <a:lstStyle/>
      <a:p>
        <a:r>
          <a:rPr lang="en-US"/>
          <a:t>Logo alignment - horizontal distribution is off</a:t>
        </a:r>
      </a:p>
    </p188:txBody>
  </p188:cm>
</p188:cmLst>
</file>

<file path=ppt/comments/modernComment_1F1B_92E2590B.xml><?xml version="1.0" encoding="utf-8"?>
<p188:cmLst xmlns:a="http://schemas.openxmlformats.org/drawingml/2006/main" xmlns:r="http://schemas.openxmlformats.org/officeDocument/2006/relationships" xmlns:p188="http://schemas.microsoft.com/office/powerpoint/2018/8/main">
  <p188:cm id="{75DB1CB4-67AF-3343-B552-086CAEEC1505}" authorId="{354D1AD4-E495-9F10-741A-08464FC4ED69}" created="2022-08-17T10:14:43.377">
    <ac:deMkLst xmlns:ac="http://schemas.microsoft.com/office/drawing/2013/main/command">
      <pc:docMk xmlns:pc="http://schemas.microsoft.com/office/powerpoint/2013/main/command"/>
      <pc:sldMk xmlns:pc="http://schemas.microsoft.com/office/powerpoint/2013/main/command" cId="2464307467" sldId="7963"/>
      <ac:picMk id="8" creationId="{B86020A0-23A9-F0FC-3C57-A7DA5CFF9232}"/>
    </ac:deMkLst>
    <p188:txBody>
      <a:bodyPr/>
      <a:lstStyle/>
      <a:p>
        <a:r>
          <a:rPr lang="en-US"/>
          <a:t>Is there a better logo (maybe a white version) to be used on a dark background? </a:t>
        </a:r>
      </a:p>
    </p188:txBody>
  </p188:cm>
</p188:cmLst>
</file>

<file path=ppt/comments/modernComment_1F1C_713D1BDE.xml><?xml version="1.0" encoding="utf-8"?>
<p188:cmLst xmlns:a="http://schemas.openxmlformats.org/drawingml/2006/main" xmlns:r="http://schemas.openxmlformats.org/officeDocument/2006/relationships" xmlns:p188="http://schemas.microsoft.com/office/powerpoint/2018/8/main">
  <p188:cm id="{051CC766-F77F-B949-A88F-17BC9D18FA5D}" authorId="{6ED54BC2-C268-9C68-55F8-755DF4414C1B}" status="resolved" created="2022-08-17T07:01:29.906">
    <pc:sldMkLst xmlns:pc="http://schemas.microsoft.com/office/powerpoint/2013/main/command">
      <pc:docMk/>
      <pc:sldMk cId="4199160971" sldId="7892"/>
    </pc:sldMkLst>
    <p188:txBody>
      <a:bodyPr/>
      <a:lstStyle/>
      <a:p>
        <a:r>
          <a:rPr lang="en-US"/>
          <a:t>[Content] I think you should highlight the difference clearer between the events being consumed and those being published, maybe a different emoji? or some sort of styling?</a:t>
        </a:r>
      </a:p>
    </p188:txBody>
  </p188:cm>
</p188:cmLst>
</file>

<file path=ppt/comments/modernComment_1F1D_BF05A0EC.xml><?xml version="1.0" encoding="utf-8"?>
<p188:cmLst xmlns:a="http://schemas.openxmlformats.org/drawingml/2006/main" xmlns:r="http://schemas.openxmlformats.org/officeDocument/2006/relationships" xmlns:p188="http://schemas.microsoft.com/office/powerpoint/2018/8/main">
  <p188:cm id="{22CBED90-9F73-9745-ABEA-5B78CF248D98}" authorId="{6ED54BC2-C268-9C68-55F8-755DF4414C1B}" status="resolved" created="2022-08-17T07:06:49.010">
    <ac:deMkLst xmlns:ac="http://schemas.microsoft.com/office/drawing/2013/main/command">
      <pc:docMk xmlns:pc="http://schemas.microsoft.com/office/powerpoint/2013/main/command"/>
      <pc:sldMk xmlns:pc="http://schemas.microsoft.com/office/powerpoint/2013/main/command" cId="3204817132" sldId="7965"/>
      <ac:spMk id="56" creationId="{D0CB8675-C1CB-A7CA-9709-876453744139}"/>
    </ac:deMkLst>
    <p188:replyLst>
      <p188:reply id="{DA93654A-9820-894E-9FA5-102EA7FF2607}" authorId="{B439B34B-5A63-A236-0B58-254EC8A50542}" created="2022-08-17T13:24:23.030">
        <p188:txBody>
          <a:bodyPr/>
          <a:lstStyle/>
          <a:p>
            <a:r>
              <a:rPr lang="en-US"/>
              <a:t>Yes</a:t>
            </a:r>
          </a:p>
        </p188:txBody>
      </p188:reply>
    </p188:replyLst>
    <p188:txBody>
      <a:bodyPr/>
      <a:lstStyle/>
      <a:p>
        <a:r>
          <a:rPr lang="en-US"/>
          <a:t>[Content] Is this box supposed to be blank?</a:t>
        </a:r>
      </a:p>
    </p188:txBody>
  </p188:cm>
  <p188:cm id="{77EDD214-A373-F541-91CA-A440A69042A4}" authorId="{354D1AD4-E495-9F10-741A-08464FC4ED69}" status="resolved" created="2022-08-17T10:26:51.127">
    <ac:deMkLst xmlns:ac="http://schemas.microsoft.com/office/drawing/2013/main/command">
      <pc:docMk xmlns:pc="http://schemas.microsoft.com/office/powerpoint/2013/main/command"/>
      <pc:sldMk xmlns:pc="http://schemas.microsoft.com/office/powerpoint/2013/main/command" cId="3204817132" sldId="7965"/>
      <ac:spMk id="36" creationId="{890F3BAE-DDCA-8913-84E5-056A76DAAD11}"/>
    </ac:deMkLst>
    <p188:txBody>
      <a:bodyPr/>
      <a:lstStyle/>
      <a:p>
        <a:r>
          <a:rPr lang="en-US"/>
          <a:t>Different font's, should they all be the same?</a:t>
        </a:r>
      </a:p>
    </p188:txBody>
  </p188:cm>
</p188:cmLst>
</file>

<file path=ppt/comments/modernComment_1F25_1ABD485D.xml><?xml version="1.0" encoding="utf-8"?>
<p188:cmLst xmlns:a="http://schemas.openxmlformats.org/drawingml/2006/main" xmlns:r="http://schemas.openxmlformats.org/officeDocument/2006/relationships" xmlns:p188="http://schemas.microsoft.com/office/powerpoint/2018/8/main">
  <p188:cm id="{5529D973-5BD2-7546-A448-5C24178D8A9B}" authorId="{B439B34B-5A63-A236-0B58-254EC8A50542}" status="resolved" created="2022-08-12T13:44:33.423">
    <ac:txMkLst xmlns:ac="http://schemas.microsoft.com/office/drawing/2013/main/command">
      <pc:docMk xmlns:pc="http://schemas.microsoft.com/office/powerpoint/2013/main/command"/>
      <pc:sldMk xmlns:pc="http://schemas.microsoft.com/office/powerpoint/2013/main/command" cId="448612445" sldId="7973"/>
      <ac:spMk id="9" creationId="{AC3A81A5-B640-5935-E86B-4FCC8A816096}"/>
      <ac:txMk cp="2" len="13">
        <ac:context len="36" hash="4094136165"/>
      </ac:txMk>
    </ac:txMkLst>
    <p188:pos x="2351129" y="183010"/>
    <p188:txBody>
      <a:bodyPr/>
      <a:lstStyle/>
      <a:p>
        <a:r>
          <a:rPr lang="en-US"/>
          <a:t>From Dan: what about consistency with APIs? All systems are eventually consistent</a:t>
        </a:r>
      </a:p>
    </p188:txBody>
  </p188:cm>
</p188:cmLst>
</file>

<file path=ppt/comments/modernComment_1F2A_6CF97B42.xml><?xml version="1.0" encoding="utf-8"?>
<p188:cmLst xmlns:a="http://schemas.openxmlformats.org/drawingml/2006/main" xmlns:r="http://schemas.openxmlformats.org/officeDocument/2006/relationships" xmlns:p188="http://schemas.microsoft.com/office/powerpoint/2018/8/main">
  <p188:cm id="{3CB8CED7-8FAC-9542-8558-D928AF649790}" authorId="{B439B34B-5A63-A236-0B58-254EC8A50542}" status="resolved" created="2022-08-05T12:14:46.326">
    <pc:sldMkLst xmlns:pc="http://schemas.microsoft.com/office/powerpoint/2013/main/command">
      <pc:docMk/>
      <pc:sldMk cId="2517278396" sldId="6314"/>
    </pc:sldMkLst>
    <p188:txBody>
      <a:bodyPr/>
      <a:lstStyle/>
      <a:p>
        <a:r>
          <a:rPr lang="en-US"/>
          <a:t>Convert this AWS icon set in PowerPoint</a:t>
        </a:r>
      </a:p>
    </p188:txBody>
  </p188:cm>
  <p188:cm id="{9313FA6C-7E3B-934E-84A2-6170E505EB08}" authorId="{B439B34B-5A63-A236-0B58-254EC8A50542}" status="resolved" created="2022-08-12T13:24:44.393">
    <ac:deMkLst xmlns:ac="http://schemas.microsoft.com/office/drawing/2013/main/command">
      <pc:docMk xmlns:pc="http://schemas.microsoft.com/office/powerpoint/2013/main/command"/>
      <pc:sldMk xmlns:pc="http://schemas.microsoft.com/office/powerpoint/2013/main/command" cId="2517278396" sldId="6314"/>
      <ac:picMk id="3" creationId="{14019553-1ADF-9818-4E24-8906495704AE}"/>
    </ac:deMkLst>
    <p188:txBody>
      <a:bodyPr/>
      <a:lstStyle/>
      <a:p>
        <a:r>
          <a:rPr lang="en-US"/>
          <a:t>What’s the green dot?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4146617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endParaRPr lang="en-US"/>
          </a:p>
        </p:txBody>
      </p:sp>
      <p:sp>
        <p:nvSpPr>
          <p:cNvPr id="4" name="Header Placeholder 3"/>
          <p:cNvSpPr>
            <a:spLocks noGrp="1"/>
          </p:cNvSpPr>
          <p:nvPr>
            <p:ph type="hdr" sz="quarter"/>
          </p:nvPr>
        </p:nvSpPr>
        <p:spPr/>
        <p:txBody>
          <a:bodyPr/>
          <a:lstStyle/>
          <a:p>
            <a:r>
              <a:rPr lang="en-US"/>
              <a:t>AWS SKO Event 2019</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9/29/22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29183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9/29/22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946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9/29/22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044654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272323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a:t>Growth – With the ability to iterate fast on their product, cinch was able to drive business growth. They grew the conversion rate of customers visiting their e-commerce platform by 10x in just 12 months</a:t>
            </a:r>
          </a:p>
          <a:p>
            <a:endParaRPr lang="en-US"/>
          </a:p>
          <a:p>
            <a:r>
              <a:rPr lang="en-US"/>
              <a:t>By iterating on product rather than infrastructure, they improved that product so much that they increased their conversion rate by 10x </a:t>
            </a:r>
          </a:p>
          <a:p>
            <a:endParaRPr lang="en-GB"/>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1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2060952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The trend in 2019 was that k8s was hip</a:t>
            </a:r>
          </a:p>
        </p:txBody>
      </p:sp>
      <p:sp>
        <p:nvSpPr>
          <p:cNvPr id="4" name="Slide Number Placeholder 3"/>
          <p:cNvSpPr>
            <a:spLocks noGrp="1"/>
          </p:cNvSpPr>
          <p:nvPr>
            <p:ph type="sldNum" sz="quarter" idx="5"/>
          </p:nvPr>
        </p:nvSpPr>
        <p:spPr/>
        <p:txBody>
          <a:bodyPr/>
          <a:lstStyle/>
          <a:p>
            <a:fld id="{A3D89E5F-BEEF-42A1-A57B-E5A736D51194}" type="slidenum">
              <a:rPr lang="en-US" smtClean="0"/>
              <a:pPr/>
              <a:t>29</a:t>
            </a:fld>
            <a:endParaRPr lang="en-US"/>
          </a:p>
        </p:txBody>
      </p:sp>
    </p:spTree>
    <p:extLst>
      <p:ext uri="{BB962C8B-B14F-4D97-AF65-F5344CB8AC3E}">
        <p14:creationId xmlns:p14="http://schemas.microsoft.com/office/powerpoint/2010/main" val="4115897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The trend in 2019 was that k8s was hip</a:t>
            </a:r>
          </a:p>
        </p:txBody>
      </p:sp>
      <p:sp>
        <p:nvSpPr>
          <p:cNvPr id="4" name="Slide Number Placeholder 3"/>
          <p:cNvSpPr>
            <a:spLocks noGrp="1"/>
          </p:cNvSpPr>
          <p:nvPr>
            <p:ph type="sldNum" sz="quarter" idx="5"/>
          </p:nvPr>
        </p:nvSpPr>
        <p:spPr/>
        <p:txBody>
          <a:bodyPr/>
          <a:lstStyle/>
          <a:p>
            <a:fld id="{A3D89E5F-BEEF-42A1-A57B-E5A736D51194}" type="slidenum">
              <a:rPr lang="en-US" smtClean="0"/>
              <a:pPr/>
              <a:t>30</a:t>
            </a:fld>
            <a:endParaRPr lang="en-US"/>
          </a:p>
        </p:txBody>
      </p:sp>
    </p:spTree>
    <p:extLst>
      <p:ext uri="{BB962C8B-B14F-4D97-AF65-F5344CB8AC3E}">
        <p14:creationId xmlns:p14="http://schemas.microsoft.com/office/powerpoint/2010/main" val="2892743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The trend in 2019 was that k8s was hip</a:t>
            </a:r>
          </a:p>
        </p:txBody>
      </p:sp>
      <p:sp>
        <p:nvSpPr>
          <p:cNvPr id="4" name="Slide Number Placeholder 3"/>
          <p:cNvSpPr>
            <a:spLocks noGrp="1"/>
          </p:cNvSpPr>
          <p:nvPr>
            <p:ph type="sldNum" sz="quarter" idx="5"/>
          </p:nvPr>
        </p:nvSpPr>
        <p:spPr/>
        <p:txBody>
          <a:bodyPr/>
          <a:lstStyle/>
          <a:p>
            <a:fld id="{A3D89E5F-BEEF-42A1-A57B-E5A736D51194}" type="slidenum">
              <a:rPr lang="en-US" smtClean="0"/>
              <a:pPr/>
              <a:t>31</a:t>
            </a:fld>
            <a:endParaRPr lang="en-US"/>
          </a:p>
        </p:txBody>
      </p:sp>
    </p:spTree>
    <p:extLst>
      <p:ext uri="{BB962C8B-B14F-4D97-AF65-F5344CB8AC3E}">
        <p14:creationId xmlns:p14="http://schemas.microsoft.com/office/powerpoint/2010/main" val="3647456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The trend in 2019 was that k8s was hip</a:t>
            </a:r>
          </a:p>
        </p:txBody>
      </p:sp>
      <p:sp>
        <p:nvSpPr>
          <p:cNvPr id="4" name="Slide Number Placeholder 3"/>
          <p:cNvSpPr>
            <a:spLocks noGrp="1"/>
          </p:cNvSpPr>
          <p:nvPr>
            <p:ph type="sldNum" sz="quarter" idx="5"/>
          </p:nvPr>
        </p:nvSpPr>
        <p:spPr/>
        <p:txBody>
          <a:bodyPr/>
          <a:lstStyle/>
          <a:p>
            <a:fld id="{A3D89E5F-BEEF-42A1-A57B-E5A736D51194}" type="slidenum">
              <a:rPr lang="en-US" smtClean="0"/>
              <a:pPr/>
              <a:t>32</a:t>
            </a:fld>
            <a:endParaRPr lang="en-US"/>
          </a:p>
        </p:txBody>
      </p:sp>
    </p:spTree>
    <p:extLst>
      <p:ext uri="{BB962C8B-B14F-4D97-AF65-F5344CB8AC3E}">
        <p14:creationId xmlns:p14="http://schemas.microsoft.com/office/powerpoint/2010/main" val="3252860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We later moved to CDK</a:t>
            </a:r>
          </a:p>
        </p:txBody>
      </p:sp>
      <p:sp>
        <p:nvSpPr>
          <p:cNvPr id="4" name="Slide Number Placeholder 3"/>
          <p:cNvSpPr>
            <a:spLocks noGrp="1"/>
          </p:cNvSpPr>
          <p:nvPr>
            <p:ph type="sldNum" sz="quarter" idx="5"/>
          </p:nvPr>
        </p:nvSpPr>
        <p:spPr/>
        <p:txBody>
          <a:bodyPr/>
          <a:lstStyle/>
          <a:p>
            <a:fld id="{A3D89E5F-BEEF-42A1-A57B-E5A736D51194}" type="slidenum">
              <a:rPr lang="en-US" smtClean="0"/>
              <a:pPr/>
              <a:t>39</a:t>
            </a:fld>
            <a:endParaRPr lang="en-US"/>
          </a:p>
        </p:txBody>
      </p:sp>
    </p:spTree>
    <p:extLst>
      <p:ext uri="{BB962C8B-B14F-4D97-AF65-F5344CB8AC3E}">
        <p14:creationId xmlns:p14="http://schemas.microsoft.com/office/powerpoint/2010/main" val="3827135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a:t>We spend a lot of time talking about code. Writing code, testing code, deploying code, monitoring code. </a:t>
            </a:r>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3983793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DynamoDB for our data store</a:t>
            </a:r>
          </a:p>
          <a:p>
            <a:r>
              <a:rPr lang="en-US"/>
              <a:t>We followed. A semi event sourcing design here</a:t>
            </a:r>
          </a:p>
          <a:p>
            <a:endParaRPr lang="en-US"/>
          </a:p>
          <a:p>
            <a:endParaRPr lang="en-US"/>
          </a:p>
          <a:p>
            <a:r>
              <a:rPr lang="en-US"/>
              <a:t>If you are interested in it and how it evolved, its pros and cons, then ask AWS to ask me back next year!</a:t>
            </a:r>
          </a:p>
          <a:p>
            <a:endParaRPr lang="en-US"/>
          </a:p>
          <a:p>
            <a:r>
              <a:rPr lang="en-US"/>
              <a:t>https://</a:t>
            </a:r>
            <a:r>
              <a:rPr lang="en-US" err="1"/>
              <a:t>adrianhesketh.com</a:t>
            </a:r>
            <a:r>
              <a:rPr lang="en-US"/>
              <a:t>/2020/08/28/event-sourced-dynamodb-design-with-typescript-part-1</a:t>
            </a:r>
          </a:p>
          <a:p>
            <a:r>
              <a:rPr lang="en-US"/>
              <a:t>https://</a:t>
            </a:r>
            <a:r>
              <a:rPr lang="en-US" err="1"/>
              <a:t>adrianhesketh.com</a:t>
            </a:r>
            <a:r>
              <a:rPr lang="en-US"/>
              <a:t>/2020/08/28/event-sourced-dynamodb-design-with-typescript-part-2</a:t>
            </a:r>
          </a:p>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40</a:t>
            </a:fld>
            <a:endParaRPr lang="en-US"/>
          </a:p>
        </p:txBody>
      </p:sp>
    </p:spTree>
    <p:extLst>
      <p:ext uri="{BB962C8B-B14F-4D97-AF65-F5344CB8AC3E}">
        <p14:creationId xmlns:p14="http://schemas.microsoft.com/office/powerpoint/2010/main" val="3898577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EB launched in 2019</a:t>
            </a:r>
          </a:p>
          <a:p>
            <a:r>
              <a:rPr lang="en-US"/>
              <a:t>We started hiring for cinch in 2019</a:t>
            </a:r>
          </a:p>
          <a:p>
            <a:r>
              <a:rPr lang="en-US"/>
              <a:t>It was a love made in heaven!</a:t>
            </a:r>
          </a:p>
        </p:txBody>
      </p:sp>
      <p:sp>
        <p:nvSpPr>
          <p:cNvPr id="4" name="Slide Number Placeholder 3"/>
          <p:cNvSpPr>
            <a:spLocks noGrp="1"/>
          </p:cNvSpPr>
          <p:nvPr>
            <p:ph type="sldNum" sz="quarter" idx="5"/>
          </p:nvPr>
        </p:nvSpPr>
        <p:spPr/>
        <p:txBody>
          <a:bodyPr/>
          <a:lstStyle/>
          <a:p>
            <a:fld id="{A3D89E5F-BEEF-42A1-A57B-E5A736D51194}" type="slidenum">
              <a:rPr lang="en-US" smtClean="0"/>
              <a:pPr/>
              <a:t>41</a:t>
            </a:fld>
            <a:endParaRPr lang="en-US"/>
          </a:p>
        </p:txBody>
      </p:sp>
    </p:spTree>
    <p:extLst>
      <p:ext uri="{BB962C8B-B14F-4D97-AF65-F5344CB8AC3E}">
        <p14:creationId xmlns:p14="http://schemas.microsoft.com/office/powerpoint/2010/main" val="1265132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We use SQS for two purposes:</a:t>
            </a:r>
          </a:p>
          <a:p>
            <a:endParaRPr lang="en-US"/>
          </a:p>
          <a:p>
            <a:pPr marL="228600" indent="-228600">
              <a:buAutoNum type="arabicPeriod"/>
            </a:pPr>
            <a:r>
              <a:rPr lang="en-US"/>
              <a:t>Dead letter queue</a:t>
            </a:r>
          </a:p>
          <a:p>
            <a:pPr marL="228600" indent="-228600">
              <a:buAutoNum type="arabicPeriod"/>
            </a:pPr>
            <a:r>
              <a:rPr lang="en-US"/>
              <a:t>Buffering</a:t>
            </a:r>
            <a:br>
              <a:rPr lang="en-US"/>
            </a:br>
            <a:br>
              <a:rPr lang="en-US"/>
            </a:br>
            <a:r>
              <a:rPr lang="en-US"/>
              <a:t>Not going to get into the detail of this though</a:t>
            </a:r>
          </a:p>
        </p:txBody>
      </p:sp>
      <p:sp>
        <p:nvSpPr>
          <p:cNvPr id="4" name="Slide Number Placeholder 3"/>
          <p:cNvSpPr>
            <a:spLocks noGrp="1"/>
          </p:cNvSpPr>
          <p:nvPr>
            <p:ph type="sldNum" sz="quarter" idx="5"/>
          </p:nvPr>
        </p:nvSpPr>
        <p:spPr/>
        <p:txBody>
          <a:bodyPr/>
          <a:lstStyle/>
          <a:p>
            <a:fld id="{A3D89E5F-BEEF-42A1-A57B-E5A736D51194}" type="slidenum">
              <a:rPr lang="en-US" smtClean="0"/>
              <a:pPr/>
              <a:t>42</a:t>
            </a:fld>
            <a:endParaRPr lang="en-US"/>
          </a:p>
        </p:txBody>
      </p:sp>
    </p:spTree>
    <p:extLst>
      <p:ext uri="{BB962C8B-B14F-4D97-AF65-F5344CB8AC3E}">
        <p14:creationId xmlns:p14="http://schemas.microsoft.com/office/powerpoint/2010/main" val="2301299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Multiple </a:t>
            </a:r>
            <a:r>
              <a:rPr lang="en-US">
                <a:solidFill>
                  <a:schemeClr val="accent1"/>
                </a:solidFill>
              </a:rPr>
              <a:t>single purpose </a:t>
            </a:r>
            <a:r>
              <a:rPr lang="en-US"/>
              <a:t>Lambda handlers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a:t>Encapsulated in a bounded context, independently deployable, single-repo ‘thing’ – a ‘</a:t>
            </a:r>
            <a:r>
              <a:rPr lang="en-US">
                <a:solidFill>
                  <a:schemeClr val="accent1"/>
                </a:solidFill>
              </a:rPr>
              <a:t>component</a:t>
            </a:r>
            <a:r>
              <a:rPr lang="en-US"/>
              <a:t>’</a:t>
            </a:r>
          </a:p>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43</a:t>
            </a:fld>
            <a:endParaRPr lang="en-US"/>
          </a:p>
        </p:txBody>
      </p:sp>
    </p:spTree>
    <p:extLst>
      <p:ext uri="{BB962C8B-B14F-4D97-AF65-F5344CB8AC3E}">
        <p14:creationId xmlns:p14="http://schemas.microsoft.com/office/powerpoint/2010/main" val="756562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Multiple </a:t>
            </a:r>
            <a:r>
              <a:rPr lang="en-US">
                <a:solidFill>
                  <a:schemeClr val="accent1"/>
                </a:solidFill>
              </a:rPr>
              <a:t>single purpose </a:t>
            </a:r>
            <a:r>
              <a:rPr lang="en-US"/>
              <a:t>Lambda handlers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a:t>Encapsulated in a bounded context, independently deployable, single-repo ‘thing’ – a ‘</a:t>
            </a:r>
            <a:r>
              <a:rPr lang="en-US">
                <a:solidFill>
                  <a:schemeClr val="accent1"/>
                </a:solidFill>
              </a:rPr>
              <a:t>component</a:t>
            </a:r>
            <a:r>
              <a:rPr lang="en-US"/>
              <a:t>’</a:t>
            </a:r>
          </a:p>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44</a:t>
            </a:fld>
            <a:endParaRPr lang="en-US"/>
          </a:p>
        </p:txBody>
      </p:sp>
    </p:spTree>
    <p:extLst>
      <p:ext uri="{BB962C8B-B14F-4D97-AF65-F5344CB8AC3E}">
        <p14:creationId xmlns:p14="http://schemas.microsoft.com/office/powerpoint/2010/main" val="737684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50</a:t>
            </a:fld>
            <a:endParaRPr lang="en-US"/>
          </a:p>
        </p:txBody>
      </p:sp>
    </p:spTree>
    <p:extLst>
      <p:ext uri="{BB962C8B-B14F-4D97-AF65-F5344CB8AC3E}">
        <p14:creationId xmlns:p14="http://schemas.microsoft.com/office/powerpoint/2010/main" val="2872352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dirty="0">
                <a:latin typeface="+mn-lt"/>
              </a:rPr>
              <a:t>Event ledger is used for </a:t>
            </a:r>
            <a:r>
              <a:rPr lang="en-GB" dirty="0"/>
              <a:t>Playbacks, Reporting, Debugging</a:t>
            </a:r>
          </a:p>
          <a:p>
            <a:endParaRPr lang="en-US" sz="1200" b="0" dirty="0">
              <a:latin typeface="+mn-lt"/>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59</a:t>
            </a:fld>
            <a:endParaRPr lang="en-US"/>
          </a:p>
        </p:txBody>
      </p:sp>
    </p:spTree>
    <p:extLst>
      <p:ext uri="{BB962C8B-B14F-4D97-AF65-F5344CB8AC3E}">
        <p14:creationId xmlns:p14="http://schemas.microsoft.com/office/powerpoint/2010/main" val="250017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Create Read Update Delete</a:t>
            </a:r>
          </a:p>
        </p:txBody>
      </p:sp>
      <p:sp>
        <p:nvSpPr>
          <p:cNvPr id="4" name="Slide Number Placeholder 3"/>
          <p:cNvSpPr>
            <a:spLocks noGrp="1"/>
          </p:cNvSpPr>
          <p:nvPr>
            <p:ph type="sldNum" sz="quarter" idx="5"/>
          </p:nvPr>
        </p:nvSpPr>
        <p:spPr/>
        <p:txBody>
          <a:bodyPr/>
          <a:lstStyle/>
          <a:p>
            <a:fld id="{A3D89E5F-BEEF-42A1-A57B-E5A736D51194}" type="slidenum">
              <a:rPr lang="en-US" smtClean="0"/>
              <a:pPr/>
              <a:t>60</a:t>
            </a:fld>
            <a:endParaRPr lang="en-US"/>
          </a:p>
        </p:txBody>
      </p:sp>
    </p:spTree>
    <p:extLst>
      <p:ext uri="{BB962C8B-B14F-4D97-AF65-F5344CB8AC3E}">
        <p14:creationId xmlns:p14="http://schemas.microsoft.com/office/powerpoint/2010/main" val="2856327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62</a:t>
            </a:fld>
            <a:endParaRPr lang="en-US"/>
          </a:p>
        </p:txBody>
      </p:sp>
    </p:spTree>
    <p:extLst>
      <p:ext uri="{BB962C8B-B14F-4D97-AF65-F5344CB8AC3E}">
        <p14:creationId xmlns:p14="http://schemas.microsoft.com/office/powerpoint/2010/main" val="1847578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73</a:t>
            </a:fld>
            <a:endParaRPr lang="en-US"/>
          </a:p>
        </p:txBody>
      </p:sp>
    </p:spTree>
    <p:extLst>
      <p:ext uri="{BB962C8B-B14F-4D97-AF65-F5344CB8AC3E}">
        <p14:creationId xmlns:p14="http://schemas.microsoft.com/office/powerpoint/2010/main" val="4214957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a:t>You know what may be equally important? Throwing away code.</a:t>
            </a:r>
          </a:p>
          <a:p>
            <a:endParaRPr lang="en-US"/>
          </a:p>
          <a:p>
            <a:r>
              <a:rPr lang="en-US"/>
              <a:t>Tossing out ideas that aren’t working in favor of better ones is a critical part of experimentation. But how comfortable are you doing it? </a:t>
            </a:r>
          </a:p>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85138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75</a:t>
            </a:fld>
            <a:endParaRPr lang="en-US"/>
          </a:p>
        </p:txBody>
      </p:sp>
    </p:spTree>
    <p:extLst>
      <p:ext uri="{BB962C8B-B14F-4D97-AF65-F5344CB8AC3E}">
        <p14:creationId xmlns:p14="http://schemas.microsoft.com/office/powerpoint/2010/main" val="210284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GB" sz="1200" kern="1200">
                <a:solidFill>
                  <a:schemeClr val="tx1"/>
                </a:solidFill>
                <a:effectLst/>
                <a:latin typeface="+mn-lt"/>
                <a:ea typeface="+mn-ea"/>
                <a:cs typeface="+mn-cs"/>
              </a:rPr>
              <a:t>EDA but coupled and not micro service</a:t>
            </a:r>
          </a:p>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76</a:t>
            </a:fld>
            <a:endParaRPr lang="en-US"/>
          </a:p>
        </p:txBody>
      </p:sp>
    </p:spTree>
    <p:extLst>
      <p:ext uri="{BB962C8B-B14F-4D97-AF65-F5344CB8AC3E}">
        <p14:creationId xmlns:p14="http://schemas.microsoft.com/office/powerpoint/2010/main" val="2267771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77</a:t>
            </a:fld>
            <a:endParaRPr lang="en-US"/>
          </a:p>
        </p:txBody>
      </p:sp>
    </p:spTree>
    <p:extLst>
      <p:ext uri="{BB962C8B-B14F-4D97-AF65-F5344CB8AC3E}">
        <p14:creationId xmlns:p14="http://schemas.microsoft.com/office/powerpoint/2010/main" val="3756172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81</a:t>
            </a:fld>
            <a:endParaRPr lang="en-US"/>
          </a:p>
        </p:txBody>
      </p:sp>
    </p:spTree>
    <p:extLst>
      <p:ext uri="{BB962C8B-B14F-4D97-AF65-F5344CB8AC3E}">
        <p14:creationId xmlns:p14="http://schemas.microsoft.com/office/powerpoint/2010/main" val="193466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82</a:t>
            </a:fld>
            <a:endParaRPr lang="en-US"/>
          </a:p>
        </p:txBody>
      </p:sp>
    </p:spTree>
    <p:extLst>
      <p:ext uri="{BB962C8B-B14F-4D97-AF65-F5344CB8AC3E}">
        <p14:creationId xmlns:p14="http://schemas.microsoft.com/office/powerpoint/2010/main" val="1105730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a:t>Initially there was </a:t>
            </a:r>
            <a:r>
              <a:rPr lang="en-US" sz="1200">
                <a:solidFill>
                  <a:schemeClr val="accent1"/>
                </a:solidFill>
              </a:rPr>
              <a:t>a lot of chatter</a:t>
            </a:r>
          </a:p>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85</a:t>
            </a:fld>
            <a:endParaRPr lang="en-US"/>
          </a:p>
        </p:txBody>
      </p:sp>
    </p:spTree>
    <p:extLst>
      <p:ext uri="{BB962C8B-B14F-4D97-AF65-F5344CB8AC3E}">
        <p14:creationId xmlns:p14="http://schemas.microsoft.com/office/powerpoint/2010/main" val="4170288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86</a:t>
            </a:fld>
            <a:endParaRPr lang="en-US"/>
          </a:p>
        </p:txBody>
      </p:sp>
    </p:spTree>
    <p:extLst>
      <p:ext uri="{BB962C8B-B14F-4D97-AF65-F5344CB8AC3E}">
        <p14:creationId xmlns:p14="http://schemas.microsoft.com/office/powerpoint/2010/main" val="2341427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87</a:t>
            </a:fld>
            <a:endParaRPr lang="en-US"/>
          </a:p>
        </p:txBody>
      </p:sp>
    </p:spTree>
    <p:extLst>
      <p:ext uri="{BB962C8B-B14F-4D97-AF65-F5344CB8AC3E}">
        <p14:creationId xmlns:p14="http://schemas.microsoft.com/office/powerpoint/2010/main" val="3165509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88</a:t>
            </a:fld>
            <a:endParaRPr lang="en-US"/>
          </a:p>
        </p:txBody>
      </p:sp>
    </p:spTree>
    <p:extLst>
      <p:ext uri="{BB962C8B-B14F-4D97-AF65-F5344CB8AC3E}">
        <p14:creationId xmlns:p14="http://schemas.microsoft.com/office/powerpoint/2010/main" val="617411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89</a:t>
            </a:fld>
            <a:endParaRPr lang="en-US"/>
          </a:p>
        </p:txBody>
      </p:sp>
    </p:spTree>
    <p:extLst>
      <p:ext uri="{BB962C8B-B14F-4D97-AF65-F5344CB8AC3E}">
        <p14:creationId xmlns:p14="http://schemas.microsoft.com/office/powerpoint/2010/main" val="194472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Today, your held back from experimentation because each new feature is too costly to develop. You need to spin up infrastructure, write lots of code, and coordinate with other teams to make sure your changes don’t impact them.</a:t>
            </a:r>
          </a:p>
          <a:p>
            <a:endParaRPr lang="en-US"/>
          </a:p>
          <a:p>
            <a:r>
              <a:rPr lang="en-US"/>
              <a:t>If your goal is to deliver new product and new features as quickly as possible, experimenting as often as you can is critical. To do this, you need to reduce your team’s total cost of writing new code.</a:t>
            </a:r>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2834500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96</a:t>
            </a:fld>
            <a:endParaRPr lang="en-US"/>
          </a:p>
        </p:txBody>
      </p:sp>
    </p:spTree>
    <p:extLst>
      <p:ext uri="{BB962C8B-B14F-4D97-AF65-F5344CB8AC3E}">
        <p14:creationId xmlns:p14="http://schemas.microsoft.com/office/powerpoint/2010/main" val="2517370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98</a:t>
            </a:fld>
            <a:endParaRPr lang="en-US"/>
          </a:p>
        </p:txBody>
      </p:sp>
    </p:spTree>
    <p:extLst>
      <p:ext uri="{BB962C8B-B14F-4D97-AF65-F5344CB8AC3E}">
        <p14:creationId xmlns:p14="http://schemas.microsoft.com/office/powerpoint/2010/main" val="4231107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99</a:t>
            </a:fld>
            <a:endParaRPr lang="en-US"/>
          </a:p>
        </p:txBody>
      </p:sp>
    </p:spTree>
    <p:extLst>
      <p:ext uri="{BB962C8B-B14F-4D97-AF65-F5344CB8AC3E}">
        <p14:creationId xmlns:p14="http://schemas.microsoft.com/office/powerpoint/2010/main" val="3320084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102</a:t>
            </a:fld>
            <a:endParaRPr lang="en-US"/>
          </a:p>
        </p:txBody>
      </p:sp>
    </p:spTree>
    <p:extLst>
      <p:ext uri="{BB962C8B-B14F-4D97-AF65-F5344CB8AC3E}">
        <p14:creationId xmlns:p14="http://schemas.microsoft.com/office/powerpoint/2010/main" val="326620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104</a:t>
            </a:fld>
            <a:endParaRPr lang="en-US"/>
          </a:p>
        </p:txBody>
      </p:sp>
    </p:spTree>
    <p:extLst>
      <p:ext uri="{BB962C8B-B14F-4D97-AF65-F5344CB8AC3E}">
        <p14:creationId xmlns:p14="http://schemas.microsoft.com/office/powerpoint/2010/main" val="19582736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105</a:t>
            </a:fld>
            <a:endParaRPr lang="en-US"/>
          </a:p>
        </p:txBody>
      </p:sp>
    </p:spTree>
    <p:extLst>
      <p:ext uri="{BB962C8B-B14F-4D97-AF65-F5344CB8AC3E}">
        <p14:creationId xmlns:p14="http://schemas.microsoft.com/office/powerpoint/2010/main" val="2020235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We started modelling</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107</a:t>
            </a:fld>
            <a:endParaRPr lang="en-US"/>
          </a:p>
        </p:txBody>
      </p:sp>
    </p:spTree>
    <p:extLst>
      <p:ext uri="{BB962C8B-B14F-4D97-AF65-F5344CB8AC3E}">
        <p14:creationId xmlns:p14="http://schemas.microsoft.com/office/powerpoint/2010/main" val="272564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b="1"/>
              <a:t>What's good: Product Detail and Search more aligned - had similar needs!</a:t>
            </a:r>
            <a:endParaRPr lang="en-GB"/>
          </a:p>
          <a:p>
            <a:pPr lvl="1"/>
            <a:r>
              <a:rPr lang="en-GB"/>
              <a:t>example: AOS detail, it is added to the event, search could extend their capability</a:t>
            </a:r>
          </a:p>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113</a:t>
            </a:fld>
            <a:endParaRPr lang="en-US"/>
          </a:p>
        </p:txBody>
      </p:sp>
    </p:spTree>
    <p:extLst>
      <p:ext uri="{BB962C8B-B14F-4D97-AF65-F5344CB8AC3E}">
        <p14:creationId xmlns:p14="http://schemas.microsoft.com/office/powerpoint/2010/main" val="6721272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115</a:t>
            </a:fld>
            <a:endParaRPr lang="en-US"/>
          </a:p>
        </p:txBody>
      </p:sp>
    </p:spTree>
    <p:extLst>
      <p:ext uri="{BB962C8B-B14F-4D97-AF65-F5344CB8AC3E}">
        <p14:creationId xmlns:p14="http://schemas.microsoft.com/office/powerpoint/2010/main" val="4245134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116</a:t>
            </a:fld>
            <a:endParaRPr lang="en-US"/>
          </a:p>
        </p:txBody>
      </p:sp>
    </p:spTree>
    <p:extLst>
      <p:ext uri="{BB962C8B-B14F-4D97-AF65-F5344CB8AC3E}">
        <p14:creationId xmlns:p14="http://schemas.microsoft.com/office/powerpoint/2010/main" val="2553658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529221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117</a:t>
            </a:fld>
            <a:endParaRPr lang="en-US"/>
          </a:p>
        </p:txBody>
      </p:sp>
    </p:spTree>
    <p:extLst>
      <p:ext uri="{BB962C8B-B14F-4D97-AF65-F5344CB8AC3E}">
        <p14:creationId xmlns:p14="http://schemas.microsoft.com/office/powerpoint/2010/main" val="255761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The good bits!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119</a:t>
            </a:fld>
            <a:endParaRPr lang="en-US"/>
          </a:p>
        </p:txBody>
      </p:sp>
    </p:spTree>
    <p:extLst>
      <p:ext uri="{BB962C8B-B14F-4D97-AF65-F5344CB8AC3E}">
        <p14:creationId xmlns:p14="http://schemas.microsoft.com/office/powerpoint/2010/main" val="2986307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How did it perform?</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120</a:t>
            </a:fld>
            <a:endParaRPr lang="en-US"/>
          </a:p>
        </p:txBody>
      </p:sp>
    </p:spTree>
    <p:extLst>
      <p:ext uri="{BB962C8B-B14F-4D97-AF65-F5344CB8AC3E}">
        <p14:creationId xmlns:p14="http://schemas.microsoft.com/office/powerpoint/2010/main" val="224517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t>Today, your held back from experimentation because each new feature is too costly to develop. You need to spin up infrastructure, write lots of code, and coordinate with other teams to make sure your changes don’t impact them.</a:t>
            </a:r>
          </a:p>
          <a:p>
            <a:endParaRPr lang="en-US"/>
          </a:p>
          <a:p>
            <a:r>
              <a:rPr lang="en-US"/>
              <a:t>If your goal is to deliver new product and new features as quickly as possible, experimenting as often as you can is critical. To do this, you need to reduce your team’s total cost of writing new code.</a:t>
            </a:r>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37113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endParaRPr lang="en-US"/>
          </a:p>
        </p:txBody>
      </p:sp>
      <p:sp>
        <p:nvSpPr>
          <p:cNvPr id="4" name="Header Placeholder 3"/>
          <p:cNvSpPr>
            <a:spLocks noGrp="1"/>
          </p:cNvSpPr>
          <p:nvPr>
            <p:ph type="hdr" sz="quarter"/>
          </p:nvPr>
        </p:nvSpPr>
        <p:spPr/>
        <p:txBody>
          <a:bodyPr/>
          <a:lstStyle/>
          <a:p>
            <a:r>
              <a:rPr lang="en-US"/>
              <a:t>AWS SKO Event 2019</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9/29/22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67367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endParaRPr lang="en-US"/>
          </a:p>
        </p:txBody>
      </p:sp>
      <p:sp>
        <p:nvSpPr>
          <p:cNvPr id="4" name="Header Placeholder 3"/>
          <p:cNvSpPr>
            <a:spLocks noGrp="1"/>
          </p:cNvSpPr>
          <p:nvPr>
            <p:ph type="hdr" sz="quarter"/>
          </p:nvPr>
        </p:nvSpPr>
        <p:spPr/>
        <p:txBody>
          <a:bodyPr/>
          <a:lstStyle/>
          <a:p>
            <a:r>
              <a:rPr lang="en-US"/>
              <a:t>AWS SKO Event 2019</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9/29/22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654169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endParaRPr lang="en-US"/>
          </a:p>
        </p:txBody>
      </p:sp>
      <p:sp>
        <p:nvSpPr>
          <p:cNvPr id="4" name="Header Placeholder 3"/>
          <p:cNvSpPr>
            <a:spLocks noGrp="1"/>
          </p:cNvSpPr>
          <p:nvPr>
            <p:ph type="hdr" sz="quarter"/>
          </p:nvPr>
        </p:nvSpPr>
        <p:spPr/>
        <p:txBody>
          <a:bodyPr/>
          <a:lstStyle/>
          <a:p>
            <a:r>
              <a:rPr lang="en-US"/>
              <a:t>AWS SKO Event 2019</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9/29/22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72553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9/29/22</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9/29/22</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9/29/22</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9/29/22</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9/29/22</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9/29/22</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9/29/22</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9/29/22</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9/29/22</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9/29/22</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9/29/22</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9/29/22</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9/29/22</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9/29/22</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9/29/22</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9/29/22</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9/29/22</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9/29/22</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9/29/22</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9/29/22</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9/29/22</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9/29/22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9/29/22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a:t>© 2022,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9/29/22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9/29/22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9/29/22</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9/29/22</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9/29/22</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9/29/22</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9/29/22</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a:latin typeface="+mj-lt"/>
              </a:rPr>
              <a:t>Do not use layouts after this slide.</a:t>
            </a:r>
            <a:br>
              <a:rPr lang="en-US" sz="6000">
                <a:latin typeface="+mj-lt"/>
              </a:rPr>
            </a:br>
            <a:r>
              <a:rPr lang="en-US" sz="2000">
                <a:latin typeface="+mj-lt"/>
              </a:rPr>
              <a:t>They are not part of the official template.</a:t>
            </a:r>
            <a:endParaRPr lang="en-US" sz="600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535531"/>
          </a:xfrm>
        </p:spPr>
        <p:txBody>
          <a:bodyPr/>
          <a:lstStyle/>
          <a:p>
            <a:r>
              <a:rPr lang="en-US"/>
              <a:t>Click to edit Master title style</a:t>
            </a:r>
          </a:p>
        </p:txBody>
      </p:sp>
      <p:sp>
        <p:nvSpPr>
          <p:cNvPr id="3" name="Content Placeholder 2"/>
          <p:cNvSpPr>
            <a:spLocks noGrp="1"/>
          </p:cNvSpPr>
          <p:nvPr>
            <p:ph sz="half" idx="1"/>
          </p:nvPr>
        </p:nvSpPr>
        <p:spPr>
          <a:xfrm>
            <a:off x="450024" y="1348723"/>
            <a:ext cx="10939433" cy="4525963"/>
          </a:xfrm>
          <a:prstGeom prst="rect">
            <a:avLst/>
          </a:prstGeo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263729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2022,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a:p>
        </p:txBody>
      </p:sp>
    </p:spTree>
    <p:extLst>
      <p:ext uri="{BB962C8B-B14F-4D97-AF65-F5344CB8AC3E}">
        <p14:creationId xmlns:p14="http://schemas.microsoft.com/office/powerpoint/2010/main" val="3995956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9/29/22</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6" name="Title 5">
            <a:extLst>
              <a:ext uri="{FF2B5EF4-FFF2-40B4-BE49-F238E27FC236}">
                <a16:creationId xmlns:a16="http://schemas.microsoft.com/office/drawing/2014/main" id="{4B80B703-9C57-584A-B102-BB27BE20119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9/29/22</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a:t>© 2022, Amazon Web Services, Inc. or its affiliates.</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61" r:id="rId9"/>
    <p:sldLayoutId id="2147483654" r:id="rId10"/>
    <p:sldLayoutId id="2147483662" r:id="rId11"/>
    <p:sldLayoutId id="2147483663" r:id="rId12"/>
    <p:sldLayoutId id="2147483655" r:id="rId13"/>
    <p:sldLayoutId id="2147483650" r:id="rId14"/>
    <p:sldLayoutId id="2147483664" r:id="rId15"/>
    <p:sldLayoutId id="2147483666" r:id="rId16"/>
    <p:sldLayoutId id="2147483667" r:id="rId17"/>
    <p:sldLayoutId id="2147483665" r:id="rId18"/>
    <p:sldLayoutId id="2147483668" r:id="rId19"/>
    <p:sldLayoutId id="2147483653" r:id="rId20"/>
    <p:sldLayoutId id="2147483689" r:id="rId21"/>
    <p:sldLayoutId id="2147483691" r:id="rId22"/>
    <p:sldLayoutId id="2147483690" r:id="rId23"/>
    <p:sldLayoutId id="2147483657" r:id="rId24"/>
    <p:sldLayoutId id="2147483692" r:id="rId25"/>
    <p:sldLayoutId id="2147483694" r:id="rId26"/>
    <p:sldLayoutId id="2147483693" r:id="rId27"/>
    <p:sldLayoutId id="2147483652" r:id="rId28"/>
    <p:sldLayoutId id="2147483669" r:id="rId29"/>
    <p:sldLayoutId id="2147483670" r:id="rId30"/>
    <p:sldLayoutId id="2147483673" r:id="rId31"/>
    <p:sldLayoutId id="2147483651" r:id="rId32"/>
    <p:sldLayoutId id="2147483686" r:id="rId33"/>
    <p:sldLayoutId id="2147483687" r:id="rId34"/>
    <p:sldLayoutId id="2147483688" r:id="rId35"/>
    <p:sldLayoutId id="2147483671" r:id="rId36"/>
    <p:sldLayoutId id="2147483672" r:id="rId37"/>
    <p:sldLayoutId id="2147483695" r:id="rId38"/>
    <p:sldLayoutId id="2147483674" r:id="rId39"/>
    <p:sldLayoutId id="2147483675" r:id="rId40"/>
    <p:sldLayoutId id="2147483656" r:id="rId41"/>
    <p:sldLayoutId id="2147483676"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678" r:id="rId56"/>
    <p:sldLayoutId id="2147483709" r:id="rId57"/>
    <p:sldLayoutId id="2147483711"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858_EBC5EC29.xml"/><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sv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61.svg"/></Relationships>
</file>

<file path=ppt/slides/_rels/slide10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93.png"/><Relationship Id="rId4" Type="http://schemas.openxmlformats.org/officeDocument/2006/relationships/image" Target="../media/image9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1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5.png"/><Relationship Id="rId7"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 Id="rId9" Type="http://schemas.openxmlformats.org/officeDocument/2006/relationships/image" Target="../media/image59.svg"/></Relationships>
</file>

<file path=ppt/slides/_rels/slide11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7.png"/><Relationship Id="rId7" Type="http://schemas.openxmlformats.org/officeDocument/2006/relationships/image" Target="../media/image59.sv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66.png"/><Relationship Id="rId10" Type="http://schemas.openxmlformats.org/officeDocument/2006/relationships/image" Target="../media/image95.png"/><Relationship Id="rId4" Type="http://schemas.openxmlformats.org/officeDocument/2006/relationships/image" Target="../media/image88.svg"/><Relationship Id="rId9" Type="http://schemas.openxmlformats.org/officeDocument/2006/relationships/image" Target="../media/image86.sv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 Id="rId5" Type="http://schemas.openxmlformats.org/officeDocument/2006/relationships/image" Target="../media/image99.png"/><Relationship Id="rId4" Type="http://schemas.openxmlformats.org/officeDocument/2006/relationships/image" Target="../media/image9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86E_1660F31C.xml"/><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860_3DA60CF7.xml"/><Relationship Id="rId1" Type="http://schemas.openxmlformats.org/officeDocument/2006/relationships/slideLayout" Target="../slideLayouts/slideLayout14.xml"/><Relationship Id="rId5" Type="http://schemas.openxmlformats.org/officeDocument/2006/relationships/image" Target="../media/image4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18/10/relationships/comments" Target="../comments/modernComment_1E58_898284AE.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2D_83A8E8CB.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14.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862_43B937C3.xm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microsoft.com/office/2018/10/relationships/comments" Target="../comments/modernComment_1F25_1ABD485D.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microsoft.com/office/2018/10/relationships/comments" Target="../comments/modernComment_1F09_19FB2AA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8/10/relationships/comments" Target="../comments/modernComment_1E9A_9EC1B178.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38.sv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F1A_DD74E3AA.xml"/><Relationship Id="rId7" Type="http://schemas.openxmlformats.org/officeDocument/2006/relationships/image" Target="../media/image51.sv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905_738CBE10.xm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F1B_92E2590B.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6.png"/><Relationship Id="rId5" Type="http://schemas.microsoft.com/office/2007/relationships/hdphoto" Target="../media/hdphoto1.wdp"/><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1869_A63B53EA.xm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61.svg"/><Relationship Id="rId3" Type="http://schemas.microsoft.com/office/2018/10/relationships/comments" Target="../comments/modernComment_18AA_960A9EBC.xml"/><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8" Type="http://schemas.openxmlformats.org/officeDocument/2006/relationships/image" Target="../media/image60.png"/><Relationship Id="rId3" Type="http://schemas.microsoft.com/office/2018/10/relationships/comments" Target="../comments/modernComment_1F2A_6CF97B42.xml"/><Relationship Id="rId7" Type="http://schemas.openxmlformats.org/officeDocument/2006/relationships/image" Target="../media/image59.sv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61.svg"/></Relationships>
</file>

<file path=ppt/slides/_rels/slide4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4.png"/><Relationship Id="rId7" Type="http://schemas.openxmlformats.org/officeDocument/2006/relationships/image" Target="../media/image60.png"/><Relationship Id="rId2" Type="http://schemas.microsoft.com/office/2018/10/relationships/comments" Target="../comments/modernComment_18AB_E97E837A.xml"/><Relationship Id="rId1" Type="http://schemas.openxmlformats.org/officeDocument/2006/relationships/slideLayout" Target="../slideLayouts/slideLayout1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8EC_D8CC8A71.xml"/><Relationship Id="rId1" Type="http://schemas.openxmlformats.org/officeDocument/2006/relationships/slideLayout" Target="../slideLayouts/slideLayout14.xml"/><Relationship Id="rId4" Type="http://schemas.openxmlformats.org/officeDocument/2006/relationships/image" Target="../media/image61.svg"/></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3.png"/><Relationship Id="rId7" Type="http://schemas.openxmlformats.org/officeDocument/2006/relationships/image" Target="../media/image65.png"/><Relationship Id="rId2" Type="http://schemas.microsoft.com/office/2018/10/relationships/comments" Target="../comments/modernComment_1ECC_DCE657BE.xml"/><Relationship Id="rId1" Type="http://schemas.openxmlformats.org/officeDocument/2006/relationships/slideLayout" Target="../slideLayouts/slideLayout1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64.svg"/><Relationship Id="rId9" Type="http://schemas.openxmlformats.org/officeDocument/2006/relationships/image" Target="../media/image61.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8/10/relationships/comments" Target="../comments/modernComment_1ECD_CA9CDC64.xml"/><Relationship Id="rId1" Type="http://schemas.openxmlformats.org/officeDocument/2006/relationships/slideLayout" Target="../slideLayouts/slideLayout14.xml"/><Relationship Id="rId5" Type="http://schemas.openxmlformats.org/officeDocument/2006/relationships/image" Target="../media/image38.sv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microsoft.com/office/2018/10/relationships/comments" Target="../comments/modernComment_18A9_B92A322C.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38.sv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microsoft.com/office/2018/10/relationships/comments" Target="../comments/modernComment_18A6_F9270B47.xml"/><Relationship Id="rId1" Type="http://schemas.openxmlformats.org/officeDocument/2006/relationships/slideLayout" Target="../slideLayouts/slideLayout14.xml"/><Relationship Id="rId5" Type="http://schemas.openxmlformats.org/officeDocument/2006/relationships/image" Target="../media/image38.sv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ED4_FA4A1C8B.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microsoft.com/office/2018/10/relationships/comments" Target="../comments/modernComment_1F1C_713D1BDE.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microsoft.com/office/2018/10/relationships/comments" Target="../comments/modernComment_1ECE_8F141206.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1ED2_EBF7162C.xml"/><Relationship Id="rId1" Type="http://schemas.openxmlformats.org/officeDocument/2006/relationships/slideLayout" Target="../slideLayouts/slideLayout14.xml"/><Relationship Id="rId5" Type="http://schemas.openxmlformats.org/officeDocument/2006/relationships/image" Target="../media/image61.sv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Layout" Target="../slideLayouts/slideLayout14.xml"/><Relationship Id="rId4" Type="http://schemas.openxmlformats.org/officeDocument/2006/relationships/image" Target="../media/image61.svg"/></Relationships>
</file>

<file path=ppt/slides/_rels/slide59.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18/10/relationships/comments" Target="../comments/modernComment_1E8A_2036806A.xml"/><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59.svg"/></Relationships>
</file>

<file path=ppt/slides/_rels/slide6.xml.rels><?xml version="1.0" encoding="UTF-8" standalone="yes"?>
<Relationships xmlns="http://schemas.openxmlformats.org/package/2006/relationships"><Relationship Id="rId3" Type="http://schemas.microsoft.com/office/2018/10/relationships/comments" Target="../comments/modernComment_1872_55844954.xml"/><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18/10/relationships/comments" Target="../comments/modernComment_1ED5_56C29B1A.xml"/><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5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18/10/relationships/comments" Target="../comments/modernComment_1ED8_1D0D1C47.xml"/><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59.sv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1EDB_8BADDA4B.xml"/><Relationship Id="rId1" Type="http://schemas.openxmlformats.org/officeDocument/2006/relationships/slideLayout" Target="../slideLayouts/slideLayout14.xml"/><Relationship Id="rId5" Type="http://schemas.openxmlformats.org/officeDocument/2006/relationships/image" Target="../media/image61.sv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8/10/relationships/comments" Target="../comments/modernComment_1EBE_12BE348D.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8/10/relationships/comments" Target="../comments/modernComment_1EBD_BF971CF8.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8/10/relationships/comments" Target="../comments/modernComment_1EBC_C4BF4434.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61.sv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F16_2FF630C2.xml"/><Relationship Id="rId1" Type="http://schemas.openxmlformats.org/officeDocument/2006/relationships/slideLayout" Target="../slideLayouts/slideLayout14.xml"/><Relationship Id="rId4" Type="http://schemas.openxmlformats.org/officeDocument/2006/relationships/image" Target="../media/image61.sv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microsoft.com/office/2018/10/relationships/comments" Target="../comments/modernComment_1E82_EB551F9B.xml"/><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microsoft.com/office/2018/10/relationships/comments" Target="../comments/modernComment_1EB0_7C11E976.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EDF_1061A9B5.xml"/><Relationship Id="rId1" Type="http://schemas.openxmlformats.org/officeDocument/2006/relationships/slideLayout" Target="../slideLayouts/slideLayout14.xml"/><Relationship Id="rId4" Type="http://schemas.openxmlformats.org/officeDocument/2006/relationships/image" Target="../media/image6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78.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1F1D_BF05A0EC.xml"/><Relationship Id="rId1" Type="http://schemas.openxmlformats.org/officeDocument/2006/relationships/slideLayout" Target="../slideLayouts/slideLayout14.xml"/><Relationship Id="rId5" Type="http://schemas.openxmlformats.org/officeDocument/2006/relationships/image" Target="../media/image61.svg"/><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Layout" Target="../slideLayouts/slideLayout14.xml"/><Relationship Id="rId4" Type="http://schemas.openxmlformats.org/officeDocument/2006/relationships/image" Target="../media/image61.svg"/></Relationships>
</file>

<file path=ppt/slides/_rels/slide85.xml.rels><?xml version="1.0" encoding="UTF-8" standalone="yes"?>
<Relationships xmlns="http://schemas.openxmlformats.org/package/2006/relationships"><Relationship Id="rId3" Type="http://schemas.microsoft.com/office/2018/10/relationships/comments" Target="../comments/modernComment_1EE5_DEBF2668.xm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38.svg"/><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sv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61.svg"/></Relationships>
</file>

<file path=ppt/slides/_rels/slide8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4.png"/><Relationship Id="rId7" Type="http://schemas.openxmlformats.org/officeDocument/2006/relationships/image" Target="../media/image84.sv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83.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86.svg"/></Relationships>
</file>

<file path=ppt/slides/_rels/slide88.xml.rels><?xml version="1.0" encoding="UTF-8" standalone="yes"?>
<Relationships xmlns="http://schemas.openxmlformats.org/package/2006/relationships"><Relationship Id="rId8" Type="http://schemas.openxmlformats.org/officeDocument/2006/relationships/image" Target="../media/image87.png"/><Relationship Id="rId3" Type="http://schemas.microsoft.com/office/2018/10/relationships/comments" Target="../comments/modernComment_1EE7_A3F68894.xml"/><Relationship Id="rId7" Type="http://schemas.openxmlformats.org/officeDocument/2006/relationships/image" Target="../media/image86.sv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59.svg"/><Relationship Id="rId10" Type="http://schemas.openxmlformats.org/officeDocument/2006/relationships/image" Target="../media/image66.png"/><Relationship Id="rId4" Type="http://schemas.openxmlformats.org/officeDocument/2006/relationships/image" Target="../media/image58.png"/><Relationship Id="rId9" Type="http://schemas.openxmlformats.org/officeDocument/2006/relationships/image" Target="../media/image88.sv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EE9_60B015DA.xml"/><Relationship Id="rId1" Type="http://schemas.openxmlformats.org/officeDocument/2006/relationships/slideLayout" Target="../slideLayouts/slideLayout14.xml"/><Relationship Id="rId5" Type="http://schemas.openxmlformats.org/officeDocument/2006/relationships/image" Target="../media/image89.png"/><Relationship Id="rId4" Type="http://schemas.openxmlformats.org/officeDocument/2006/relationships/image" Target="../media/image61.svg"/></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microsoft.com/office/2018/10/relationships/comments" Target="../comments/modernComment_1EF3_22460649.xml"/><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61.svg"/></Relationships>
</file>

<file path=ppt/slides/_rels/slide99.xml.rels><?xml version="1.0" encoding="UTF-8" standalone="yes"?>
<Relationships xmlns="http://schemas.openxmlformats.org/package/2006/relationships"><Relationship Id="rId8" Type="http://schemas.openxmlformats.org/officeDocument/2006/relationships/image" Target="../media/image90.png"/><Relationship Id="rId3" Type="http://schemas.microsoft.com/office/2018/10/relationships/comments" Target="../comments/modernComment_1EF6_42B9B06.xml"/><Relationship Id="rId7"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C1A193-FF10-E8B2-DAE4-1E4E15FCB9C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452ABEA0-3E9B-62C8-F333-792E06629A8C}"/>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9EF2FC5F-8C51-82D1-2C61-20632138873A}"/>
              </a:ext>
            </a:extLst>
          </p:cNvPr>
          <p:cNvSpPr>
            <a:spLocks noGrp="1"/>
          </p:cNvSpPr>
          <p:nvPr>
            <p:ph type="ctrTitle"/>
          </p:nvPr>
        </p:nvSpPr>
        <p:spPr/>
        <p:txBody>
          <a:bodyPr/>
          <a:lstStyle/>
          <a:p>
            <a:endParaRPr lang="en-US"/>
          </a:p>
        </p:txBody>
      </p:sp>
      <p:sp>
        <p:nvSpPr>
          <p:cNvPr id="5" name="Subtitle 4">
            <a:extLst>
              <a:ext uri="{FF2B5EF4-FFF2-40B4-BE49-F238E27FC236}">
                <a16:creationId xmlns:a16="http://schemas.microsoft.com/office/drawing/2014/main" id="{E3279DAF-2E6E-DBD4-CD8C-79BBD099750D}"/>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1B43F77F-87E3-5D2D-DE23-0B5BC7BBB784}"/>
              </a:ext>
            </a:extLst>
          </p:cNvPr>
          <p:cNvSpPr>
            <a:spLocks noGrp="1"/>
          </p:cNvSpPr>
          <p:nvPr>
            <p:ph type="body" sz="quarter" idx="10"/>
          </p:nvPr>
        </p:nvSpPr>
        <p:spPr/>
        <p:txBody>
          <a:bodyPr/>
          <a:lstStyle/>
          <a:p>
            <a:endParaRPr lang="en-US"/>
          </a:p>
        </p:txBody>
      </p:sp>
      <p:pic>
        <p:nvPicPr>
          <p:cNvPr id="8" name="Picture 7">
            <a:extLst>
              <a:ext uri="{FF2B5EF4-FFF2-40B4-BE49-F238E27FC236}">
                <a16:creationId xmlns:a16="http://schemas.microsoft.com/office/drawing/2014/main" id="{729FC628-A2B1-FD9D-5B2E-3066B80B67A8}"/>
              </a:ext>
            </a:extLst>
          </p:cNvPr>
          <p:cNvPicPr>
            <a:picLocks noChangeAspect="1"/>
          </p:cNvPicPr>
          <p:nvPr/>
        </p:nvPicPr>
        <p:blipFill rotWithShape="1">
          <a:blip r:embed="rId2">
            <a:extLst>
              <a:ext uri="{28A0092B-C50C-407E-A947-70E740481C1C}">
                <a14:useLocalDpi xmlns:a14="http://schemas.microsoft.com/office/drawing/2010/main" val="0"/>
              </a:ext>
            </a:extLst>
          </a:blip>
          <a:srcRect l="5297" t="193" r="1369" b="-193"/>
          <a:stretch/>
        </p:blipFill>
        <p:spPr>
          <a:xfrm>
            <a:off x="0" y="13250"/>
            <a:ext cx="12192000" cy="6858000"/>
          </a:xfrm>
          <a:prstGeom prst="rect">
            <a:avLst/>
          </a:prstGeom>
        </p:spPr>
      </p:pic>
    </p:spTree>
    <p:extLst>
      <p:ext uri="{BB962C8B-B14F-4D97-AF65-F5344CB8AC3E}">
        <p14:creationId xmlns:p14="http://schemas.microsoft.com/office/powerpoint/2010/main" val="292066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4911-3E13-704F-9F44-C74307CCA5CA}"/>
              </a:ext>
            </a:extLst>
          </p:cNvPr>
          <p:cNvSpPr>
            <a:spLocks noGrp="1"/>
          </p:cNvSpPr>
          <p:nvPr>
            <p:ph type="title"/>
          </p:nvPr>
        </p:nvSpPr>
        <p:spPr/>
        <p:txBody>
          <a:bodyPr/>
          <a:lstStyle/>
          <a:p>
            <a:r>
              <a:rPr lang="en-US"/>
              <a:t>A microservice application</a:t>
            </a:r>
          </a:p>
        </p:txBody>
      </p:sp>
      <p:sp>
        <p:nvSpPr>
          <p:cNvPr id="4" name="Rectangle 3">
            <a:extLst>
              <a:ext uri="{FF2B5EF4-FFF2-40B4-BE49-F238E27FC236}">
                <a16:creationId xmlns:a16="http://schemas.microsoft.com/office/drawing/2014/main" id="{614D8CD1-EB93-1642-A6FA-62940EF83E9D}"/>
              </a:ext>
            </a:extLst>
          </p:cNvPr>
          <p:cNvSpPr/>
          <p:nvPr/>
        </p:nvSpPr>
        <p:spPr>
          <a:xfrm>
            <a:off x="3666227" y="142530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5" name="Rectangle 4">
            <a:extLst>
              <a:ext uri="{FF2B5EF4-FFF2-40B4-BE49-F238E27FC236}">
                <a16:creationId xmlns:a16="http://schemas.microsoft.com/office/drawing/2014/main" id="{F47A9AA6-413B-C346-8F94-C879E1F730AC}"/>
              </a:ext>
            </a:extLst>
          </p:cNvPr>
          <p:cNvSpPr/>
          <p:nvPr/>
        </p:nvSpPr>
        <p:spPr>
          <a:xfrm>
            <a:off x="7150341" y="142530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8" name="Rectangle 7">
            <a:extLst>
              <a:ext uri="{FF2B5EF4-FFF2-40B4-BE49-F238E27FC236}">
                <a16:creationId xmlns:a16="http://schemas.microsoft.com/office/drawing/2014/main" id="{07AB2904-93E2-E442-9E68-B96D267D35C9}"/>
              </a:ext>
            </a:extLst>
          </p:cNvPr>
          <p:cNvSpPr/>
          <p:nvPr/>
        </p:nvSpPr>
        <p:spPr>
          <a:xfrm>
            <a:off x="3666227" y="260949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9" name="Rectangle 8">
            <a:extLst>
              <a:ext uri="{FF2B5EF4-FFF2-40B4-BE49-F238E27FC236}">
                <a16:creationId xmlns:a16="http://schemas.microsoft.com/office/drawing/2014/main" id="{CDD41F1B-3EFE-E845-87FC-84025E7B42A4}"/>
              </a:ext>
            </a:extLst>
          </p:cNvPr>
          <p:cNvSpPr/>
          <p:nvPr/>
        </p:nvSpPr>
        <p:spPr>
          <a:xfrm>
            <a:off x="7150341" y="260949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0" name="Rectangle 9">
            <a:extLst>
              <a:ext uri="{FF2B5EF4-FFF2-40B4-BE49-F238E27FC236}">
                <a16:creationId xmlns:a16="http://schemas.microsoft.com/office/drawing/2014/main" id="{01F69A60-10EF-F54E-82EE-A3A5C8242455}"/>
              </a:ext>
            </a:extLst>
          </p:cNvPr>
          <p:cNvSpPr/>
          <p:nvPr/>
        </p:nvSpPr>
        <p:spPr>
          <a:xfrm>
            <a:off x="3666227" y="379368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1" name="Rectangle 10">
            <a:extLst>
              <a:ext uri="{FF2B5EF4-FFF2-40B4-BE49-F238E27FC236}">
                <a16:creationId xmlns:a16="http://schemas.microsoft.com/office/drawing/2014/main" id="{FC788CD5-9916-4E42-AB11-CC5BCF07C898}"/>
              </a:ext>
            </a:extLst>
          </p:cNvPr>
          <p:cNvSpPr/>
          <p:nvPr/>
        </p:nvSpPr>
        <p:spPr>
          <a:xfrm>
            <a:off x="7150341" y="379368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2" name="Rectangle 11">
            <a:extLst>
              <a:ext uri="{FF2B5EF4-FFF2-40B4-BE49-F238E27FC236}">
                <a16:creationId xmlns:a16="http://schemas.microsoft.com/office/drawing/2014/main" id="{8C40C012-A6E2-9342-92B5-1E95EB0320BD}"/>
              </a:ext>
            </a:extLst>
          </p:cNvPr>
          <p:cNvSpPr/>
          <p:nvPr/>
        </p:nvSpPr>
        <p:spPr>
          <a:xfrm>
            <a:off x="3666227" y="497787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3" name="Rectangle 12">
            <a:extLst>
              <a:ext uri="{FF2B5EF4-FFF2-40B4-BE49-F238E27FC236}">
                <a16:creationId xmlns:a16="http://schemas.microsoft.com/office/drawing/2014/main" id="{CED048F3-DC7F-1149-8F45-1E5852270522}"/>
              </a:ext>
            </a:extLst>
          </p:cNvPr>
          <p:cNvSpPr/>
          <p:nvPr/>
        </p:nvSpPr>
        <p:spPr>
          <a:xfrm>
            <a:off x="7150341" y="497787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3" name="TextBox 2">
            <a:extLst>
              <a:ext uri="{FF2B5EF4-FFF2-40B4-BE49-F238E27FC236}">
                <a16:creationId xmlns:a16="http://schemas.microsoft.com/office/drawing/2014/main" id="{A33A5B39-90AD-A540-BBC6-C796E3A96FDA}"/>
              </a:ext>
            </a:extLst>
          </p:cNvPr>
          <p:cNvSpPr txBox="1"/>
          <p:nvPr/>
        </p:nvSpPr>
        <p:spPr>
          <a:xfrm>
            <a:off x="1820640" y="1687231"/>
            <a:ext cx="1383392" cy="369332"/>
          </a:xfrm>
          <a:prstGeom prst="rect">
            <a:avLst/>
          </a:prstGeom>
          <a:noFill/>
        </p:spPr>
        <p:txBody>
          <a:bodyPr wrap="none" lIns="0" rIns="0" rtlCol="0">
            <a:spAutoFit/>
          </a:bodyPr>
          <a:lstStyle/>
          <a:p>
            <a:pPr algn="l"/>
            <a:r>
              <a:rPr lang="en-US"/>
              <a:t>Order service</a:t>
            </a:r>
          </a:p>
        </p:txBody>
      </p:sp>
      <p:sp>
        <p:nvSpPr>
          <p:cNvPr id="28" name="TextBox 27">
            <a:extLst>
              <a:ext uri="{FF2B5EF4-FFF2-40B4-BE49-F238E27FC236}">
                <a16:creationId xmlns:a16="http://schemas.microsoft.com/office/drawing/2014/main" id="{2E9C6FBD-A788-6346-9E18-CBE558323FAA}"/>
              </a:ext>
            </a:extLst>
          </p:cNvPr>
          <p:cNvSpPr txBox="1"/>
          <p:nvPr/>
        </p:nvSpPr>
        <p:spPr>
          <a:xfrm>
            <a:off x="8614757" y="1687231"/>
            <a:ext cx="1702389" cy="369332"/>
          </a:xfrm>
          <a:prstGeom prst="rect">
            <a:avLst/>
          </a:prstGeom>
          <a:noFill/>
        </p:spPr>
        <p:txBody>
          <a:bodyPr wrap="none" lIns="0" rIns="0" rtlCol="0">
            <a:spAutoFit/>
          </a:bodyPr>
          <a:lstStyle/>
          <a:p>
            <a:pPr algn="l"/>
            <a:r>
              <a:rPr lang="en-US"/>
              <a:t>Payment service</a:t>
            </a:r>
          </a:p>
        </p:txBody>
      </p:sp>
      <p:sp>
        <p:nvSpPr>
          <p:cNvPr id="14" name="TextBox 13">
            <a:extLst>
              <a:ext uri="{FF2B5EF4-FFF2-40B4-BE49-F238E27FC236}">
                <a16:creationId xmlns:a16="http://schemas.microsoft.com/office/drawing/2014/main" id="{CEF9D601-824F-C34F-9DA5-CCCB6DDD340E}"/>
              </a:ext>
            </a:extLst>
          </p:cNvPr>
          <p:cNvSpPr txBox="1"/>
          <p:nvPr/>
        </p:nvSpPr>
        <p:spPr>
          <a:xfrm>
            <a:off x="1429507" y="2870349"/>
            <a:ext cx="1774525" cy="369332"/>
          </a:xfrm>
          <a:prstGeom prst="rect">
            <a:avLst/>
          </a:prstGeom>
          <a:noFill/>
        </p:spPr>
        <p:txBody>
          <a:bodyPr wrap="none" lIns="0" rIns="0" rtlCol="0">
            <a:spAutoFit/>
          </a:bodyPr>
          <a:lstStyle/>
          <a:p>
            <a:pPr algn="l"/>
            <a:r>
              <a:rPr lang="en-US"/>
              <a:t>Inventory service</a:t>
            </a:r>
          </a:p>
        </p:txBody>
      </p:sp>
      <p:sp>
        <p:nvSpPr>
          <p:cNvPr id="15" name="TextBox 14">
            <a:extLst>
              <a:ext uri="{FF2B5EF4-FFF2-40B4-BE49-F238E27FC236}">
                <a16:creationId xmlns:a16="http://schemas.microsoft.com/office/drawing/2014/main" id="{138072E7-0E40-AD48-B046-9E143E5ADB82}"/>
              </a:ext>
            </a:extLst>
          </p:cNvPr>
          <p:cNvSpPr txBox="1"/>
          <p:nvPr/>
        </p:nvSpPr>
        <p:spPr>
          <a:xfrm>
            <a:off x="1727666" y="4046411"/>
            <a:ext cx="1476366" cy="369332"/>
          </a:xfrm>
          <a:prstGeom prst="rect">
            <a:avLst/>
          </a:prstGeom>
          <a:noFill/>
        </p:spPr>
        <p:txBody>
          <a:bodyPr wrap="none" lIns="0" rIns="0" rtlCol="0">
            <a:spAutoFit/>
          </a:bodyPr>
          <a:lstStyle/>
          <a:p>
            <a:pPr algn="l"/>
            <a:r>
              <a:rPr lang="en-US"/>
              <a:t>Search service</a:t>
            </a:r>
          </a:p>
        </p:txBody>
      </p:sp>
      <p:sp>
        <p:nvSpPr>
          <p:cNvPr id="16" name="TextBox 15">
            <a:extLst>
              <a:ext uri="{FF2B5EF4-FFF2-40B4-BE49-F238E27FC236}">
                <a16:creationId xmlns:a16="http://schemas.microsoft.com/office/drawing/2014/main" id="{E88850F6-D67F-1E40-A4D6-65F8E34C572A}"/>
              </a:ext>
            </a:extLst>
          </p:cNvPr>
          <p:cNvSpPr txBox="1"/>
          <p:nvPr/>
        </p:nvSpPr>
        <p:spPr>
          <a:xfrm>
            <a:off x="1073641" y="5216977"/>
            <a:ext cx="2130391" cy="369332"/>
          </a:xfrm>
          <a:prstGeom prst="rect">
            <a:avLst/>
          </a:prstGeom>
          <a:noFill/>
        </p:spPr>
        <p:txBody>
          <a:bodyPr wrap="none" lIns="0" rIns="0" rtlCol="0">
            <a:spAutoFit/>
          </a:bodyPr>
          <a:lstStyle/>
          <a:p>
            <a:pPr algn="l"/>
            <a:r>
              <a:rPr lang="en-US"/>
              <a:t>User account service</a:t>
            </a:r>
          </a:p>
        </p:txBody>
      </p:sp>
      <p:sp>
        <p:nvSpPr>
          <p:cNvPr id="17" name="TextBox 16">
            <a:extLst>
              <a:ext uri="{FF2B5EF4-FFF2-40B4-BE49-F238E27FC236}">
                <a16:creationId xmlns:a16="http://schemas.microsoft.com/office/drawing/2014/main" id="{D540F8E9-7273-6D47-B74D-08D726BBBF1F}"/>
              </a:ext>
            </a:extLst>
          </p:cNvPr>
          <p:cNvSpPr txBox="1"/>
          <p:nvPr/>
        </p:nvSpPr>
        <p:spPr>
          <a:xfrm>
            <a:off x="8614757" y="2870349"/>
            <a:ext cx="1434688" cy="369332"/>
          </a:xfrm>
          <a:prstGeom prst="rect">
            <a:avLst/>
          </a:prstGeom>
          <a:noFill/>
        </p:spPr>
        <p:txBody>
          <a:bodyPr wrap="none" lIns="0" rIns="0" rtlCol="0">
            <a:spAutoFit/>
          </a:bodyPr>
          <a:lstStyle/>
          <a:p>
            <a:pPr algn="l"/>
            <a:r>
              <a:rPr lang="en-US"/>
              <a:t>Billing service</a:t>
            </a:r>
          </a:p>
        </p:txBody>
      </p:sp>
      <p:sp>
        <p:nvSpPr>
          <p:cNvPr id="18" name="TextBox 17">
            <a:extLst>
              <a:ext uri="{FF2B5EF4-FFF2-40B4-BE49-F238E27FC236}">
                <a16:creationId xmlns:a16="http://schemas.microsoft.com/office/drawing/2014/main" id="{9600BF91-D030-CE4C-8679-93FCF6DD3630}"/>
              </a:ext>
            </a:extLst>
          </p:cNvPr>
          <p:cNvSpPr txBox="1"/>
          <p:nvPr/>
        </p:nvSpPr>
        <p:spPr>
          <a:xfrm>
            <a:off x="8614757" y="4053497"/>
            <a:ext cx="1620636" cy="369332"/>
          </a:xfrm>
          <a:prstGeom prst="rect">
            <a:avLst/>
          </a:prstGeom>
          <a:noFill/>
        </p:spPr>
        <p:txBody>
          <a:bodyPr wrap="none" lIns="0" rIns="0" rtlCol="0">
            <a:spAutoFit/>
          </a:bodyPr>
          <a:lstStyle/>
          <a:p>
            <a:pPr algn="l"/>
            <a:r>
              <a:rPr lang="en-US"/>
              <a:t>Delivery service</a:t>
            </a:r>
          </a:p>
        </p:txBody>
      </p:sp>
      <p:sp>
        <p:nvSpPr>
          <p:cNvPr id="19" name="TextBox 18">
            <a:extLst>
              <a:ext uri="{FF2B5EF4-FFF2-40B4-BE49-F238E27FC236}">
                <a16:creationId xmlns:a16="http://schemas.microsoft.com/office/drawing/2014/main" id="{49FD9FDA-AE6D-D640-AF72-E9868FC13F1C}"/>
              </a:ext>
            </a:extLst>
          </p:cNvPr>
          <p:cNvSpPr txBox="1"/>
          <p:nvPr/>
        </p:nvSpPr>
        <p:spPr>
          <a:xfrm>
            <a:off x="8614757" y="5172379"/>
            <a:ext cx="1578958" cy="369332"/>
          </a:xfrm>
          <a:prstGeom prst="rect">
            <a:avLst/>
          </a:prstGeom>
          <a:noFill/>
        </p:spPr>
        <p:txBody>
          <a:bodyPr wrap="none" lIns="0" rIns="0" rtlCol="0">
            <a:spAutoFit/>
          </a:bodyPr>
          <a:lstStyle/>
          <a:p>
            <a:pPr algn="l"/>
            <a:r>
              <a:rPr lang="en-US"/>
              <a:t>Returns service</a:t>
            </a:r>
          </a:p>
        </p:txBody>
      </p:sp>
    </p:spTree>
    <p:extLst>
      <p:ext uri="{BB962C8B-B14F-4D97-AF65-F5344CB8AC3E}">
        <p14:creationId xmlns:p14="http://schemas.microsoft.com/office/powerpoint/2010/main" val="3955616809"/>
      </p:ext>
    </p:extLst>
  </p:cSld>
  <p:clrMapOvr>
    <a:masterClrMapping/>
  </p:clrMapOvr>
  <p:extLst>
    <p:ext uri="{6950BFC3-D8DA-4A85-94F7-54DA5524770B}">
      <p188:commentRel xmlns:p188="http://schemas.microsoft.com/office/powerpoint/2018/8/main" r:id="rId3"/>
    </p:ext>
  </p:extLs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4B67D-32E2-83D5-A853-80531D63A2D5}"/>
              </a:ext>
            </a:extLst>
          </p:cNvPr>
          <p:cNvSpPr>
            <a:spLocks noGrp="1"/>
          </p:cNvSpPr>
          <p:nvPr>
            <p:ph type="sldNum" sz="quarter" idx="12"/>
          </p:nvPr>
        </p:nvSpPr>
        <p:spPr/>
        <p:txBody>
          <a:bodyPr/>
          <a:lstStyle/>
          <a:p>
            <a:fld id="{EB4B8DE2-A4E8-46E4-8BBF-D75455EFF32C}" type="slidenum">
              <a:rPr lang="en-US" smtClean="0"/>
              <a:pPr/>
              <a:t>100</a:t>
            </a:fld>
            <a:endParaRPr lang="en-US"/>
          </a:p>
        </p:txBody>
      </p:sp>
      <p:sp>
        <p:nvSpPr>
          <p:cNvPr id="2" name="Title 1">
            <a:extLst>
              <a:ext uri="{FF2B5EF4-FFF2-40B4-BE49-F238E27FC236}">
                <a16:creationId xmlns:a16="http://schemas.microsoft.com/office/drawing/2014/main" id="{1ABAA01E-772E-15FE-4A7A-604BCCC96515}"/>
              </a:ext>
            </a:extLst>
          </p:cNvPr>
          <p:cNvSpPr>
            <a:spLocks noGrp="1"/>
          </p:cNvSpPr>
          <p:nvPr>
            <p:ph type="title"/>
          </p:nvPr>
        </p:nvSpPr>
        <p:spPr>
          <a:xfrm>
            <a:off x="716776" y="139956"/>
            <a:ext cx="3716973" cy="1200329"/>
          </a:xfrm>
        </p:spPr>
        <p:txBody>
          <a:bodyPr/>
          <a:lstStyle/>
          <a:p>
            <a:r>
              <a:rPr lang="en-US" sz="4000" b="0" dirty="0">
                <a:solidFill>
                  <a:schemeClr val="accent4"/>
                </a:solidFill>
                <a:latin typeface="+mn-lt"/>
              </a:rPr>
              <a:t>Inventory</a:t>
            </a:r>
            <a:r>
              <a:rPr lang="en-US" sz="4000" b="0" dirty="0">
                <a:latin typeface="+mn-lt"/>
              </a:rPr>
              <a:t>/</a:t>
            </a:r>
            <a:br>
              <a:rPr lang="en-US" sz="4000" b="0" dirty="0">
                <a:latin typeface="+mn-lt"/>
              </a:rPr>
            </a:br>
            <a:r>
              <a:rPr lang="en-US" sz="4000" b="0" dirty="0" err="1">
                <a:latin typeface="+mn-lt"/>
              </a:rPr>
              <a:t>VehicleUpdated</a:t>
            </a:r>
            <a:endParaRPr lang="en-US" sz="4000" b="0" dirty="0">
              <a:latin typeface="+mn-lt"/>
            </a:endParaRPr>
          </a:p>
        </p:txBody>
      </p:sp>
      <p:sp>
        <p:nvSpPr>
          <p:cNvPr id="3" name="Title 1">
            <a:extLst>
              <a:ext uri="{FF2B5EF4-FFF2-40B4-BE49-F238E27FC236}">
                <a16:creationId xmlns:a16="http://schemas.microsoft.com/office/drawing/2014/main" id="{EEA4DC1A-A172-DBF1-85EB-528C2829F860}"/>
              </a:ext>
            </a:extLst>
          </p:cNvPr>
          <p:cNvSpPr txBox="1">
            <a:spLocks/>
          </p:cNvSpPr>
          <p:nvPr/>
        </p:nvSpPr>
        <p:spPr>
          <a:xfrm>
            <a:off x="6657212" y="139956"/>
            <a:ext cx="5160136" cy="12003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4000" b="0" dirty="0" err="1">
                <a:solidFill>
                  <a:schemeClr val="accent1"/>
                </a:solidFill>
                <a:latin typeface="+mn-lt"/>
              </a:rPr>
              <a:t>VehicleDetail</a:t>
            </a:r>
            <a:r>
              <a:rPr lang="en-US" sz="4000" b="0" dirty="0">
                <a:latin typeface="+mn-lt"/>
              </a:rPr>
              <a:t>/</a:t>
            </a:r>
          </a:p>
          <a:p>
            <a:r>
              <a:rPr lang="en-US" sz="4000" b="0" dirty="0" err="1">
                <a:latin typeface="+mn-lt"/>
              </a:rPr>
              <a:t>VehicleStateUpdated</a:t>
            </a:r>
            <a:endParaRPr lang="en-US" sz="4000" b="0" dirty="0">
              <a:latin typeface="+mn-lt"/>
            </a:endParaRPr>
          </a:p>
        </p:txBody>
      </p:sp>
      <p:sp>
        <p:nvSpPr>
          <p:cNvPr id="7" name="Right Arrow 6">
            <a:extLst>
              <a:ext uri="{FF2B5EF4-FFF2-40B4-BE49-F238E27FC236}">
                <a16:creationId xmlns:a16="http://schemas.microsoft.com/office/drawing/2014/main" id="{CE92E11D-B2FD-252A-7147-F00265B7D48C}"/>
              </a:ext>
            </a:extLst>
          </p:cNvPr>
          <p:cNvSpPr/>
          <p:nvPr/>
        </p:nvSpPr>
        <p:spPr>
          <a:xfrm>
            <a:off x="5140938" y="497010"/>
            <a:ext cx="1048512" cy="69189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Tree>
    <p:extLst>
      <p:ext uri="{BB962C8B-B14F-4D97-AF65-F5344CB8AC3E}">
        <p14:creationId xmlns:p14="http://schemas.microsoft.com/office/powerpoint/2010/main" val="239121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4B67D-32E2-83D5-A853-80531D63A2D5}"/>
              </a:ext>
            </a:extLst>
          </p:cNvPr>
          <p:cNvSpPr>
            <a:spLocks noGrp="1"/>
          </p:cNvSpPr>
          <p:nvPr>
            <p:ph type="sldNum" sz="quarter" idx="12"/>
          </p:nvPr>
        </p:nvSpPr>
        <p:spPr/>
        <p:txBody>
          <a:bodyPr/>
          <a:lstStyle/>
          <a:p>
            <a:fld id="{EB4B8DE2-A4E8-46E4-8BBF-D75455EFF32C}" type="slidenum">
              <a:rPr lang="en-US" smtClean="0"/>
              <a:pPr/>
              <a:t>101</a:t>
            </a:fld>
            <a:endParaRPr lang="en-US"/>
          </a:p>
        </p:txBody>
      </p:sp>
      <p:pic>
        <p:nvPicPr>
          <p:cNvPr id="6" name="Graphic 16">
            <a:extLst>
              <a:ext uri="{FF2B5EF4-FFF2-40B4-BE49-F238E27FC236}">
                <a16:creationId xmlns:a16="http://schemas.microsoft.com/office/drawing/2014/main" id="{837D6422-4582-92F2-4D2E-3C57A109D60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897848" y="3131318"/>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5269185-1213-441D-DCA3-F9B4208DFB45}"/>
              </a:ext>
            </a:extLst>
          </p:cNvPr>
          <p:cNvSpPr txBox="1"/>
          <p:nvPr/>
        </p:nvSpPr>
        <p:spPr>
          <a:xfrm>
            <a:off x="2725832" y="4126660"/>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25180C68-4AE3-7138-E4D7-1FD7BCD8F06D}"/>
              </a:ext>
            </a:extLst>
          </p:cNvPr>
          <p:cNvCxnSpPr>
            <a:cxnSpLocks/>
            <a:stCxn id="23" idx="3"/>
            <a:endCxn id="24" idx="2"/>
          </p:cNvCxnSpPr>
          <p:nvPr/>
        </p:nvCxnSpPr>
        <p:spPr>
          <a:xfrm>
            <a:off x="8952388" y="3628989"/>
            <a:ext cx="1102877" cy="0"/>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1FA51B-4219-4336-EDE3-1FF18898C068}"/>
              </a:ext>
            </a:extLst>
          </p:cNvPr>
          <p:cNvCxnSpPr>
            <a:cxnSpLocks/>
            <a:stCxn id="22" idx="6"/>
            <a:endCxn id="6" idx="1"/>
          </p:cNvCxnSpPr>
          <p:nvPr/>
        </p:nvCxnSpPr>
        <p:spPr>
          <a:xfrm>
            <a:off x="2118979" y="3628989"/>
            <a:ext cx="778869"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5509BB-FF24-2875-8920-3D8E5A07BC84}"/>
              </a:ext>
            </a:extLst>
          </p:cNvPr>
          <p:cNvSpPr/>
          <p:nvPr/>
        </p:nvSpPr>
        <p:spPr>
          <a:xfrm>
            <a:off x="103932" y="2659847"/>
            <a:ext cx="2015047" cy="1938284"/>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sp>
        <p:nvSpPr>
          <p:cNvPr id="24" name="Oval 23">
            <a:extLst>
              <a:ext uri="{FF2B5EF4-FFF2-40B4-BE49-F238E27FC236}">
                <a16:creationId xmlns:a16="http://schemas.microsoft.com/office/drawing/2014/main" id="{FCB54BB0-BDA7-BA76-8815-5C7E5424432F}"/>
              </a:ext>
            </a:extLst>
          </p:cNvPr>
          <p:cNvSpPr/>
          <p:nvPr/>
        </p:nvSpPr>
        <p:spPr>
          <a:xfrm>
            <a:off x="10055265" y="2659847"/>
            <a:ext cx="2015047" cy="1938284"/>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5" name="Oval 4">
            <a:extLst>
              <a:ext uri="{FF2B5EF4-FFF2-40B4-BE49-F238E27FC236}">
                <a16:creationId xmlns:a16="http://schemas.microsoft.com/office/drawing/2014/main" id="{61F7EB1C-25B9-37F8-0B67-95EB9EE839A9}"/>
              </a:ext>
            </a:extLst>
          </p:cNvPr>
          <p:cNvSpPr/>
          <p:nvPr/>
        </p:nvSpPr>
        <p:spPr>
          <a:xfrm>
            <a:off x="4839123" y="2659847"/>
            <a:ext cx="2015047" cy="1938284"/>
          </a:xfrm>
          <a:prstGeom prst="ellipse">
            <a:avLst/>
          </a:prstGeom>
          <a:solidFill>
            <a:schemeClr val="accent4">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Vehicle Detail</a:t>
            </a:r>
          </a:p>
        </p:txBody>
      </p:sp>
      <p:cxnSp>
        <p:nvCxnSpPr>
          <p:cNvPr id="15" name="Straight Arrow Connector 14">
            <a:extLst>
              <a:ext uri="{FF2B5EF4-FFF2-40B4-BE49-F238E27FC236}">
                <a16:creationId xmlns:a16="http://schemas.microsoft.com/office/drawing/2014/main" id="{96093D8C-0D1C-DB8F-D859-C394D4EE37A5}"/>
              </a:ext>
            </a:extLst>
          </p:cNvPr>
          <p:cNvCxnSpPr>
            <a:cxnSpLocks/>
            <a:stCxn id="6" idx="3"/>
            <a:endCxn id="5" idx="2"/>
          </p:cNvCxnSpPr>
          <p:nvPr/>
        </p:nvCxnSpPr>
        <p:spPr>
          <a:xfrm>
            <a:off x="3893190" y="3628989"/>
            <a:ext cx="945933"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16">
            <a:extLst>
              <a:ext uri="{FF2B5EF4-FFF2-40B4-BE49-F238E27FC236}">
                <a16:creationId xmlns:a16="http://schemas.microsoft.com/office/drawing/2014/main" id="{2B1E0E20-1370-D5BA-E5F5-501E83D90C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57046" y="3131318"/>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0611DF79-5515-6C1D-9AAB-035F6AB0E854}"/>
              </a:ext>
            </a:extLst>
          </p:cNvPr>
          <p:cNvSpPr txBox="1"/>
          <p:nvPr/>
        </p:nvSpPr>
        <p:spPr>
          <a:xfrm>
            <a:off x="7734567" y="4148769"/>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DDE93DF3-76F2-F4B0-BE0C-34E3E4BD7839}"/>
              </a:ext>
            </a:extLst>
          </p:cNvPr>
          <p:cNvCxnSpPr>
            <a:cxnSpLocks/>
            <a:stCxn id="5" idx="6"/>
            <a:endCxn id="23" idx="1"/>
          </p:cNvCxnSpPr>
          <p:nvPr/>
        </p:nvCxnSpPr>
        <p:spPr>
          <a:xfrm>
            <a:off x="6854170" y="3628989"/>
            <a:ext cx="1102876" cy="0"/>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itle 1">
            <a:extLst>
              <a:ext uri="{FF2B5EF4-FFF2-40B4-BE49-F238E27FC236}">
                <a16:creationId xmlns:a16="http://schemas.microsoft.com/office/drawing/2014/main" id="{5459EF4E-1FF9-B9CC-71BE-14E25B85F026}"/>
              </a:ext>
            </a:extLst>
          </p:cNvPr>
          <p:cNvSpPr txBox="1">
            <a:spLocks/>
          </p:cNvSpPr>
          <p:nvPr/>
        </p:nvSpPr>
        <p:spPr>
          <a:xfrm>
            <a:off x="1925779" y="2174922"/>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Publish</a:t>
            </a:r>
            <a:r>
              <a:rPr lang="en-US" sz="2000" b="0" i="1">
                <a:solidFill>
                  <a:schemeClr val="bg1"/>
                </a:solidFill>
                <a:latin typeface="+mn-lt"/>
              </a:rPr>
              <a:t> </a:t>
            </a:r>
            <a:r>
              <a:rPr lang="en-US" sz="2000" b="0" i="1" err="1">
                <a:solidFill>
                  <a:schemeClr val="accent4"/>
                </a:solidFill>
                <a:latin typeface="+mn-lt"/>
              </a:rPr>
              <a:t>VehicleUpdated</a:t>
            </a:r>
            <a:endParaRPr lang="en-US" sz="2000" b="0" i="1">
              <a:solidFill>
                <a:schemeClr val="accent4"/>
              </a:solidFill>
              <a:latin typeface="+mn-lt"/>
            </a:endParaRPr>
          </a:p>
        </p:txBody>
      </p:sp>
      <p:sp>
        <p:nvSpPr>
          <p:cNvPr id="48" name="Oval 47">
            <a:extLst>
              <a:ext uri="{FF2B5EF4-FFF2-40B4-BE49-F238E27FC236}">
                <a16:creationId xmlns:a16="http://schemas.microsoft.com/office/drawing/2014/main" id="{8EC71198-39B5-3606-DEFB-20546B434881}"/>
              </a:ext>
            </a:extLst>
          </p:cNvPr>
          <p:cNvSpPr>
            <a:spLocks noChangeAspect="1"/>
          </p:cNvSpPr>
          <p:nvPr/>
        </p:nvSpPr>
        <p:spPr bwMode="auto">
          <a:xfrm>
            <a:off x="1494300" y="2188268"/>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mj-lt"/>
                <a:cs typeface="Arial" panose="020B0604020202020204" pitchFamily="34" charset="0"/>
              </a:rPr>
              <a:t>1</a:t>
            </a:r>
          </a:p>
        </p:txBody>
      </p:sp>
      <p:sp>
        <p:nvSpPr>
          <p:cNvPr id="49" name="Title 1">
            <a:extLst>
              <a:ext uri="{FF2B5EF4-FFF2-40B4-BE49-F238E27FC236}">
                <a16:creationId xmlns:a16="http://schemas.microsoft.com/office/drawing/2014/main" id="{C500A4C8-04C9-D943-C4A5-FE9C7A9BCB60}"/>
              </a:ext>
            </a:extLst>
          </p:cNvPr>
          <p:cNvSpPr txBox="1">
            <a:spLocks/>
          </p:cNvSpPr>
          <p:nvPr/>
        </p:nvSpPr>
        <p:spPr>
          <a:xfrm>
            <a:off x="3976427" y="5095802"/>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Consume</a:t>
            </a:r>
            <a:r>
              <a:rPr lang="en-US" sz="2000" b="0" i="1">
                <a:solidFill>
                  <a:schemeClr val="bg1"/>
                </a:solidFill>
                <a:latin typeface="+mn-lt"/>
              </a:rPr>
              <a:t> </a:t>
            </a:r>
            <a:r>
              <a:rPr lang="en-US" sz="2000" b="0" i="1" err="1">
                <a:solidFill>
                  <a:schemeClr val="accent4"/>
                </a:solidFill>
                <a:latin typeface="+mn-lt"/>
              </a:rPr>
              <a:t>VehicleUpdated</a:t>
            </a:r>
            <a:endParaRPr lang="en-US" sz="2000" b="0" i="1">
              <a:solidFill>
                <a:schemeClr val="accent4"/>
              </a:solidFill>
              <a:latin typeface="+mn-lt"/>
            </a:endParaRPr>
          </a:p>
        </p:txBody>
      </p:sp>
      <p:sp>
        <p:nvSpPr>
          <p:cNvPr id="50" name="Oval 49">
            <a:extLst>
              <a:ext uri="{FF2B5EF4-FFF2-40B4-BE49-F238E27FC236}">
                <a16:creationId xmlns:a16="http://schemas.microsoft.com/office/drawing/2014/main" id="{F3324C9C-6AA6-2B0E-C555-05EEED66559A}"/>
              </a:ext>
            </a:extLst>
          </p:cNvPr>
          <p:cNvSpPr>
            <a:spLocks noChangeAspect="1"/>
          </p:cNvSpPr>
          <p:nvPr/>
        </p:nvSpPr>
        <p:spPr bwMode="auto">
          <a:xfrm>
            <a:off x="3560533" y="5124111"/>
            <a:ext cx="311696" cy="29925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mj-lt"/>
                <a:cs typeface="Arial" panose="020B0604020202020204" pitchFamily="34" charset="0"/>
              </a:rPr>
              <a:t>2</a:t>
            </a:r>
          </a:p>
        </p:txBody>
      </p:sp>
      <p:sp>
        <p:nvSpPr>
          <p:cNvPr id="51" name="Title 1">
            <a:extLst>
              <a:ext uri="{FF2B5EF4-FFF2-40B4-BE49-F238E27FC236}">
                <a16:creationId xmlns:a16="http://schemas.microsoft.com/office/drawing/2014/main" id="{925D8FA3-CC84-19FF-672B-CCD03352315A}"/>
              </a:ext>
            </a:extLst>
          </p:cNvPr>
          <p:cNvSpPr txBox="1">
            <a:spLocks/>
          </p:cNvSpPr>
          <p:nvPr/>
        </p:nvSpPr>
        <p:spPr>
          <a:xfrm>
            <a:off x="6670225" y="2013516"/>
            <a:ext cx="2670571"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Publish</a:t>
            </a:r>
            <a:r>
              <a:rPr lang="en-US" sz="2000" b="0" i="1">
                <a:solidFill>
                  <a:schemeClr val="bg1"/>
                </a:solidFill>
                <a:latin typeface="+mn-lt"/>
              </a:rPr>
              <a:t> </a:t>
            </a:r>
            <a:r>
              <a:rPr lang="en-US" sz="2000" b="0" i="1" err="1">
                <a:solidFill>
                  <a:schemeClr val="accent1"/>
                </a:solidFill>
                <a:latin typeface="+mn-lt"/>
              </a:rPr>
              <a:t>VehicleStateUpdated</a:t>
            </a:r>
            <a:endParaRPr lang="en-US" sz="2000" b="0" i="1">
              <a:solidFill>
                <a:schemeClr val="accent1"/>
              </a:solidFill>
              <a:latin typeface="+mn-lt"/>
            </a:endParaRPr>
          </a:p>
        </p:txBody>
      </p:sp>
      <p:sp>
        <p:nvSpPr>
          <p:cNvPr id="52" name="Oval 51">
            <a:extLst>
              <a:ext uri="{FF2B5EF4-FFF2-40B4-BE49-F238E27FC236}">
                <a16:creationId xmlns:a16="http://schemas.microsoft.com/office/drawing/2014/main" id="{B53AD01B-CCAE-FA63-643B-620044F7C9A3}"/>
              </a:ext>
            </a:extLst>
          </p:cNvPr>
          <p:cNvSpPr>
            <a:spLocks noChangeAspect="1"/>
          </p:cNvSpPr>
          <p:nvPr/>
        </p:nvSpPr>
        <p:spPr bwMode="auto">
          <a:xfrm>
            <a:off x="6268500" y="2055428"/>
            <a:ext cx="283360" cy="272053"/>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mj-lt"/>
                <a:cs typeface="Arial" panose="020B0604020202020204" pitchFamily="34" charset="0"/>
              </a:rPr>
              <a:t>3</a:t>
            </a:r>
          </a:p>
        </p:txBody>
      </p:sp>
      <p:sp>
        <p:nvSpPr>
          <p:cNvPr id="56" name="Title 1">
            <a:extLst>
              <a:ext uri="{FF2B5EF4-FFF2-40B4-BE49-F238E27FC236}">
                <a16:creationId xmlns:a16="http://schemas.microsoft.com/office/drawing/2014/main" id="{6BE42030-A0E7-C197-6F58-3AA918C5C6D9}"/>
              </a:ext>
            </a:extLst>
          </p:cNvPr>
          <p:cNvSpPr txBox="1">
            <a:spLocks/>
          </p:cNvSpPr>
          <p:nvPr/>
        </p:nvSpPr>
        <p:spPr>
          <a:xfrm>
            <a:off x="9635273" y="4940306"/>
            <a:ext cx="2670571"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Consume</a:t>
            </a:r>
            <a:r>
              <a:rPr lang="en-US" sz="2000" b="0" i="1">
                <a:solidFill>
                  <a:schemeClr val="bg1"/>
                </a:solidFill>
                <a:latin typeface="+mn-lt"/>
              </a:rPr>
              <a:t> </a:t>
            </a:r>
            <a:r>
              <a:rPr lang="en-US" sz="2000" b="0" i="1" err="1">
                <a:solidFill>
                  <a:schemeClr val="accent1"/>
                </a:solidFill>
                <a:latin typeface="+mn-lt"/>
              </a:rPr>
              <a:t>VehicleStateUpdated</a:t>
            </a:r>
            <a:endParaRPr lang="en-US" sz="2000" b="0" i="1">
              <a:solidFill>
                <a:schemeClr val="accent1"/>
              </a:solidFill>
              <a:latin typeface="+mn-lt"/>
            </a:endParaRPr>
          </a:p>
        </p:txBody>
      </p:sp>
      <p:sp>
        <p:nvSpPr>
          <p:cNvPr id="57" name="Oval 56">
            <a:extLst>
              <a:ext uri="{FF2B5EF4-FFF2-40B4-BE49-F238E27FC236}">
                <a16:creationId xmlns:a16="http://schemas.microsoft.com/office/drawing/2014/main" id="{98373382-C33A-D1A7-9EA7-FB8B30C2EA77}"/>
              </a:ext>
            </a:extLst>
          </p:cNvPr>
          <p:cNvSpPr>
            <a:spLocks noChangeAspect="1"/>
          </p:cNvSpPr>
          <p:nvPr/>
        </p:nvSpPr>
        <p:spPr bwMode="auto">
          <a:xfrm>
            <a:off x="9203795" y="4934288"/>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mj-lt"/>
                <a:cs typeface="Arial" panose="020B0604020202020204" pitchFamily="34" charset="0"/>
              </a:rPr>
              <a:t>4</a:t>
            </a:r>
          </a:p>
        </p:txBody>
      </p:sp>
      <p:sp>
        <p:nvSpPr>
          <p:cNvPr id="2" name="Title 1">
            <a:extLst>
              <a:ext uri="{FF2B5EF4-FFF2-40B4-BE49-F238E27FC236}">
                <a16:creationId xmlns:a16="http://schemas.microsoft.com/office/drawing/2014/main" id="{1ABAA01E-772E-15FE-4A7A-604BCCC96515}"/>
              </a:ext>
            </a:extLst>
          </p:cNvPr>
          <p:cNvSpPr>
            <a:spLocks noGrp="1"/>
          </p:cNvSpPr>
          <p:nvPr>
            <p:ph type="title"/>
          </p:nvPr>
        </p:nvSpPr>
        <p:spPr>
          <a:xfrm>
            <a:off x="716776" y="139956"/>
            <a:ext cx="3716973" cy="1200329"/>
          </a:xfrm>
        </p:spPr>
        <p:txBody>
          <a:bodyPr/>
          <a:lstStyle/>
          <a:p>
            <a:r>
              <a:rPr lang="en-US" sz="4000" b="0" dirty="0">
                <a:solidFill>
                  <a:schemeClr val="accent4"/>
                </a:solidFill>
                <a:latin typeface="+mn-lt"/>
              </a:rPr>
              <a:t>Inventory</a:t>
            </a:r>
            <a:r>
              <a:rPr lang="en-US" sz="4000" b="0" dirty="0">
                <a:latin typeface="+mn-lt"/>
              </a:rPr>
              <a:t>/</a:t>
            </a:r>
            <a:br>
              <a:rPr lang="en-US" sz="4000" b="0" dirty="0">
                <a:latin typeface="+mn-lt"/>
              </a:rPr>
            </a:br>
            <a:r>
              <a:rPr lang="en-US" sz="4000" b="0" dirty="0" err="1">
                <a:latin typeface="+mn-lt"/>
              </a:rPr>
              <a:t>VehicleUpdated</a:t>
            </a:r>
            <a:endParaRPr lang="en-US" sz="4000" b="0" dirty="0">
              <a:latin typeface="+mn-lt"/>
            </a:endParaRPr>
          </a:p>
        </p:txBody>
      </p:sp>
      <p:sp>
        <p:nvSpPr>
          <p:cNvPr id="3" name="Title 1">
            <a:extLst>
              <a:ext uri="{FF2B5EF4-FFF2-40B4-BE49-F238E27FC236}">
                <a16:creationId xmlns:a16="http://schemas.microsoft.com/office/drawing/2014/main" id="{EEA4DC1A-A172-DBF1-85EB-528C2829F860}"/>
              </a:ext>
            </a:extLst>
          </p:cNvPr>
          <p:cNvSpPr txBox="1">
            <a:spLocks/>
          </p:cNvSpPr>
          <p:nvPr/>
        </p:nvSpPr>
        <p:spPr>
          <a:xfrm>
            <a:off x="6657212" y="139956"/>
            <a:ext cx="5160136" cy="12003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4000" b="0" dirty="0" err="1">
                <a:solidFill>
                  <a:schemeClr val="accent1"/>
                </a:solidFill>
                <a:latin typeface="+mn-lt"/>
              </a:rPr>
              <a:t>VehicleDetail</a:t>
            </a:r>
            <a:r>
              <a:rPr lang="en-US" sz="4000" b="0" dirty="0">
                <a:latin typeface="+mn-lt"/>
              </a:rPr>
              <a:t>/</a:t>
            </a:r>
          </a:p>
          <a:p>
            <a:r>
              <a:rPr lang="en-US" sz="4000" b="0" dirty="0" err="1">
                <a:latin typeface="+mn-lt"/>
              </a:rPr>
              <a:t>VehicleStateUpdated</a:t>
            </a:r>
            <a:endParaRPr lang="en-US" sz="4000" b="0" dirty="0">
              <a:latin typeface="+mn-lt"/>
            </a:endParaRPr>
          </a:p>
        </p:txBody>
      </p:sp>
      <p:sp>
        <p:nvSpPr>
          <p:cNvPr id="7" name="Right Arrow 6">
            <a:extLst>
              <a:ext uri="{FF2B5EF4-FFF2-40B4-BE49-F238E27FC236}">
                <a16:creationId xmlns:a16="http://schemas.microsoft.com/office/drawing/2014/main" id="{CE92E11D-B2FD-252A-7147-F00265B7D48C}"/>
              </a:ext>
            </a:extLst>
          </p:cNvPr>
          <p:cNvSpPr/>
          <p:nvPr/>
        </p:nvSpPr>
        <p:spPr>
          <a:xfrm>
            <a:off x="5140938" y="497010"/>
            <a:ext cx="1048512" cy="69189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Tree>
    <p:extLst>
      <p:ext uri="{BB962C8B-B14F-4D97-AF65-F5344CB8AC3E}">
        <p14:creationId xmlns:p14="http://schemas.microsoft.com/office/powerpoint/2010/main" val="111675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C9C0-F7B4-9124-8142-62BAAFAB54D2}"/>
              </a:ext>
            </a:extLst>
          </p:cNvPr>
          <p:cNvSpPr>
            <a:spLocks noGrp="1"/>
          </p:cNvSpPr>
          <p:nvPr>
            <p:ph type="title"/>
          </p:nvPr>
        </p:nvSpPr>
        <p:spPr>
          <a:xfrm>
            <a:off x="3220575" y="340940"/>
            <a:ext cx="5999761" cy="1338828"/>
          </a:xfrm>
        </p:spPr>
        <p:txBody>
          <a:bodyPr/>
          <a:lstStyle/>
          <a:p>
            <a:pPr algn="ctr"/>
            <a:r>
              <a:rPr lang="en-US" sz="4500" dirty="0">
                <a:solidFill>
                  <a:schemeClr val="accent4"/>
                </a:solidFill>
              </a:rPr>
              <a:t>Event/State Store</a:t>
            </a:r>
            <a:br>
              <a:rPr lang="en-US" sz="4500" dirty="0">
                <a:solidFill>
                  <a:schemeClr val="accent1"/>
                </a:solidFill>
              </a:rPr>
            </a:br>
            <a:r>
              <a:rPr lang="en-US" sz="4500" dirty="0"/>
              <a:t>pattern</a:t>
            </a:r>
            <a:endParaRPr lang="en-US" sz="4500" dirty="0">
              <a:solidFill>
                <a:schemeClr val="accent4"/>
              </a:solidFill>
            </a:endParaRPr>
          </a:p>
        </p:txBody>
      </p:sp>
      <p:sp>
        <p:nvSpPr>
          <p:cNvPr id="4" name="Slide Number Placeholder 3">
            <a:extLst>
              <a:ext uri="{FF2B5EF4-FFF2-40B4-BE49-F238E27FC236}">
                <a16:creationId xmlns:a16="http://schemas.microsoft.com/office/drawing/2014/main" id="{13ECCF19-A104-6C61-182C-30CEE3965424}"/>
              </a:ext>
            </a:extLst>
          </p:cNvPr>
          <p:cNvSpPr>
            <a:spLocks noGrp="1"/>
          </p:cNvSpPr>
          <p:nvPr>
            <p:ph type="sldNum" sz="quarter" idx="12"/>
          </p:nvPr>
        </p:nvSpPr>
        <p:spPr/>
        <p:txBody>
          <a:bodyPr/>
          <a:lstStyle/>
          <a:p>
            <a:fld id="{EB4B8DE2-A4E8-46E4-8BBF-D75455EFF32C}" type="slidenum">
              <a:rPr lang="en-US" smtClean="0"/>
              <a:pPr/>
              <a:t>102</a:t>
            </a:fld>
            <a:endParaRPr lang="en-US"/>
          </a:p>
        </p:txBody>
      </p:sp>
      <p:sp>
        <p:nvSpPr>
          <p:cNvPr id="6" name="Rectangle 5">
            <a:extLst>
              <a:ext uri="{FF2B5EF4-FFF2-40B4-BE49-F238E27FC236}">
                <a16:creationId xmlns:a16="http://schemas.microsoft.com/office/drawing/2014/main" id="{1F5DCE21-C1AF-3695-3AA0-09CB172D297D}"/>
              </a:ext>
            </a:extLst>
          </p:cNvPr>
          <p:cNvSpPr/>
          <p:nvPr/>
        </p:nvSpPr>
        <p:spPr>
          <a:xfrm>
            <a:off x="2801073" y="1884563"/>
            <a:ext cx="8113581" cy="416854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r>
              <a:rPr lang="en-US" b="1">
                <a:solidFill>
                  <a:sysClr val="windowText" lastClr="000000"/>
                </a:solidFill>
              </a:rPr>
              <a:t>Vehicle Detail Component</a:t>
            </a:r>
          </a:p>
        </p:txBody>
      </p:sp>
      <p:pic>
        <p:nvPicPr>
          <p:cNvPr id="7" name="Graphic 16">
            <a:extLst>
              <a:ext uri="{FF2B5EF4-FFF2-40B4-BE49-F238E27FC236}">
                <a16:creationId xmlns:a16="http://schemas.microsoft.com/office/drawing/2014/main" id="{C7D30BF4-E712-D77C-3602-7877BCEE241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1152408" y="3203187"/>
            <a:ext cx="857699" cy="85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D42DC80-A869-E36C-A0D4-05FD6B8174D3}"/>
              </a:ext>
            </a:extLst>
          </p:cNvPr>
          <p:cNvSpPr txBox="1"/>
          <p:nvPr/>
        </p:nvSpPr>
        <p:spPr>
          <a:xfrm>
            <a:off x="10933218" y="4118720"/>
            <a:ext cx="1310062"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pic>
        <p:nvPicPr>
          <p:cNvPr id="12" name="Graphic 23">
            <a:extLst>
              <a:ext uri="{FF2B5EF4-FFF2-40B4-BE49-F238E27FC236}">
                <a16:creationId xmlns:a16="http://schemas.microsoft.com/office/drawing/2014/main" id="{EFA60637-9643-1C6A-655E-B05682BD84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7978" y="324116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3">
            <a:extLst>
              <a:ext uri="{FF2B5EF4-FFF2-40B4-BE49-F238E27FC236}">
                <a16:creationId xmlns:a16="http://schemas.microsoft.com/office/drawing/2014/main" id="{D94306E5-1737-E339-69FA-E5D527C3B78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704828" y="2667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C013B8E3-B76E-EBC0-198A-C028AB9A11A7}"/>
              </a:ext>
            </a:extLst>
          </p:cNvPr>
          <p:cNvSpPr txBox="1">
            <a:spLocks/>
          </p:cNvSpPr>
          <p:nvPr/>
        </p:nvSpPr>
        <p:spPr>
          <a:xfrm>
            <a:off x="3215276" y="3518525"/>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solidFill>
                  <a:schemeClr val="bg1"/>
                </a:solidFill>
                <a:latin typeface="+mn-lt"/>
              </a:rPr>
              <a:t>Write events to </a:t>
            </a:r>
            <a:r>
              <a:rPr lang="en-US" sz="2000" b="0" i="1">
                <a:solidFill>
                  <a:schemeClr val="accent4"/>
                </a:solidFill>
                <a:latin typeface="+mn-lt"/>
              </a:rPr>
              <a:t>Event Store</a:t>
            </a:r>
          </a:p>
        </p:txBody>
      </p:sp>
      <p:sp>
        <p:nvSpPr>
          <p:cNvPr id="20" name="Title 1">
            <a:extLst>
              <a:ext uri="{FF2B5EF4-FFF2-40B4-BE49-F238E27FC236}">
                <a16:creationId xmlns:a16="http://schemas.microsoft.com/office/drawing/2014/main" id="{B697FF30-0065-69F1-C11B-D36AB33FEA28}"/>
              </a:ext>
            </a:extLst>
          </p:cNvPr>
          <p:cNvSpPr txBox="1">
            <a:spLocks/>
          </p:cNvSpPr>
          <p:nvPr/>
        </p:nvSpPr>
        <p:spPr>
          <a:xfrm>
            <a:off x="6608871" y="4240517"/>
            <a:ext cx="171365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solidFill>
                  <a:schemeClr val="bg1"/>
                </a:solidFill>
                <a:latin typeface="+mn-lt"/>
              </a:rPr>
              <a:t>Write state to </a:t>
            </a:r>
            <a:r>
              <a:rPr lang="en-US" sz="2000" b="0" i="1">
                <a:solidFill>
                  <a:schemeClr val="accent4"/>
                </a:solidFill>
                <a:latin typeface="+mn-lt"/>
              </a:rPr>
              <a:t>State Store</a:t>
            </a:r>
          </a:p>
        </p:txBody>
      </p:sp>
      <p:pic>
        <p:nvPicPr>
          <p:cNvPr id="21" name="Graphic 20">
            <a:extLst>
              <a:ext uri="{FF2B5EF4-FFF2-40B4-BE49-F238E27FC236}">
                <a16:creationId xmlns:a16="http://schemas.microsoft.com/office/drawing/2014/main" id="{9AA05594-2972-F9A9-975A-911A40BD1D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93399" y="324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a:extLst>
              <a:ext uri="{FF2B5EF4-FFF2-40B4-BE49-F238E27FC236}">
                <a16:creationId xmlns:a16="http://schemas.microsoft.com/office/drawing/2014/main" id="{BBB6218E-E294-B269-CC3E-267F999E228B}"/>
              </a:ext>
            </a:extLst>
          </p:cNvPr>
          <p:cNvSpPr txBox="1">
            <a:spLocks/>
          </p:cNvSpPr>
          <p:nvPr/>
        </p:nvSpPr>
        <p:spPr>
          <a:xfrm>
            <a:off x="8278776" y="2306131"/>
            <a:ext cx="2664112"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dirty="0">
                <a:solidFill>
                  <a:schemeClr val="bg1"/>
                </a:solidFill>
                <a:latin typeface="+mn-lt"/>
              </a:rPr>
              <a:t>Publish </a:t>
            </a:r>
            <a:r>
              <a:rPr lang="en-US" sz="2000" b="0" i="1" dirty="0" err="1">
                <a:solidFill>
                  <a:schemeClr val="accent4"/>
                </a:solidFill>
                <a:latin typeface="+mn-lt"/>
              </a:rPr>
              <a:t>VehicleStateUpdated</a:t>
            </a:r>
            <a:endParaRPr lang="en-US" sz="2000" b="0" i="1" dirty="0">
              <a:solidFill>
                <a:schemeClr val="accent4"/>
              </a:solidFill>
              <a:latin typeface="+mn-lt"/>
            </a:endParaRPr>
          </a:p>
        </p:txBody>
      </p:sp>
      <p:pic>
        <p:nvPicPr>
          <p:cNvPr id="28" name="Graphic 23">
            <a:extLst>
              <a:ext uri="{FF2B5EF4-FFF2-40B4-BE49-F238E27FC236}">
                <a16:creationId xmlns:a16="http://schemas.microsoft.com/office/drawing/2014/main" id="{C12FFE9E-8565-3378-98D0-D59AA3CEC1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5650" y="324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Straight Arrow Connector 54">
            <a:extLst>
              <a:ext uri="{FF2B5EF4-FFF2-40B4-BE49-F238E27FC236}">
                <a16:creationId xmlns:a16="http://schemas.microsoft.com/office/drawing/2014/main" id="{9151663F-61CD-27FA-C572-D1652B98A186}"/>
              </a:ext>
            </a:extLst>
          </p:cNvPr>
          <p:cNvCxnSpPr>
            <a:cxnSpLocks/>
            <a:stCxn id="12" idx="3"/>
            <a:endCxn id="21" idx="1"/>
          </p:cNvCxnSpPr>
          <p:nvPr/>
        </p:nvCxnSpPr>
        <p:spPr>
          <a:xfrm>
            <a:off x="5939978" y="3622162"/>
            <a:ext cx="653421" cy="3826"/>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7BC9F09-E273-199E-3921-356842104AAA}"/>
              </a:ext>
            </a:extLst>
          </p:cNvPr>
          <p:cNvCxnSpPr>
            <a:cxnSpLocks/>
            <a:stCxn id="21" idx="3"/>
            <a:endCxn id="28" idx="1"/>
          </p:cNvCxnSpPr>
          <p:nvPr/>
        </p:nvCxnSpPr>
        <p:spPr>
          <a:xfrm>
            <a:off x="7355399" y="3625988"/>
            <a:ext cx="710251" cy="0"/>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F43D437-1A8A-94C6-2A88-1AB8C287E915}"/>
              </a:ext>
            </a:extLst>
          </p:cNvPr>
          <p:cNvCxnSpPr>
            <a:cxnSpLocks/>
            <a:stCxn id="42" idx="3"/>
            <a:endCxn id="7" idx="1"/>
          </p:cNvCxnSpPr>
          <p:nvPr/>
        </p:nvCxnSpPr>
        <p:spPr>
          <a:xfrm>
            <a:off x="10300800" y="3632037"/>
            <a:ext cx="851608" cy="0"/>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7009A01-EBD6-E24B-3E5F-8184F1ADF5B5}"/>
              </a:ext>
            </a:extLst>
          </p:cNvPr>
          <p:cNvSpPr>
            <a:spLocks noChangeAspect="1"/>
          </p:cNvSpPr>
          <p:nvPr/>
        </p:nvSpPr>
        <p:spPr bwMode="auto">
          <a:xfrm>
            <a:off x="2828752" y="3518525"/>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mj-lt"/>
                <a:cs typeface="Arial" panose="020B0604020202020204" pitchFamily="34" charset="0"/>
              </a:rPr>
              <a:t>1</a:t>
            </a:r>
          </a:p>
        </p:txBody>
      </p:sp>
      <p:sp>
        <p:nvSpPr>
          <p:cNvPr id="15" name="Oval 14">
            <a:extLst>
              <a:ext uri="{FF2B5EF4-FFF2-40B4-BE49-F238E27FC236}">
                <a16:creationId xmlns:a16="http://schemas.microsoft.com/office/drawing/2014/main" id="{B017BDF4-7B6A-D181-F703-D3E516D72488}"/>
              </a:ext>
            </a:extLst>
          </p:cNvPr>
          <p:cNvSpPr>
            <a:spLocks noChangeAspect="1"/>
          </p:cNvSpPr>
          <p:nvPr/>
        </p:nvSpPr>
        <p:spPr bwMode="auto">
          <a:xfrm>
            <a:off x="6213211" y="421305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mj-lt"/>
                <a:cs typeface="Arial" panose="020B0604020202020204" pitchFamily="34" charset="0"/>
              </a:rPr>
              <a:t>2</a:t>
            </a:r>
          </a:p>
        </p:txBody>
      </p:sp>
      <p:sp>
        <p:nvSpPr>
          <p:cNvPr id="16" name="Oval 15">
            <a:extLst>
              <a:ext uri="{FF2B5EF4-FFF2-40B4-BE49-F238E27FC236}">
                <a16:creationId xmlns:a16="http://schemas.microsoft.com/office/drawing/2014/main" id="{A6120695-859D-4B54-0AE7-55F2B81270D9}"/>
              </a:ext>
            </a:extLst>
          </p:cNvPr>
          <p:cNvSpPr>
            <a:spLocks noChangeAspect="1"/>
          </p:cNvSpPr>
          <p:nvPr/>
        </p:nvSpPr>
        <p:spPr bwMode="auto">
          <a:xfrm>
            <a:off x="7862353" y="2291604"/>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mj-lt"/>
                <a:cs typeface="Arial" panose="020B0604020202020204" pitchFamily="34" charset="0"/>
              </a:rPr>
              <a:t>3</a:t>
            </a:r>
          </a:p>
        </p:txBody>
      </p:sp>
      <p:pic>
        <p:nvPicPr>
          <p:cNvPr id="42" name="Graphic 41">
            <a:extLst>
              <a:ext uri="{FF2B5EF4-FFF2-40B4-BE49-F238E27FC236}">
                <a16:creationId xmlns:a16="http://schemas.microsoft.com/office/drawing/2014/main" id="{90C1CF04-BBF7-FD1C-976A-DCCBA06BB6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538800" y="325103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Straight Arrow Connector 44">
            <a:extLst>
              <a:ext uri="{FF2B5EF4-FFF2-40B4-BE49-F238E27FC236}">
                <a16:creationId xmlns:a16="http://schemas.microsoft.com/office/drawing/2014/main" id="{F9E294B2-2AC4-EC9F-3852-D79E2C3C68B3}"/>
              </a:ext>
            </a:extLst>
          </p:cNvPr>
          <p:cNvCxnSpPr>
            <a:cxnSpLocks/>
            <a:stCxn id="28" idx="3"/>
            <a:endCxn id="42" idx="1"/>
          </p:cNvCxnSpPr>
          <p:nvPr/>
        </p:nvCxnSpPr>
        <p:spPr>
          <a:xfrm>
            <a:off x="8827650" y="3625988"/>
            <a:ext cx="711150" cy="6049"/>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B2D1767-8645-B89C-5571-02CDCBCAB362}"/>
              </a:ext>
            </a:extLst>
          </p:cNvPr>
          <p:cNvSpPr/>
          <p:nvPr/>
        </p:nvSpPr>
        <p:spPr>
          <a:xfrm>
            <a:off x="69419" y="1884563"/>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sp>
        <p:nvSpPr>
          <p:cNvPr id="71" name="Rectangle 70">
            <a:extLst>
              <a:ext uri="{FF2B5EF4-FFF2-40B4-BE49-F238E27FC236}">
                <a16:creationId xmlns:a16="http://schemas.microsoft.com/office/drawing/2014/main" id="{ADCDBB28-02F6-DEDC-27AB-A680F7517744}"/>
              </a:ext>
            </a:extLst>
          </p:cNvPr>
          <p:cNvSpPr/>
          <p:nvPr/>
        </p:nvSpPr>
        <p:spPr>
          <a:xfrm>
            <a:off x="51230" y="4441885"/>
            <a:ext cx="2512089" cy="161541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Orders Component</a:t>
            </a:r>
          </a:p>
        </p:txBody>
      </p:sp>
      <p:cxnSp>
        <p:nvCxnSpPr>
          <p:cNvPr id="84" name="Elbow Connector 83">
            <a:extLst>
              <a:ext uri="{FF2B5EF4-FFF2-40B4-BE49-F238E27FC236}">
                <a16:creationId xmlns:a16="http://schemas.microsoft.com/office/drawing/2014/main" id="{ECD9DDDB-380D-FAA2-EFCC-9ED09979A2BB}"/>
              </a:ext>
            </a:extLst>
          </p:cNvPr>
          <p:cNvCxnSpPr>
            <a:cxnSpLocks/>
            <a:stCxn id="69" idx="3"/>
            <a:endCxn id="14" idx="1"/>
          </p:cNvCxnSpPr>
          <p:nvPr/>
        </p:nvCxnSpPr>
        <p:spPr>
          <a:xfrm>
            <a:off x="2581508" y="2692273"/>
            <a:ext cx="1123320" cy="355727"/>
          </a:xfrm>
          <a:prstGeom prst="bentConnector3">
            <a:avLst>
              <a:gd name="adj1" fmla="val 50000"/>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33686015-0920-97DF-1CF1-9B1D9DDAE11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98251" y="413344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 name="Elbow Connector 91">
            <a:extLst>
              <a:ext uri="{FF2B5EF4-FFF2-40B4-BE49-F238E27FC236}">
                <a16:creationId xmlns:a16="http://schemas.microsoft.com/office/drawing/2014/main" id="{FF8C0954-56AF-EAF3-1820-37973D9F6DBB}"/>
              </a:ext>
            </a:extLst>
          </p:cNvPr>
          <p:cNvCxnSpPr>
            <a:cxnSpLocks/>
            <a:stCxn id="14" idx="3"/>
          </p:cNvCxnSpPr>
          <p:nvPr/>
        </p:nvCxnSpPr>
        <p:spPr>
          <a:xfrm>
            <a:off x="4466828" y="3048000"/>
            <a:ext cx="692586" cy="422997"/>
          </a:xfrm>
          <a:prstGeom prst="bentConnector3">
            <a:avLst>
              <a:gd name="adj1" fmla="val 50000"/>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0A302879-B56C-0CF7-5E5D-FCE8C03FA1D7}"/>
              </a:ext>
            </a:extLst>
          </p:cNvPr>
          <p:cNvCxnSpPr>
            <a:cxnSpLocks/>
            <a:stCxn id="71" idx="3"/>
            <a:endCxn id="89" idx="1"/>
          </p:cNvCxnSpPr>
          <p:nvPr/>
        </p:nvCxnSpPr>
        <p:spPr>
          <a:xfrm flipV="1">
            <a:off x="2563319" y="4514442"/>
            <a:ext cx="1134932" cy="735153"/>
          </a:xfrm>
          <a:prstGeom prst="bentConnector3">
            <a:avLst>
              <a:gd name="adj1" fmla="val 50000"/>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74C91544-7960-3406-EEEF-A4432A2ACB5F}"/>
              </a:ext>
            </a:extLst>
          </p:cNvPr>
          <p:cNvCxnSpPr>
            <a:cxnSpLocks/>
          </p:cNvCxnSpPr>
          <p:nvPr/>
        </p:nvCxnSpPr>
        <p:spPr>
          <a:xfrm flipV="1">
            <a:off x="4360280" y="3948453"/>
            <a:ext cx="796414" cy="685982"/>
          </a:xfrm>
          <a:prstGeom prst="bentConnector3">
            <a:avLst>
              <a:gd name="adj1" fmla="val 50000"/>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197742D-5D28-8D3C-982B-386ADD6D7631}"/>
              </a:ext>
            </a:extLst>
          </p:cNvPr>
          <p:cNvSpPr txBox="1"/>
          <p:nvPr/>
        </p:nvSpPr>
        <p:spPr>
          <a:xfrm rot="8073983">
            <a:off x="10476018" y="1766053"/>
            <a:ext cx="914400" cy="914400"/>
          </a:xfrm>
          <a:prstGeom prst="rect">
            <a:avLst/>
          </a:prstGeom>
          <a:noFill/>
        </p:spPr>
        <p:txBody>
          <a:bodyPr wrap="none" lIns="0" tIns="0" rIns="0" bIns="0" rtlCol="0" anchor="t">
            <a:noAutofit/>
          </a:bodyPr>
          <a:lstStyle/>
          <a:p>
            <a:pPr>
              <a:lnSpc>
                <a:spcPct val="90000"/>
              </a:lnSpc>
            </a:pPr>
            <a:r>
              <a:rPr lang="en-GB" sz="8000" dirty="0">
                <a:solidFill>
                  <a:schemeClr val="tx2"/>
                </a:solidFill>
                <a:latin typeface="Iris Circular TT Light" panose="020B0404020101020102" pitchFamily="34" charset="77"/>
                <a:cs typeface="Iris Circular TT Light" panose="020B0404020101020102" pitchFamily="34" charset="77"/>
              </a:rPr>
              <a:t>👉</a:t>
            </a:r>
            <a:endParaRPr lang="en-GB" sz="80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39830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4B67D-32E2-83D5-A853-80531D63A2D5}"/>
              </a:ext>
            </a:extLst>
          </p:cNvPr>
          <p:cNvSpPr>
            <a:spLocks noGrp="1"/>
          </p:cNvSpPr>
          <p:nvPr>
            <p:ph type="sldNum" sz="quarter" idx="12"/>
          </p:nvPr>
        </p:nvSpPr>
        <p:spPr/>
        <p:txBody>
          <a:bodyPr/>
          <a:lstStyle/>
          <a:p>
            <a:fld id="{EB4B8DE2-A4E8-46E4-8BBF-D75455EFF32C}" type="slidenum">
              <a:rPr lang="en-US" smtClean="0"/>
              <a:pPr/>
              <a:t>103</a:t>
            </a:fld>
            <a:endParaRPr lang="en-US"/>
          </a:p>
        </p:txBody>
      </p:sp>
      <p:cxnSp>
        <p:nvCxnSpPr>
          <p:cNvPr id="10" name="Straight Arrow Connector 9">
            <a:extLst>
              <a:ext uri="{FF2B5EF4-FFF2-40B4-BE49-F238E27FC236}">
                <a16:creationId xmlns:a16="http://schemas.microsoft.com/office/drawing/2014/main" id="{25180C68-4AE3-7138-E4D7-1FD7BCD8F06D}"/>
              </a:ext>
            </a:extLst>
          </p:cNvPr>
          <p:cNvCxnSpPr>
            <a:cxnSpLocks/>
            <a:stCxn id="23" idx="3"/>
            <a:endCxn id="24" idx="2"/>
          </p:cNvCxnSpPr>
          <p:nvPr/>
        </p:nvCxnSpPr>
        <p:spPr>
          <a:xfrm flipV="1">
            <a:off x="6238870" y="3429000"/>
            <a:ext cx="3418483" cy="30830"/>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CB54BB0-BDA7-BA76-8815-5C7E5424432F}"/>
              </a:ext>
            </a:extLst>
          </p:cNvPr>
          <p:cNvSpPr/>
          <p:nvPr/>
        </p:nvSpPr>
        <p:spPr>
          <a:xfrm>
            <a:off x="9657353" y="2459858"/>
            <a:ext cx="2015047" cy="1938284"/>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5" name="Oval 4">
            <a:extLst>
              <a:ext uri="{FF2B5EF4-FFF2-40B4-BE49-F238E27FC236}">
                <a16:creationId xmlns:a16="http://schemas.microsoft.com/office/drawing/2014/main" id="{61F7EB1C-25B9-37F8-0B67-95EB9EE839A9}"/>
              </a:ext>
            </a:extLst>
          </p:cNvPr>
          <p:cNvSpPr/>
          <p:nvPr/>
        </p:nvSpPr>
        <p:spPr>
          <a:xfrm>
            <a:off x="563692" y="2490688"/>
            <a:ext cx="2015047" cy="1938284"/>
          </a:xfrm>
          <a:prstGeom prst="ellipse">
            <a:avLst/>
          </a:prstGeom>
          <a:solidFill>
            <a:schemeClr val="accent4">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Vehicle Detail</a:t>
            </a:r>
          </a:p>
        </p:txBody>
      </p:sp>
      <p:pic>
        <p:nvPicPr>
          <p:cNvPr id="23" name="Graphic 16">
            <a:extLst>
              <a:ext uri="{FF2B5EF4-FFF2-40B4-BE49-F238E27FC236}">
                <a16:creationId xmlns:a16="http://schemas.microsoft.com/office/drawing/2014/main" id="{2B1E0E20-1370-D5BA-E5F5-501E83D90C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3528" y="2962159"/>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0611DF79-5515-6C1D-9AAB-035F6AB0E854}"/>
              </a:ext>
            </a:extLst>
          </p:cNvPr>
          <p:cNvSpPr txBox="1"/>
          <p:nvPr/>
        </p:nvSpPr>
        <p:spPr>
          <a:xfrm>
            <a:off x="5071205" y="3957501"/>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DDE93DF3-76F2-F4B0-BE0C-34E3E4BD7839}"/>
              </a:ext>
            </a:extLst>
          </p:cNvPr>
          <p:cNvCxnSpPr>
            <a:cxnSpLocks/>
            <a:stCxn id="5" idx="6"/>
            <a:endCxn id="23" idx="1"/>
          </p:cNvCxnSpPr>
          <p:nvPr/>
        </p:nvCxnSpPr>
        <p:spPr>
          <a:xfrm>
            <a:off x="2578739" y="3459830"/>
            <a:ext cx="2664789" cy="0"/>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061428DE-E92E-5B04-BE11-CF28BBC84B58}"/>
              </a:ext>
            </a:extLst>
          </p:cNvPr>
          <p:cNvSpPr txBox="1">
            <a:spLocks/>
          </p:cNvSpPr>
          <p:nvPr/>
        </p:nvSpPr>
        <p:spPr>
          <a:xfrm>
            <a:off x="7249687" y="2298098"/>
            <a:ext cx="147978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Consumes</a:t>
            </a:r>
            <a:r>
              <a:rPr lang="en-US" sz="2000" b="0" i="1">
                <a:solidFill>
                  <a:schemeClr val="bg1"/>
                </a:solidFill>
                <a:latin typeface="+mn-lt"/>
              </a:rPr>
              <a:t> </a:t>
            </a:r>
          </a:p>
          <a:p>
            <a:r>
              <a:rPr lang="en-US" sz="2000" b="0" i="1">
                <a:solidFill>
                  <a:schemeClr val="accent4"/>
                </a:solidFill>
                <a:latin typeface="+mn-lt"/>
              </a:rPr>
              <a:t>single</a:t>
            </a:r>
          </a:p>
          <a:p>
            <a:r>
              <a:rPr lang="en-US" sz="2000" b="0" i="1">
                <a:solidFill>
                  <a:schemeClr val="accent4"/>
                </a:solidFill>
                <a:latin typeface="+mn-lt"/>
              </a:rPr>
              <a:t>event</a:t>
            </a:r>
          </a:p>
        </p:txBody>
      </p:sp>
      <p:sp>
        <p:nvSpPr>
          <p:cNvPr id="25" name="Title 1">
            <a:extLst>
              <a:ext uri="{FF2B5EF4-FFF2-40B4-BE49-F238E27FC236}">
                <a16:creationId xmlns:a16="http://schemas.microsoft.com/office/drawing/2014/main" id="{809F8BEA-0C99-6A34-7D67-0A37B3A8FEA4}"/>
              </a:ext>
            </a:extLst>
          </p:cNvPr>
          <p:cNvSpPr>
            <a:spLocks noGrp="1"/>
          </p:cNvSpPr>
          <p:nvPr>
            <p:ph type="title"/>
          </p:nvPr>
        </p:nvSpPr>
        <p:spPr>
          <a:xfrm>
            <a:off x="2929439" y="203375"/>
            <a:ext cx="5999761" cy="1338828"/>
          </a:xfrm>
        </p:spPr>
        <p:txBody>
          <a:bodyPr/>
          <a:lstStyle/>
          <a:p>
            <a:pPr algn="ctr"/>
            <a:r>
              <a:rPr lang="en-US" sz="4500">
                <a:solidFill>
                  <a:schemeClr val="accent4"/>
                </a:solidFill>
              </a:rPr>
              <a:t>Lazy consumer</a:t>
            </a:r>
            <a:br>
              <a:rPr lang="en-US" sz="4500">
                <a:solidFill>
                  <a:schemeClr val="accent4"/>
                </a:solidFill>
              </a:rPr>
            </a:br>
            <a:r>
              <a:rPr lang="en-US" sz="4500"/>
              <a:t>pattern</a:t>
            </a:r>
          </a:p>
        </p:txBody>
      </p:sp>
      <p:cxnSp>
        <p:nvCxnSpPr>
          <p:cNvPr id="26" name="Straight Arrow Connector 25">
            <a:extLst>
              <a:ext uri="{FF2B5EF4-FFF2-40B4-BE49-F238E27FC236}">
                <a16:creationId xmlns:a16="http://schemas.microsoft.com/office/drawing/2014/main" id="{CA4C46DD-DAE9-0E46-302E-B3C5F25E6518}"/>
              </a:ext>
            </a:extLst>
          </p:cNvPr>
          <p:cNvCxnSpPr>
            <a:cxnSpLocks/>
          </p:cNvCxnSpPr>
          <p:nvPr/>
        </p:nvCxnSpPr>
        <p:spPr>
          <a:xfrm>
            <a:off x="2522649" y="3785850"/>
            <a:ext cx="2846328"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1913E1-A951-7CF2-FD59-9AF5E2AFC835}"/>
              </a:ext>
            </a:extLst>
          </p:cNvPr>
          <p:cNvCxnSpPr>
            <a:cxnSpLocks/>
          </p:cNvCxnSpPr>
          <p:nvPr/>
        </p:nvCxnSpPr>
        <p:spPr>
          <a:xfrm>
            <a:off x="2522649" y="3174321"/>
            <a:ext cx="2846328"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B41C20A9-558F-807B-6D3A-8B748EC78E60}"/>
              </a:ext>
            </a:extLst>
          </p:cNvPr>
          <p:cNvSpPr txBox="1">
            <a:spLocks/>
          </p:cNvSpPr>
          <p:nvPr/>
        </p:nvSpPr>
        <p:spPr>
          <a:xfrm>
            <a:off x="2968983" y="4139198"/>
            <a:ext cx="1693938"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Publishes</a:t>
            </a:r>
            <a:r>
              <a:rPr lang="en-US" sz="2000" b="0" i="1">
                <a:solidFill>
                  <a:schemeClr val="bg1"/>
                </a:solidFill>
                <a:latin typeface="+mn-lt"/>
              </a:rPr>
              <a:t> </a:t>
            </a:r>
          </a:p>
          <a:p>
            <a:r>
              <a:rPr lang="en-US" sz="2000" b="0" i="1">
                <a:solidFill>
                  <a:schemeClr val="accent4"/>
                </a:solidFill>
                <a:latin typeface="+mn-lt"/>
              </a:rPr>
              <a:t>multiple events</a:t>
            </a:r>
          </a:p>
        </p:txBody>
      </p:sp>
      <p:sp>
        <p:nvSpPr>
          <p:cNvPr id="3" name="TextBox 2">
            <a:extLst>
              <a:ext uri="{FF2B5EF4-FFF2-40B4-BE49-F238E27FC236}">
                <a16:creationId xmlns:a16="http://schemas.microsoft.com/office/drawing/2014/main" id="{F6D4E70A-6DB6-492E-1081-E2F5709546B4}"/>
              </a:ext>
            </a:extLst>
          </p:cNvPr>
          <p:cNvSpPr txBox="1"/>
          <p:nvPr/>
        </p:nvSpPr>
        <p:spPr>
          <a:xfrm>
            <a:off x="6774040" y="3667402"/>
            <a:ext cx="2348143" cy="369332"/>
          </a:xfrm>
          <a:prstGeom prst="rect">
            <a:avLst/>
          </a:prstGeom>
          <a:noFill/>
        </p:spPr>
        <p:txBody>
          <a:bodyPr wrap="square">
            <a:spAutoFit/>
          </a:bodyPr>
          <a:lstStyle/>
          <a:p>
            <a:r>
              <a:rPr lang="en-US" sz="1800" b="0" i="1" dirty="0" err="1">
                <a:solidFill>
                  <a:schemeClr val="accent4"/>
                </a:solidFill>
                <a:latin typeface="+mn-lt"/>
              </a:rPr>
              <a:t>VehicleStateUpdated</a:t>
            </a:r>
            <a:endParaRPr lang="en-US" dirty="0"/>
          </a:p>
        </p:txBody>
      </p:sp>
      <p:sp>
        <p:nvSpPr>
          <p:cNvPr id="6" name="TextBox 5">
            <a:extLst>
              <a:ext uri="{FF2B5EF4-FFF2-40B4-BE49-F238E27FC236}">
                <a16:creationId xmlns:a16="http://schemas.microsoft.com/office/drawing/2014/main" id="{77B60468-02EB-D4D7-E77B-007F18BB058D}"/>
              </a:ext>
            </a:extLst>
          </p:cNvPr>
          <p:cNvSpPr txBox="1"/>
          <p:nvPr/>
        </p:nvSpPr>
        <p:spPr>
          <a:xfrm rot="14420930">
            <a:off x="8765816" y="4123818"/>
            <a:ext cx="914400" cy="914400"/>
          </a:xfrm>
          <a:prstGeom prst="rect">
            <a:avLst/>
          </a:prstGeom>
          <a:noFill/>
        </p:spPr>
        <p:txBody>
          <a:bodyPr wrap="none" lIns="0" tIns="0" rIns="0" bIns="0" rtlCol="0" anchor="t">
            <a:noAutofit/>
          </a:bodyPr>
          <a:lstStyle/>
          <a:p>
            <a:pPr>
              <a:lnSpc>
                <a:spcPct val="90000"/>
              </a:lnSpc>
            </a:pPr>
            <a:r>
              <a:rPr lang="en-GB" sz="8000" dirty="0">
                <a:solidFill>
                  <a:schemeClr val="tx2"/>
                </a:solidFill>
                <a:latin typeface="Iris Circular TT Light" panose="020B0404020101020102" pitchFamily="34" charset="77"/>
                <a:cs typeface="Iris Circular TT Light" panose="020B0404020101020102" pitchFamily="34" charset="77"/>
              </a:rPr>
              <a:t>👉</a:t>
            </a:r>
            <a:endParaRPr lang="en-GB" sz="80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71752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C9C0-F7B4-9124-8142-62BAAFAB54D2}"/>
              </a:ext>
            </a:extLst>
          </p:cNvPr>
          <p:cNvSpPr>
            <a:spLocks noGrp="1"/>
          </p:cNvSpPr>
          <p:nvPr>
            <p:ph type="title"/>
          </p:nvPr>
        </p:nvSpPr>
        <p:spPr>
          <a:xfrm>
            <a:off x="338875" y="401423"/>
            <a:ext cx="5999761" cy="1338828"/>
          </a:xfrm>
        </p:spPr>
        <p:txBody>
          <a:bodyPr/>
          <a:lstStyle/>
          <a:p>
            <a:pPr algn="ctr"/>
            <a:r>
              <a:rPr lang="en-US" sz="4500">
                <a:solidFill>
                  <a:schemeClr val="accent4"/>
                </a:solidFill>
              </a:rPr>
              <a:t>Lazy consumer</a:t>
            </a:r>
            <a:br>
              <a:rPr lang="en-US" sz="4500">
                <a:solidFill>
                  <a:schemeClr val="accent1"/>
                </a:solidFill>
              </a:rPr>
            </a:br>
            <a:r>
              <a:rPr lang="en-US" sz="4500"/>
              <a:t>pattern</a:t>
            </a:r>
          </a:p>
        </p:txBody>
      </p:sp>
      <p:sp>
        <p:nvSpPr>
          <p:cNvPr id="4" name="Slide Number Placeholder 3">
            <a:extLst>
              <a:ext uri="{FF2B5EF4-FFF2-40B4-BE49-F238E27FC236}">
                <a16:creationId xmlns:a16="http://schemas.microsoft.com/office/drawing/2014/main" id="{13ECCF19-A104-6C61-182C-30CEE3965424}"/>
              </a:ext>
            </a:extLst>
          </p:cNvPr>
          <p:cNvSpPr>
            <a:spLocks noGrp="1"/>
          </p:cNvSpPr>
          <p:nvPr>
            <p:ph type="sldNum" sz="quarter" idx="12"/>
          </p:nvPr>
        </p:nvSpPr>
        <p:spPr/>
        <p:txBody>
          <a:bodyPr/>
          <a:lstStyle/>
          <a:p>
            <a:fld id="{EB4B8DE2-A4E8-46E4-8BBF-D75455EFF32C}" type="slidenum">
              <a:rPr lang="en-US" smtClean="0"/>
              <a:pPr/>
              <a:t>104</a:t>
            </a:fld>
            <a:endParaRPr lang="en-US"/>
          </a:p>
        </p:txBody>
      </p:sp>
      <p:sp>
        <p:nvSpPr>
          <p:cNvPr id="8" name="Title 1">
            <a:extLst>
              <a:ext uri="{FF2B5EF4-FFF2-40B4-BE49-F238E27FC236}">
                <a16:creationId xmlns:a16="http://schemas.microsoft.com/office/drawing/2014/main" id="{712117E4-3857-298A-7A1F-CB22094A5FC6}"/>
              </a:ext>
            </a:extLst>
          </p:cNvPr>
          <p:cNvSpPr txBox="1">
            <a:spLocks/>
          </p:cNvSpPr>
          <p:nvPr/>
        </p:nvSpPr>
        <p:spPr>
          <a:xfrm>
            <a:off x="6602654" y="722159"/>
            <a:ext cx="5448933" cy="58240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500" dirty="0"/>
              <a:t>✅ </a:t>
            </a:r>
            <a:r>
              <a:rPr lang="en-US" sz="3000" b="0" dirty="0">
                <a:latin typeface="+mn-lt"/>
              </a:rPr>
              <a:t>Only cares about </a:t>
            </a:r>
            <a:r>
              <a:rPr lang="en-US" sz="3000" b="0" dirty="0">
                <a:solidFill>
                  <a:schemeClr val="accent4"/>
                </a:solidFill>
                <a:latin typeface="+mn-lt"/>
              </a:rPr>
              <a:t>one event</a:t>
            </a:r>
          </a:p>
        </p:txBody>
      </p:sp>
      <p:sp>
        <p:nvSpPr>
          <p:cNvPr id="10" name="Title 1">
            <a:extLst>
              <a:ext uri="{FF2B5EF4-FFF2-40B4-BE49-F238E27FC236}">
                <a16:creationId xmlns:a16="http://schemas.microsoft.com/office/drawing/2014/main" id="{24B728DA-A150-AAFA-E8BE-5E0EDC7D636C}"/>
              </a:ext>
            </a:extLst>
          </p:cNvPr>
          <p:cNvSpPr txBox="1">
            <a:spLocks/>
          </p:cNvSpPr>
          <p:nvPr/>
        </p:nvSpPr>
        <p:spPr>
          <a:xfrm>
            <a:off x="6602653" y="2077002"/>
            <a:ext cx="5546417"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Only speaks to </a:t>
            </a:r>
            <a:r>
              <a:rPr lang="en-US" sz="3000" b="0" dirty="0">
                <a:solidFill>
                  <a:schemeClr val="accent4"/>
                </a:solidFill>
                <a:latin typeface="+mn-lt"/>
              </a:rPr>
              <a:t>one team</a:t>
            </a:r>
          </a:p>
        </p:txBody>
      </p:sp>
      <p:sp>
        <p:nvSpPr>
          <p:cNvPr id="5" name="Title 1">
            <a:extLst>
              <a:ext uri="{FF2B5EF4-FFF2-40B4-BE49-F238E27FC236}">
                <a16:creationId xmlns:a16="http://schemas.microsoft.com/office/drawing/2014/main" id="{E4FE56B6-CC84-5B62-3A80-9D0AB82C7A9A}"/>
              </a:ext>
            </a:extLst>
          </p:cNvPr>
          <p:cNvSpPr txBox="1">
            <a:spLocks/>
          </p:cNvSpPr>
          <p:nvPr/>
        </p:nvSpPr>
        <p:spPr>
          <a:xfrm>
            <a:off x="6602654" y="3361825"/>
            <a:ext cx="554641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Coupled with </a:t>
            </a:r>
            <a:r>
              <a:rPr lang="en-US" sz="3000" b="0" dirty="0">
                <a:solidFill>
                  <a:schemeClr val="accent4"/>
                </a:solidFill>
                <a:latin typeface="+mn-lt"/>
              </a:rPr>
              <a:t>more suitable </a:t>
            </a:r>
            <a:r>
              <a:rPr lang="en-US" sz="3000" b="0" dirty="0">
                <a:latin typeface="+mn-lt"/>
              </a:rPr>
              <a:t>system</a:t>
            </a:r>
          </a:p>
        </p:txBody>
      </p:sp>
      <p:sp>
        <p:nvSpPr>
          <p:cNvPr id="6" name="Title 1">
            <a:extLst>
              <a:ext uri="{FF2B5EF4-FFF2-40B4-BE49-F238E27FC236}">
                <a16:creationId xmlns:a16="http://schemas.microsoft.com/office/drawing/2014/main" id="{064539AA-725B-8606-AF83-9AF42B70989E}"/>
              </a:ext>
            </a:extLst>
          </p:cNvPr>
          <p:cNvSpPr txBox="1">
            <a:spLocks/>
          </p:cNvSpPr>
          <p:nvPr/>
        </p:nvSpPr>
        <p:spPr>
          <a:xfrm>
            <a:off x="6602653" y="5057594"/>
            <a:ext cx="554641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a:t>
            </a:r>
            <a:r>
              <a:rPr lang="en-US" sz="3000" b="0" dirty="0">
                <a:solidFill>
                  <a:schemeClr val="accent4"/>
                </a:solidFill>
                <a:latin typeface="+mn-lt"/>
              </a:rPr>
              <a:t>Focuses</a:t>
            </a:r>
            <a:r>
              <a:rPr lang="en-US" sz="3000" b="0" dirty="0">
                <a:latin typeface="+mn-lt"/>
              </a:rPr>
              <a:t> on what makes them awesome</a:t>
            </a:r>
          </a:p>
        </p:txBody>
      </p:sp>
      <p:pic>
        <p:nvPicPr>
          <p:cNvPr id="11" name="Picture 10">
            <a:extLst>
              <a:ext uri="{FF2B5EF4-FFF2-40B4-BE49-F238E27FC236}">
                <a16:creationId xmlns:a16="http://schemas.microsoft.com/office/drawing/2014/main" id="{5F44ADD1-9155-D44F-F212-8D4B701AE9EC}"/>
              </a:ext>
            </a:extLst>
          </p:cNvPr>
          <p:cNvPicPr>
            <a:picLocks noChangeAspect="1"/>
          </p:cNvPicPr>
          <p:nvPr/>
        </p:nvPicPr>
        <p:blipFill>
          <a:blip r:embed="rId3"/>
          <a:stretch>
            <a:fillRect/>
          </a:stretch>
        </p:blipFill>
        <p:spPr>
          <a:xfrm>
            <a:off x="309463" y="2465547"/>
            <a:ext cx="5786537" cy="1926905"/>
          </a:xfrm>
          <a:prstGeom prst="rect">
            <a:avLst/>
          </a:prstGeom>
        </p:spPr>
      </p:pic>
    </p:spTree>
    <p:extLst>
      <p:ext uri="{BB962C8B-B14F-4D97-AF65-F5344CB8AC3E}">
        <p14:creationId xmlns:p14="http://schemas.microsoft.com/office/powerpoint/2010/main" val="328817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C9C0-F7B4-9124-8142-62BAAFAB54D2}"/>
              </a:ext>
            </a:extLst>
          </p:cNvPr>
          <p:cNvSpPr>
            <a:spLocks noGrp="1"/>
          </p:cNvSpPr>
          <p:nvPr>
            <p:ph type="title"/>
          </p:nvPr>
        </p:nvSpPr>
        <p:spPr>
          <a:xfrm>
            <a:off x="338875" y="401423"/>
            <a:ext cx="5999761" cy="1338828"/>
          </a:xfrm>
        </p:spPr>
        <p:txBody>
          <a:bodyPr/>
          <a:lstStyle/>
          <a:p>
            <a:pPr algn="ctr"/>
            <a:r>
              <a:rPr lang="en-US" sz="4500">
                <a:solidFill>
                  <a:schemeClr val="accent4"/>
                </a:solidFill>
              </a:rPr>
              <a:t>Lazy consumer</a:t>
            </a:r>
            <a:br>
              <a:rPr lang="en-US" sz="4500">
                <a:solidFill>
                  <a:schemeClr val="accent1"/>
                </a:solidFill>
              </a:rPr>
            </a:br>
            <a:r>
              <a:rPr lang="en-US" sz="4500"/>
              <a:t>pattern</a:t>
            </a:r>
          </a:p>
        </p:txBody>
      </p:sp>
      <p:sp>
        <p:nvSpPr>
          <p:cNvPr id="4" name="Slide Number Placeholder 3">
            <a:extLst>
              <a:ext uri="{FF2B5EF4-FFF2-40B4-BE49-F238E27FC236}">
                <a16:creationId xmlns:a16="http://schemas.microsoft.com/office/drawing/2014/main" id="{13ECCF19-A104-6C61-182C-30CEE3965424}"/>
              </a:ext>
            </a:extLst>
          </p:cNvPr>
          <p:cNvSpPr>
            <a:spLocks noGrp="1"/>
          </p:cNvSpPr>
          <p:nvPr>
            <p:ph type="sldNum" sz="quarter" idx="12"/>
          </p:nvPr>
        </p:nvSpPr>
        <p:spPr/>
        <p:txBody>
          <a:bodyPr/>
          <a:lstStyle/>
          <a:p>
            <a:fld id="{EB4B8DE2-A4E8-46E4-8BBF-D75455EFF32C}" type="slidenum">
              <a:rPr lang="en-US" smtClean="0"/>
              <a:pPr/>
              <a:t>105</a:t>
            </a:fld>
            <a:endParaRPr lang="en-US"/>
          </a:p>
        </p:txBody>
      </p:sp>
      <p:sp>
        <p:nvSpPr>
          <p:cNvPr id="8" name="Title 1">
            <a:extLst>
              <a:ext uri="{FF2B5EF4-FFF2-40B4-BE49-F238E27FC236}">
                <a16:creationId xmlns:a16="http://schemas.microsoft.com/office/drawing/2014/main" id="{712117E4-3857-298A-7A1F-CB22094A5FC6}"/>
              </a:ext>
            </a:extLst>
          </p:cNvPr>
          <p:cNvSpPr txBox="1">
            <a:spLocks/>
          </p:cNvSpPr>
          <p:nvPr/>
        </p:nvSpPr>
        <p:spPr>
          <a:xfrm>
            <a:off x="6645581" y="729281"/>
            <a:ext cx="5323812"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Does not control </a:t>
            </a:r>
            <a:r>
              <a:rPr lang="en-US" sz="3000" b="0" dirty="0">
                <a:solidFill>
                  <a:schemeClr val="accent4"/>
                </a:solidFill>
                <a:latin typeface="+mn-lt"/>
              </a:rPr>
              <a:t>its destiny</a:t>
            </a:r>
          </a:p>
        </p:txBody>
      </p:sp>
      <p:sp>
        <p:nvSpPr>
          <p:cNvPr id="10" name="Title 1">
            <a:extLst>
              <a:ext uri="{FF2B5EF4-FFF2-40B4-BE49-F238E27FC236}">
                <a16:creationId xmlns:a16="http://schemas.microsoft.com/office/drawing/2014/main" id="{24B728DA-A150-AAFA-E8BE-5E0EDC7D636C}"/>
              </a:ext>
            </a:extLst>
          </p:cNvPr>
          <p:cNvSpPr txBox="1">
            <a:spLocks/>
          </p:cNvSpPr>
          <p:nvPr/>
        </p:nvSpPr>
        <p:spPr>
          <a:xfrm>
            <a:off x="6645580" y="2095076"/>
            <a:ext cx="5546417"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Relies on </a:t>
            </a:r>
            <a:r>
              <a:rPr lang="en-US" sz="3000" b="0" dirty="0">
                <a:solidFill>
                  <a:schemeClr val="accent4"/>
                </a:solidFill>
                <a:latin typeface="+mn-lt"/>
              </a:rPr>
              <a:t>documentation</a:t>
            </a:r>
          </a:p>
        </p:txBody>
      </p:sp>
      <p:sp>
        <p:nvSpPr>
          <p:cNvPr id="5" name="Title 1">
            <a:extLst>
              <a:ext uri="{FF2B5EF4-FFF2-40B4-BE49-F238E27FC236}">
                <a16:creationId xmlns:a16="http://schemas.microsoft.com/office/drawing/2014/main" id="{E4FE56B6-CC84-5B62-3A80-9D0AB82C7A9A}"/>
              </a:ext>
            </a:extLst>
          </p:cNvPr>
          <p:cNvSpPr txBox="1">
            <a:spLocks/>
          </p:cNvSpPr>
          <p:nvPr/>
        </p:nvSpPr>
        <p:spPr>
          <a:xfrm>
            <a:off x="6645583" y="4821639"/>
            <a:ext cx="554641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What if the event </a:t>
            </a:r>
            <a:r>
              <a:rPr lang="en-US" sz="3000" b="0" dirty="0">
                <a:solidFill>
                  <a:schemeClr val="accent4"/>
                </a:solidFill>
                <a:latin typeface="+mn-lt"/>
              </a:rPr>
              <a:t>stops</a:t>
            </a:r>
            <a:r>
              <a:rPr lang="en-US" sz="3000" b="0" dirty="0">
                <a:latin typeface="+mn-lt"/>
              </a:rPr>
              <a:t> getting published?</a:t>
            </a:r>
            <a:endParaRPr lang="en-US" sz="3000" b="0" dirty="0">
              <a:solidFill>
                <a:schemeClr val="accent1"/>
              </a:solidFill>
              <a:latin typeface="+mn-lt"/>
            </a:endParaRPr>
          </a:p>
        </p:txBody>
      </p:sp>
      <p:sp>
        <p:nvSpPr>
          <p:cNvPr id="6" name="Title 1">
            <a:extLst>
              <a:ext uri="{FF2B5EF4-FFF2-40B4-BE49-F238E27FC236}">
                <a16:creationId xmlns:a16="http://schemas.microsoft.com/office/drawing/2014/main" id="{064539AA-725B-8606-AF83-9AF42B70989E}"/>
              </a:ext>
            </a:extLst>
          </p:cNvPr>
          <p:cNvSpPr txBox="1">
            <a:spLocks/>
          </p:cNvSpPr>
          <p:nvPr/>
        </p:nvSpPr>
        <p:spPr>
          <a:xfrm>
            <a:off x="6645581" y="3460872"/>
            <a:ext cx="5546417"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t>🤔 Has to </a:t>
            </a:r>
            <a:r>
              <a:rPr lang="en-US" sz="3000" b="0" dirty="0">
                <a:solidFill>
                  <a:schemeClr val="accent4"/>
                </a:solidFill>
              </a:rPr>
              <a:t>translate</a:t>
            </a:r>
            <a:r>
              <a:rPr lang="en-US" sz="3000" b="0" dirty="0"/>
              <a:t> data again</a:t>
            </a:r>
          </a:p>
        </p:txBody>
      </p:sp>
      <p:pic>
        <p:nvPicPr>
          <p:cNvPr id="11" name="Picture 10">
            <a:extLst>
              <a:ext uri="{FF2B5EF4-FFF2-40B4-BE49-F238E27FC236}">
                <a16:creationId xmlns:a16="http://schemas.microsoft.com/office/drawing/2014/main" id="{5F44ADD1-9155-D44F-F212-8D4B701AE9EC}"/>
              </a:ext>
            </a:extLst>
          </p:cNvPr>
          <p:cNvPicPr>
            <a:picLocks noChangeAspect="1"/>
          </p:cNvPicPr>
          <p:nvPr/>
        </p:nvPicPr>
        <p:blipFill>
          <a:blip r:embed="rId3"/>
          <a:stretch>
            <a:fillRect/>
          </a:stretch>
        </p:blipFill>
        <p:spPr>
          <a:xfrm>
            <a:off x="309463" y="2465547"/>
            <a:ext cx="5786537" cy="1926905"/>
          </a:xfrm>
          <a:prstGeom prst="rect">
            <a:avLst/>
          </a:prstGeom>
        </p:spPr>
      </p:pic>
    </p:spTree>
    <p:extLst>
      <p:ext uri="{BB962C8B-B14F-4D97-AF65-F5344CB8AC3E}">
        <p14:creationId xmlns:p14="http://schemas.microsoft.com/office/powerpoint/2010/main" val="188161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341376" y="1915060"/>
            <a:ext cx="11509248" cy="1002454"/>
          </a:xfrm>
        </p:spPr>
        <p:txBody>
          <a:bodyPr/>
          <a:lstStyle/>
          <a:p>
            <a:pPr algn="ctr"/>
            <a:r>
              <a:rPr lang="en-US" sz="6500">
                <a:solidFill>
                  <a:schemeClr val="accent4"/>
                </a:solidFill>
              </a:rPr>
              <a:t>🤔 How are we solving this?</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106</a:t>
            </a:fld>
            <a:endParaRPr lang="en-US"/>
          </a:p>
        </p:txBody>
      </p:sp>
    </p:spTree>
    <p:extLst>
      <p:ext uri="{BB962C8B-B14F-4D97-AF65-F5344CB8AC3E}">
        <p14:creationId xmlns:p14="http://schemas.microsoft.com/office/powerpoint/2010/main" val="350046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75C94E-32A7-5972-F321-774317677E79}"/>
              </a:ext>
            </a:extLst>
          </p:cNvPr>
          <p:cNvSpPr>
            <a:spLocks noGrp="1"/>
          </p:cNvSpPr>
          <p:nvPr>
            <p:ph type="sldNum" sz="quarter" idx="12"/>
          </p:nvPr>
        </p:nvSpPr>
        <p:spPr/>
        <p:txBody>
          <a:bodyPr/>
          <a:lstStyle/>
          <a:p>
            <a:fld id="{EB4B8DE2-A4E8-46E4-8BBF-D75455EFF32C}" type="slidenum">
              <a:rPr lang="en-US" smtClean="0"/>
              <a:pPr/>
              <a:t>107</a:t>
            </a:fld>
            <a:endParaRPr lang="en-US"/>
          </a:p>
        </p:txBody>
      </p:sp>
      <p:sp>
        <p:nvSpPr>
          <p:cNvPr id="8" name="Plus 7">
            <a:extLst>
              <a:ext uri="{FF2B5EF4-FFF2-40B4-BE49-F238E27FC236}">
                <a16:creationId xmlns:a16="http://schemas.microsoft.com/office/drawing/2014/main" id="{7A330A47-36D1-0199-3D20-D1DE37BE5946}"/>
              </a:ext>
            </a:extLst>
          </p:cNvPr>
          <p:cNvSpPr/>
          <p:nvPr/>
        </p:nvSpPr>
        <p:spPr>
          <a:xfrm>
            <a:off x="3241267" y="2284073"/>
            <a:ext cx="1142999" cy="1130869"/>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9" name="Plus 8">
            <a:extLst>
              <a:ext uri="{FF2B5EF4-FFF2-40B4-BE49-F238E27FC236}">
                <a16:creationId xmlns:a16="http://schemas.microsoft.com/office/drawing/2014/main" id="{E055B6BB-79D1-102B-94EE-C98747E8AEDC}"/>
              </a:ext>
            </a:extLst>
          </p:cNvPr>
          <p:cNvSpPr/>
          <p:nvPr/>
        </p:nvSpPr>
        <p:spPr>
          <a:xfrm>
            <a:off x="7296843" y="2284073"/>
            <a:ext cx="1142999" cy="1130869"/>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pic>
        <p:nvPicPr>
          <p:cNvPr id="2" name="Picture 1">
            <a:extLst>
              <a:ext uri="{FF2B5EF4-FFF2-40B4-BE49-F238E27FC236}">
                <a16:creationId xmlns:a16="http://schemas.microsoft.com/office/drawing/2014/main" id="{1A1A9A32-0576-F7B9-B776-2B70B67C1C8E}"/>
              </a:ext>
            </a:extLst>
          </p:cNvPr>
          <p:cNvPicPr>
            <a:picLocks noChangeAspect="1"/>
          </p:cNvPicPr>
          <p:nvPr/>
        </p:nvPicPr>
        <p:blipFill>
          <a:blip r:embed="rId3"/>
          <a:stretch>
            <a:fillRect/>
          </a:stretch>
        </p:blipFill>
        <p:spPr>
          <a:xfrm>
            <a:off x="4452987" y="1573257"/>
            <a:ext cx="2800808" cy="2605751"/>
          </a:xfrm>
          <a:prstGeom prst="rect">
            <a:avLst/>
          </a:prstGeom>
        </p:spPr>
      </p:pic>
      <p:sp>
        <p:nvSpPr>
          <p:cNvPr id="6" name="Title 1">
            <a:extLst>
              <a:ext uri="{FF2B5EF4-FFF2-40B4-BE49-F238E27FC236}">
                <a16:creationId xmlns:a16="http://schemas.microsoft.com/office/drawing/2014/main" id="{BF33F84A-BBF2-51BB-A693-7F50C42E0E7B}"/>
              </a:ext>
            </a:extLst>
          </p:cNvPr>
          <p:cNvSpPr>
            <a:spLocks noGrp="1"/>
          </p:cNvSpPr>
          <p:nvPr>
            <p:ph type="title"/>
          </p:nvPr>
        </p:nvSpPr>
        <p:spPr>
          <a:xfrm>
            <a:off x="407215" y="4531972"/>
            <a:ext cx="1993406" cy="923330"/>
          </a:xfrm>
        </p:spPr>
        <p:txBody>
          <a:bodyPr/>
          <a:lstStyle/>
          <a:p>
            <a:r>
              <a:rPr lang="en-US" sz="3000" b="0">
                <a:solidFill>
                  <a:schemeClr val="accent4"/>
                </a:solidFill>
                <a:latin typeface="+mn-lt"/>
              </a:rPr>
              <a:t>Contract </a:t>
            </a:r>
            <a:r>
              <a:rPr lang="en-US" sz="3000" b="0">
                <a:latin typeface="+mn-lt"/>
              </a:rPr>
              <a:t>testing</a:t>
            </a:r>
          </a:p>
        </p:txBody>
      </p:sp>
      <p:sp>
        <p:nvSpPr>
          <p:cNvPr id="7" name="Title 1">
            <a:extLst>
              <a:ext uri="{FF2B5EF4-FFF2-40B4-BE49-F238E27FC236}">
                <a16:creationId xmlns:a16="http://schemas.microsoft.com/office/drawing/2014/main" id="{A36F9960-8B09-942C-A9BB-B303F14842F8}"/>
              </a:ext>
            </a:extLst>
          </p:cNvPr>
          <p:cNvSpPr txBox="1">
            <a:spLocks/>
          </p:cNvSpPr>
          <p:nvPr/>
        </p:nvSpPr>
        <p:spPr>
          <a:xfrm>
            <a:off x="4558017" y="4531972"/>
            <a:ext cx="261390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solidFill>
                  <a:schemeClr val="accent4"/>
                </a:solidFill>
                <a:latin typeface="+mn-lt"/>
              </a:rPr>
              <a:t>Documenting </a:t>
            </a:r>
            <a:r>
              <a:rPr lang="en-US" sz="3000" b="0" dirty="0">
                <a:latin typeface="+mn-lt"/>
              </a:rPr>
              <a:t>events</a:t>
            </a:r>
          </a:p>
        </p:txBody>
      </p:sp>
      <p:sp>
        <p:nvSpPr>
          <p:cNvPr id="10" name="Title 1">
            <a:extLst>
              <a:ext uri="{FF2B5EF4-FFF2-40B4-BE49-F238E27FC236}">
                <a16:creationId xmlns:a16="http://schemas.microsoft.com/office/drawing/2014/main" id="{9F29A1CB-D545-AABC-7AA8-03D9D7F33DA4}"/>
              </a:ext>
            </a:extLst>
          </p:cNvPr>
          <p:cNvSpPr txBox="1">
            <a:spLocks/>
          </p:cNvSpPr>
          <p:nvPr/>
        </p:nvSpPr>
        <p:spPr>
          <a:xfrm>
            <a:off x="8830266" y="4561392"/>
            <a:ext cx="261390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solidFill>
                  <a:schemeClr val="accent4"/>
                </a:solidFill>
                <a:latin typeface="+mn-lt"/>
              </a:rPr>
              <a:t>Observability</a:t>
            </a:r>
          </a:p>
          <a:p>
            <a:r>
              <a:rPr lang="en-US" sz="3000" b="0" dirty="0">
                <a:latin typeface="+mn-lt"/>
              </a:rPr>
              <a:t>practices</a:t>
            </a:r>
          </a:p>
        </p:txBody>
      </p:sp>
      <p:pic>
        <p:nvPicPr>
          <p:cNvPr id="16" name="Picture 15">
            <a:extLst>
              <a:ext uri="{FF2B5EF4-FFF2-40B4-BE49-F238E27FC236}">
                <a16:creationId xmlns:a16="http://schemas.microsoft.com/office/drawing/2014/main" id="{C4435EE0-7868-A114-7258-65982FFE06AE}"/>
              </a:ext>
            </a:extLst>
          </p:cNvPr>
          <p:cNvPicPr>
            <a:picLocks noChangeAspect="1"/>
          </p:cNvPicPr>
          <p:nvPr/>
        </p:nvPicPr>
        <p:blipFill>
          <a:blip r:embed="rId4"/>
          <a:stretch>
            <a:fillRect/>
          </a:stretch>
        </p:blipFill>
        <p:spPr>
          <a:xfrm>
            <a:off x="162821" y="2481926"/>
            <a:ext cx="3035398" cy="737413"/>
          </a:xfrm>
          <a:prstGeom prst="rect">
            <a:avLst/>
          </a:prstGeom>
        </p:spPr>
      </p:pic>
      <p:pic>
        <p:nvPicPr>
          <p:cNvPr id="3" name="Picture 2">
            <a:extLst>
              <a:ext uri="{FF2B5EF4-FFF2-40B4-BE49-F238E27FC236}">
                <a16:creationId xmlns:a16="http://schemas.microsoft.com/office/drawing/2014/main" id="{2611C45F-49B6-7C15-6891-8ECF551B0BB9}"/>
              </a:ext>
            </a:extLst>
          </p:cNvPr>
          <p:cNvPicPr>
            <a:picLocks noChangeAspect="1"/>
          </p:cNvPicPr>
          <p:nvPr/>
        </p:nvPicPr>
        <p:blipFill>
          <a:blip r:embed="rId5"/>
          <a:stretch>
            <a:fillRect/>
          </a:stretch>
        </p:blipFill>
        <p:spPr>
          <a:xfrm>
            <a:off x="8482891" y="1727828"/>
            <a:ext cx="3477015" cy="2296608"/>
          </a:xfrm>
          <a:prstGeom prst="rect">
            <a:avLst/>
          </a:prstGeom>
        </p:spPr>
      </p:pic>
    </p:spTree>
    <p:extLst>
      <p:ext uri="{BB962C8B-B14F-4D97-AF65-F5344CB8AC3E}">
        <p14:creationId xmlns:p14="http://schemas.microsoft.com/office/powerpoint/2010/main" val="300538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3145433"/>
            <a:ext cx="11520000" cy="923330"/>
          </a:xfrm>
        </p:spPr>
        <p:txBody>
          <a:bodyPr/>
          <a:lstStyle/>
          <a:p>
            <a:pPr eaLnBrk="1" hangingPunct="1"/>
            <a:r>
              <a:rPr lang="en-US" altLang="en-US"/>
              <a:t>What did this mean for </a:t>
            </a:r>
            <a:r>
              <a:rPr lang="en-US" altLang="en-US">
                <a:solidFill>
                  <a:schemeClr val="accent1"/>
                </a:solidFill>
              </a:rPr>
              <a:t>teams</a:t>
            </a:r>
            <a:r>
              <a:rPr lang="en-US" altLang="en-US"/>
              <a:t>?</a:t>
            </a:r>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2022,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108</a:t>
            </a:fld>
            <a:endParaRPr lang="en-US" altLang="en-US">
              <a:solidFill>
                <a:schemeClr val="bg1"/>
              </a:solidFill>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4B67D-32E2-83D5-A853-80531D63A2D5}"/>
              </a:ext>
            </a:extLst>
          </p:cNvPr>
          <p:cNvSpPr>
            <a:spLocks noGrp="1"/>
          </p:cNvSpPr>
          <p:nvPr>
            <p:ph type="sldNum" sz="quarter" idx="12"/>
          </p:nvPr>
        </p:nvSpPr>
        <p:spPr/>
        <p:txBody>
          <a:bodyPr/>
          <a:lstStyle/>
          <a:p>
            <a:fld id="{EB4B8DE2-A4E8-46E4-8BBF-D75455EFF32C}" type="slidenum">
              <a:rPr lang="en-US" smtClean="0"/>
              <a:pPr/>
              <a:t>109</a:t>
            </a:fld>
            <a:endParaRPr lang="en-US"/>
          </a:p>
        </p:txBody>
      </p:sp>
      <p:pic>
        <p:nvPicPr>
          <p:cNvPr id="6" name="Graphic 16">
            <a:extLst>
              <a:ext uri="{FF2B5EF4-FFF2-40B4-BE49-F238E27FC236}">
                <a16:creationId xmlns:a16="http://schemas.microsoft.com/office/drawing/2014/main" id="{837D6422-4582-92F2-4D2E-3C57A109D60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18301" y="4289461"/>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5269185-1213-441D-DCA3-F9B4208DFB45}"/>
              </a:ext>
            </a:extLst>
          </p:cNvPr>
          <p:cNvSpPr txBox="1"/>
          <p:nvPr/>
        </p:nvSpPr>
        <p:spPr>
          <a:xfrm>
            <a:off x="2746285" y="5284803"/>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25180C68-4AE3-7138-E4D7-1FD7BCD8F06D}"/>
              </a:ext>
            </a:extLst>
          </p:cNvPr>
          <p:cNvCxnSpPr>
            <a:cxnSpLocks/>
            <a:stCxn id="23" idx="3"/>
            <a:endCxn id="24" idx="2"/>
          </p:cNvCxnSpPr>
          <p:nvPr/>
        </p:nvCxnSpPr>
        <p:spPr>
          <a:xfrm>
            <a:off x="8972841" y="4787132"/>
            <a:ext cx="1102877"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1FA51B-4219-4336-EDE3-1FF18898C068}"/>
              </a:ext>
            </a:extLst>
          </p:cNvPr>
          <p:cNvCxnSpPr>
            <a:cxnSpLocks/>
            <a:stCxn id="22" idx="6"/>
            <a:endCxn id="6" idx="1"/>
          </p:cNvCxnSpPr>
          <p:nvPr/>
        </p:nvCxnSpPr>
        <p:spPr>
          <a:xfrm>
            <a:off x="2139432" y="4787132"/>
            <a:ext cx="778869"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5509BB-FF24-2875-8920-3D8E5A07BC84}"/>
              </a:ext>
            </a:extLst>
          </p:cNvPr>
          <p:cNvSpPr/>
          <p:nvPr/>
        </p:nvSpPr>
        <p:spPr>
          <a:xfrm>
            <a:off x="124385" y="3817990"/>
            <a:ext cx="2015047" cy="1938284"/>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sp>
        <p:nvSpPr>
          <p:cNvPr id="24" name="Oval 23">
            <a:extLst>
              <a:ext uri="{FF2B5EF4-FFF2-40B4-BE49-F238E27FC236}">
                <a16:creationId xmlns:a16="http://schemas.microsoft.com/office/drawing/2014/main" id="{FCB54BB0-BDA7-BA76-8815-5C7E5424432F}"/>
              </a:ext>
            </a:extLst>
          </p:cNvPr>
          <p:cNvSpPr/>
          <p:nvPr/>
        </p:nvSpPr>
        <p:spPr>
          <a:xfrm>
            <a:off x="10075718" y="3817990"/>
            <a:ext cx="2015047" cy="1938284"/>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5" name="Oval 4">
            <a:extLst>
              <a:ext uri="{FF2B5EF4-FFF2-40B4-BE49-F238E27FC236}">
                <a16:creationId xmlns:a16="http://schemas.microsoft.com/office/drawing/2014/main" id="{61F7EB1C-25B9-37F8-0B67-95EB9EE839A9}"/>
              </a:ext>
            </a:extLst>
          </p:cNvPr>
          <p:cNvSpPr/>
          <p:nvPr/>
        </p:nvSpPr>
        <p:spPr>
          <a:xfrm>
            <a:off x="4859576" y="3817990"/>
            <a:ext cx="2015047" cy="1938284"/>
          </a:xfrm>
          <a:prstGeom prst="ellipse">
            <a:avLst/>
          </a:prstGeom>
          <a:solidFill>
            <a:schemeClr val="accent4">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Vehicle Detail</a:t>
            </a:r>
          </a:p>
        </p:txBody>
      </p:sp>
      <p:cxnSp>
        <p:nvCxnSpPr>
          <p:cNvPr id="15" name="Straight Arrow Connector 14">
            <a:extLst>
              <a:ext uri="{FF2B5EF4-FFF2-40B4-BE49-F238E27FC236}">
                <a16:creationId xmlns:a16="http://schemas.microsoft.com/office/drawing/2014/main" id="{96093D8C-0D1C-DB8F-D859-C394D4EE37A5}"/>
              </a:ext>
            </a:extLst>
          </p:cNvPr>
          <p:cNvCxnSpPr>
            <a:cxnSpLocks/>
            <a:stCxn id="6" idx="3"/>
            <a:endCxn id="5" idx="2"/>
          </p:cNvCxnSpPr>
          <p:nvPr/>
        </p:nvCxnSpPr>
        <p:spPr>
          <a:xfrm>
            <a:off x="3913643" y="4787132"/>
            <a:ext cx="945933"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16">
            <a:extLst>
              <a:ext uri="{FF2B5EF4-FFF2-40B4-BE49-F238E27FC236}">
                <a16:creationId xmlns:a16="http://schemas.microsoft.com/office/drawing/2014/main" id="{2B1E0E20-1370-D5BA-E5F5-501E83D90C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77499" y="4289461"/>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0611DF79-5515-6C1D-9AAB-035F6AB0E854}"/>
              </a:ext>
            </a:extLst>
          </p:cNvPr>
          <p:cNvSpPr txBox="1"/>
          <p:nvPr/>
        </p:nvSpPr>
        <p:spPr>
          <a:xfrm>
            <a:off x="7755020" y="5306912"/>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DDE93DF3-76F2-F4B0-BE0C-34E3E4BD7839}"/>
              </a:ext>
            </a:extLst>
          </p:cNvPr>
          <p:cNvCxnSpPr>
            <a:cxnSpLocks/>
            <a:stCxn id="5" idx="6"/>
            <a:endCxn id="23" idx="1"/>
          </p:cNvCxnSpPr>
          <p:nvPr/>
        </p:nvCxnSpPr>
        <p:spPr>
          <a:xfrm>
            <a:off x="6874623" y="4787132"/>
            <a:ext cx="1102876"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 name="Graphic 16">
            <a:extLst>
              <a:ext uri="{FF2B5EF4-FFF2-40B4-BE49-F238E27FC236}">
                <a16:creationId xmlns:a16="http://schemas.microsoft.com/office/drawing/2014/main" id="{0AA3DAF6-F56B-62DE-7924-351D24F911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562685" y="628926"/>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588A436-6422-0E62-5AE1-D451A361FDEE}"/>
              </a:ext>
            </a:extLst>
          </p:cNvPr>
          <p:cNvSpPr txBox="1"/>
          <p:nvPr/>
        </p:nvSpPr>
        <p:spPr>
          <a:xfrm>
            <a:off x="5435058" y="1624268"/>
            <a:ext cx="1250595" cy="646331"/>
          </a:xfrm>
          <a:prstGeom prst="rect">
            <a:avLst/>
          </a:prstGeom>
          <a:noFill/>
        </p:spPr>
        <p:txBody>
          <a:bodyPr wrap="square">
            <a:spAutoFit/>
          </a:bodyPr>
          <a:lstStyle/>
          <a:p>
            <a:pPr algn="ctr" eaLnBrk="1" hangingPunct="1"/>
            <a:r>
              <a:rPr lang="en-US" altLang="en-US" dirty="0">
                <a:ea typeface="Amazon Ember" panose="020B0603020204020204" pitchFamily="34" charset="0"/>
                <a:cs typeface="Arial" panose="020B0604020202020204" pitchFamily="34" charset="0"/>
              </a:rPr>
              <a:t>Shared event bus</a:t>
            </a:r>
            <a:endParaRPr lang="en-US" altLang="en-US" sz="1800" dirty="0">
              <a:ea typeface="Amazon Ember" panose="020B0603020204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F5929FDC-4AE8-6883-E2C8-AA47E2029114}"/>
              </a:ext>
            </a:extLst>
          </p:cNvPr>
          <p:cNvCxnSpPr>
            <a:cxnSpLocks/>
            <a:stCxn id="7" idx="3"/>
            <a:endCxn id="16" idx="2"/>
          </p:cNvCxnSpPr>
          <p:nvPr/>
        </p:nvCxnSpPr>
        <p:spPr>
          <a:xfrm>
            <a:off x="6558027" y="1126597"/>
            <a:ext cx="2877969"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A7C919-6767-A653-803B-7C790B6D6A40}"/>
              </a:ext>
            </a:extLst>
          </p:cNvPr>
          <p:cNvCxnSpPr>
            <a:cxnSpLocks/>
            <a:stCxn id="14" idx="6"/>
            <a:endCxn id="7" idx="1"/>
          </p:cNvCxnSpPr>
          <p:nvPr/>
        </p:nvCxnSpPr>
        <p:spPr>
          <a:xfrm>
            <a:off x="2922969" y="1126597"/>
            <a:ext cx="2639716"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A72C2ED-53D5-BC50-749E-7FC4529516BB}"/>
              </a:ext>
            </a:extLst>
          </p:cNvPr>
          <p:cNvSpPr/>
          <p:nvPr/>
        </p:nvSpPr>
        <p:spPr>
          <a:xfrm>
            <a:off x="907922" y="157455"/>
            <a:ext cx="2015047" cy="1938284"/>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sp>
        <p:nvSpPr>
          <p:cNvPr id="16" name="Oval 15">
            <a:extLst>
              <a:ext uri="{FF2B5EF4-FFF2-40B4-BE49-F238E27FC236}">
                <a16:creationId xmlns:a16="http://schemas.microsoft.com/office/drawing/2014/main" id="{C4B1B50D-7574-C477-3349-BB499C0FDD05}"/>
              </a:ext>
            </a:extLst>
          </p:cNvPr>
          <p:cNvSpPr/>
          <p:nvPr/>
        </p:nvSpPr>
        <p:spPr>
          <a:xfrm>
            <a:off x="9435996" y="157455"/>
            <a:ext cx="2015047" cy="1938284"/>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18" name="Down Arrow 17">
            <a:extLst>
              <a:ext uri="{FF2B5EF4-FFF2-40B4-BE49-F238E27FC236}">
                <a16:creationId xmlns:a16="http://schemas.microsoft.com/office/drawing/2014/main" id="{C2EC1806-29D1-F514-3264-B00000FD4F77}"/>
              </a:ext>
            </a:extLst>
          </p:cNvPr>
          <p:cNvSpPr/>
          <p:nvPr/>
        </p:nvSpPr>
        <p:spPr>
          <a:xfrm>
            <a:off x="8864496" y="2450592"/>
            <a:ext cx="484632" cy="978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9" name="Title 1">
            <a:extLst>
              <a:ext uri="{FF2B5EF4-FFF2-40B4-BE49-F238E27FC236}">
                <a16:creationId xmlns:a16="http://schemas.microsoft.com/office/drawing/2014/main" id="{88F067F4-56F1-D289-33F5-669DC091ABEE}"/>
              </a:ext>
            </a:extLst>
          </p:cNvPr>
          <p:cNvSpPr>
            <a:spLocks noGrp="1"/>
          </p:cNvSpPr>
          <p:nvPr>
            <p:ph type="title"/>
          </p:nvPr>
        </p:nvSpPr>
        <p:spPr>
          <a:xfrm>
            <a:off x="163152" y="2615518"/>
            <a:ext cx="11509248" cy="715581"/>
          </a:xfrm>
        </p:spPr>
        <p:txBody>
          <a:bodyPr/>
          <a:lstStyle/>
          <a:p>
            <a:pPr algn="ctr"/>
            <a:r>
              <a:rPr lang="en-US" sz="4500" dirty="0">
                <a:solidFill>
                  <a:schemeClr val="accent4"/>
                </a:solidFill>
              </a:rPr>
              <a:t>A few weeks later</a:t>
            </a:r>
          </a:p>
        </p:txBody>
      </p:sp>
      <p:sp>
        <p:nvSpPr>
          <p:cNvPr id="2" name="Down Arrow 1">
            <a:extLst>
              <a:ext uri="{FF2B5EF4-FFF2-40B4-BE49-F238E27FC236}">
                <a16:creationId xmlns:a16="http://schemas.microsoft.com/office/drawing/2014/main" id="{8F459244-BB1E-7755-B497-3760F8C18BE0}"/>
              </a:ext>
            </a:extLst>
          </p:cNvPr>
          <p:cNvSpPr/>
          <p:nvPr/>
        </p:nvSpPr>
        <p:spPr>
          <a:xfrm>
            <a:off x="2842873" y="2450592"/>
            <a:ext cx="484632" cy="978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Tree>
    <p:extLst>
      <p:ext uri="{BB962C8B-B14F-4D97-AF65-F5344CB8AC3E}">
        <p14:creationId xmlns:p14="http://schemas.microsoft.com/office/powerpoint/2010/main" val="39621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4911-3E13-704F-9F44-C74307CCA5CA}"/>
              </a:ext>
            </a:extLst>
          </p:cNvPr>
          <p:cNvSpPr>
            <a:spLocks noGrp="1"/>
          </p:cNvSpPr>
          <p:nvPr>
            <p:ph type="title"/>
          </p:nvPr>
        </p:nvSpPr>
        <p:spPr/>
        <p:txBody>
          <a:bodyPr/>
          <a:lstStyle/>
          <a:p>
            <a:r>
              <a:rPr lang="en-US"/>
              <a:t>A microservice application</a:t>
            </a:r>
          </a:p>
        </p:txBody>
      </p:sp>
      <p:sp>
        <p:nvSpPr>
          <p:cNvPr id="4" name="Rectangle 3">
            <a:extLst>
              <a:ext uri="{FF2B5EF4-FFF2-40B4-BE49-F238E27FC236}">
                <a16:creationId xmlns:a16="http://schemas.microsoft.com/office/drawing/2014/main" id="{614D8CD1-EB93-1642-A6FA-62940EF83E9D}"/>
              </a:ext>
            </a:extLst>
          </p:cNvPr>
          <p:cNvSpPr/>
          <p:nvPr/>
        </p:nvSpPr>
        <p:spPr>
          <a:xfrm>
            <a:off x="3666227" y="142530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5" name="Rectangle 4">
            <a:extLst>
              <a:ext uri="{FF2B5EF4-FFF2-40B4-BE49-F238E27FC236}">
                <a16:creationId xmlns:a16="http://schemas.microsoft.com/office/drawing/2014/main" id="{F47A9AA6-413B-C346-8F94-C879E1F730AC}"/>
              </a:ext>
            </a:extLst>
          </p:cNvPr>
          <p:cNvSpPr/>
          <p:nvPr/>
        </p:nvSpPr>
        <p:spPr>
          <a:xfrm>
            <a:off x="7150341" y="142530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8" name="Rectangle 7">
            <a:extLst>
              <a:ext uri="{FF2B5EF4-FFF2-40B4-BE49-F238E27FC236}">
                <a16:creationId xmlns:a16="http://schemas.microsoft.com/office/drawing/2014/main" id="{07AB2904-93E2-E442-9E68-B96D267D35C9}"/>
              </a:ext>
            </a:extLst>
          </p:cNvPr>
          <p:cNvSpPr/>
          <p:nvPr/>
        </p:nvSpPr>
        <p:spPr>
          <a:xfrm>
            <a:off x="3666227" y="260949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9" name="Rectangle 8">
            <a:extLst>
              <a:ext uri="{FF2B5EF4-FFF2-40B4-BE49-F238E27FC236}">
                <a16:creationId xmlns:a16="http://schemas.microsoft.com/office/drawing/2014/main" id="{CDD41F1B-3EFE-E845-87FC-84025E7B42A4}"/>
              </a:ext>
            </a:extLst>
          </p:cNvPr>
          <p:cNvSpPr/>
          <p:nvPr/>
        </p:nvSpPr>
        <p:spPr>
          <a:xfrm>
            <a:off x="7150341" y="260949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0" name="Rectangle 9">
            <a:extLst>
              <a:ext uri="{FF2B5EF4-FFF2-40B4-BE49-F238E27FC236}">
                <a16:creationId xmlns:a16="http://schemas.microsoft.com/office/drawing/2014/main" id="{01F69A60-10EF-F54E-82EE-A3A5C8242455}"/>
              </a:ext>
            </a:extLst>
          </p:cNvPr>
          <p:cNvSpPr/>
          <p:nvPr/>
        </p:nvSpPr>
        <p:spPr>
          <a:xfrm>
            <a:off x="3666227" y="379368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1" name="Rectangle 10">
            <a:extLst>
              <a:ext uri="{FF2B5EF4-FFF2-40B4-BE49-F238E27FC236}">
                <a16:creationId xmlns:a16="http://schemas.microsoft.com/office/drawing/2014/main" id="{FC788CD5-9916-4E42-AB11-CC5BCF07C898}"/>
              </a:ext>
            </a:extLst>
          </p:cNvPr>
          <p:cNvSpPr/>
          <p:nvPr/>
        </p:nvSpPr>
        <p:spPr>
          <a:xfrm>
            <a:off x="7150341" y="379368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2" name="Rectangle 11">
            <a:extLst>
              <a:ext uri="{FF2B5EF4-FFF2-40B4-BE49-F238E27FC236}">
                <a16:creationId xmlns:a16="http://schemas.microsoft.com/office/drawing/2014/main" id="{8C40C012-A6E2-9342-92B5-1E95EB0320BD}"/>
              </a:ext>
            </a:extLst>
          </p:cNvPr>
          <p:cNvSpPr/>
          <p:nvPr/>
        </p:nvSpPr>
        <p:spPr>
          <a:xfrm>
            <a:off x="3666227" y="497787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3" name="Rectangle 12">
            <a:extLst>
              <a:ext uri="{FF2B5EF4-FFF2-40B4-BE49-F238E27FC236}">
                <a16:creationId xmlns:a16="http://schemas.microsoft.com/office/drawing/2014/main" id="{CED048F3-DC7F-1149-8F45-1E5852270522}"/>
              </a:ext>
            </a:extLst>
          </p:cNvPr>
          <p:cNvSpPr/>
          <p:nvPr/>
        </p:nvSpPr>
        <p:spPr>
          <a:xfrm>
            <a:off x="7150341" y="497787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cxnSp>
        <p:nvCxnSpPr>
          <p:cNvPr id="14" name="Straight Arrow Connector 13">
            <a:extLst>
              <a:ext uri="{FF2B5EF4-FFF2-40B4-BE49-F238E27FC236}">
                <a16:creationId xmlns:a16="http://schemas.microsoft.com/office/drawing/2014/main" id="{A268A64F-E351-9548-B596-35A412C16FB2}"/>
              </a:ext>
            </a:extLst>
          </p:cNvPr>
          <p:cNvCxnSpPr>
            <a:cxnSpLocks/>
            <a:stCxn id="4" idx="3"/>
            <a:endCxn id="5" idx="1"/>
          </p:cNvCxnSpPr>
          <p:nvPr/>
        </p:nvCxnSpPr>
        <p:spPr>
          <a:xfrm>
            <a:off x="4572001" y="183505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1A5100D-DA9F-2E49-9BC1-59F8F9017F46}"/>
              </a:ext>
            </a:extLst>
          </p:cNvPr>
          <p:cNvCxnSpPr>
            <a:cxnSpLocks/>
            <a:stCxn id="4" idx="3"/>
            <a:endCxn id="9" idx="1"/>
          </p:cNvCxnSpPr>
          <p:nvPr/>
        </p:nvCxnSpPr>
        <p:spPr>
          <a:xfrm>
            <a:off x="4572001" y="183505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83CF239-1A4D-9142-BBA4-21D352C304C3}"/>
              </a:ext>
            </a:extLst>
          </p:cNvPr>
          <p:cNvCxnSpPr>
            <a:cxnSpLocks/>
            <a:stCxn id="4" idx="3"/>
            <a:endCxn id="11" idx="1"/>
          </p:cNvCxnSpPr>
          <p:nvPr/>
        </p:nvCxnSpPr>
        <p:spPr>
          <a:xfrm>
            <a:off x="4572001" y="1835055"/>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22FEE38-1B03-814F-904C-4799B6A1E316}"/>
              </a:ext>
            </a:extLst>
          </p:cNvPr>
          <p:cNvCxnSpPr>
            <a:cxnSpLocks/>
            <a:stCxn id="4" idx="3"/>
            <a:endCxn id="13" idx="1"/>
          </p:cNvCxnSpPr>
          <p:nvPr/>
        </p:nvCxnSpPr>
        <p:spPr>
          <a:xfrm>
            <a:off x="4572001" y="1835055"/>
            <a:ext cx="2578340" cy="355257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DA151DF-1BAC-D648-A688-0A075AADE4FA}"/>
              </a:ext>
            </a:extLst>
          </p:cNvPr>
          <p:cNvCxnSpPr>
            <a:cxnSpLocks/>
            <a:stCxn id="12" idx="3"/>
            <a:endCxn id="13" idx="1"/>
          </p:cNvCxnSpPr>
          <p:nvPr/>
        </p:nvCxnSpPr>
        <p:spPr>
          <a:xfrm>
            <a:off x="4572001" y="538762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C0C358E-656F-3344-8B25-9F00B7F673C0}"/>
              </a:ext>
            </a:extLst>
          </p:cNvPr>
          <p:cNvCxnSpPr>
            <a:cxnSpLocks/>
          </p:cNvCxnSpPr>
          <p:nvPr/>
        </p:nvCxnSpPr>
        <p:spPr>
          <a:xfrm>
            <a:off x="4572001" y="420343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276124D-D5F0-7D4F-B49A-9D30D8676EF9}"/>
              </a:ext>
            </a:extLst>
          </p:cNvPr>
          <p:cNvCxnSpPr>
            <a:cxnSpLocks/>
            <a:endCxn id="9" idx="1"/>
          </p:cNvCxnSpPr>
          <p:nvPr/>
        </p:nvCxnSpPr>
        <p:spPr>
          <a:xfrm>
            <a:off x="4572001" y="301924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F8C7F4C-5DF2-A543-9C55-7183033FAE98}"/>
              </a:ext>
            </a:extLst>
          </p:cNvPr>
          <p:cNvCxnSpPr>
            <a:cxnSpLocks/>
            <a:stCxn id="12" idx="3"/>
            <a:endCxn id="9" idx="1"/>
          </p:cNvCxnSpPr>
          <p:nvPr/>
        </p:nvCxnSpPr>
        <p:spPr>
          <a:xfrm flipV="1">
            <a:off x="4572001" y="3019245"/>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5DFB24F-3D2D-4B43-909E-155FAC1B6683}"/>
              </a:ext>
            </a:extLst>
          </p:cNvPr>
          <p:cNvCxnSpPr>
            <a:cxnSpLocks/>
            <a:stCxn id="12" idx="3"/>
            <a:endCxn id="11" idx="1"/>
          </p:cNvCxnSpPr>
          <p:nvPr/>
        </p:nvCxnSpPr>
        <p:spPr>
          <a:xfrm flipV="1">
            <a:off x="4572001" y="420343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BFC2741-5071-0547-8D17-F6903E8AA773}"/>
              </a:ext>
            </a:extLst>
          </p:cNvPr>
          <p:cNvCxnSpPr>
            <a:cxnSpLocks/>
            <a:stCxn id="8" idx="3"/>
            <a:endCxn id="5" idx="1"/>
          </p:cNvCxnSpPr>
          <p:nvPr/>
        </p:nvCxnSpPr>
        <p:spPr>
          <a:xfrm flipV="1">
            <a:off x="4572001" y="183505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D9A360B-0B75-3548-9838-94227D6F2783}"/>
              </a:ext>
            </a:extLst>
          </p:cNvPr>
          <p:cNvCxnSpPr>
            <a:cxnSpLocks/>
            <a:stCxn id="10" idx="3"/>
          </p:cNvCxnSpPr>
          <p:nvPr/>
        </p:nvCxnSpPr>
        <p:spPr>
          <a:xfrm flipV="1">
            <a:off x="4572001" y="3041783"/>
            <a:ext cx="2578340" cy="1161652"/>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F38FCE1D-26EB-D247-BB98-0F12E2295BB9}"/>
              </a:ext>
            </a:extLst>
          </p:cNvPr>
          <p:cNvCxnSpPr>
            <a:cxnSpLocks/>
            <a:stCxn id="8" idx="3"/>
          </p:cNvCxnSpPr>
          <p:nvPr/>
        </p:nvCxnSpPr>
        <p:spPr>
          <a:xfrm>
            <a:off x="4572001" y="3019245"/>
            <a:ext cx="2578340" cy="1183996"/>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C18E5C3B-242E-1742-B598-A2170B92C9A5}"/>
              </a:ext>
            </a:extLst>
          </p:cNvPr>
          <p:cNvCxnSpPr>
            <a:cxnSpLocks/>
            <a:stCxn id="10" idx="3"/>
            <a:endCxn id="5" idx="1"/>
          </p:cNvCxnSpPr>
          <p:nvPr/>
        </p:nvCxnSpPr>
        <p:spPr>
          <a:xfrm flipV="1">
            <a:off x="4572001" y="1835055"/>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FEB3CE6-AD3E-434C-81E3-D31CB1B9EC9F}"/>
              </a:ext>
            </a:extLst>
          </p:cNvPr>
          <p:cNvCxnSpPr>
            <a:cxnSpLocks/>
            <a:stCxn id="12" idx="3"/>
            <a:endCxn id="5" idx="1"/>
          </p:cNvCxnSpPr>
          <p:nvPr/>
        </p:nvCxnSpPr>
        <p:spPr>
          <a:xfrm flipV="1">
            <a:off x="4572001" y="1835055"/>
            <a:ext cx="2578340" cy="355257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7A15978-056C-6F4D-9B7C-0369CE2A5095}"/>
              </a:ext>
            </a:extLst>
          </p:cNvPr>
          <p:cNvCxnSpPr>
            <a:cxnSpLocks/>
            <a:endCxn id="13" idx="1"/>
          </p:cNvCxnSpPr>
          <p:nvPr/>
        </p:nvCxnSpPr>
        <p:spPr>
          <a:xfrm>
            <a:off x="4572001" y="420343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C9D571D8-985E-E54E-903A-8A6A6A7B9CBB}"/>
              </a:ext>
            </a:extLst>
          </p:cNvPr>
          <p:cNvCxnSpPr>
            <a:cxnSpLocks/>
          </p:cNvCxnSpPr>
          <p:nvPr/>
        </p:nvCxnSpPr>
        <p:spPr>
          <a:xfrm>
            <a:off x="4572001" y="3025463"/>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1356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4B67D-32E2-83D5-A853-80531D63A2D5}"/>
              </a:ext>
            </a:extLst>
          </p:cNvPr>
          <p:cNvSpPr>
            <a:spLocks noGrp="1"/>
          </p:cNvSpPr>
          <p:nvPr>
            <p:ph type="sldNum" sz="quarter" idx="12"/>
          </p:nvPr>
        </p:nvSpPr>
        <p:spPr/>
        <p:txBody>
          <a:bodyPr/>
          <a:lstStyle/>
          <a:p>
            <a:fld id="{EB4B8DE2-A4E8-46E4-8BBF-D75455EFF32C}" type="slidenum">
              <a:rPr lang="en-US" smtClean="0"/>
              <a:pPr/>
              <a:t>110</a:t>
            </a:fld>
            <a:endParaRPr lang="en-US"/>
          </a:p>
        </p:txBody>
      </p:sp>
      <p:pic>
        <p:nvPicPr>
          <p:cNvPr id="6" name="Graphic 16">
            <a:extLst>
              <a:ext uri="{FF2B5EF4-FFF2-40B4-BE49-F238E27FC236}">
                <a16:creationId xmlns:a16="http://schemas.microsoft.com/office/drawing/2014/main" id="{837D6422-4582-92F2-4D2E-3C57A109D60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06726" y="2900499"/>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5269185-1213-441D-DCA3-F9B4208DFB45}"/>
              </a:ext>
            </a:extLst>
          </p:cNvPr>
          <p:cNvSpPr txBox="1"/>
          <p:nvPr/>
        </p:nvSpPr>
        <p:spPr>
          <a:xfrm>
            <a:off x="2734710" y="3895841"/>
            <a:ext cx="1250595" cy="646331"/>
          </a:xfrm>
          <a:prstGeom prst="rect">
            <a:avLst/>
          </a:prstGeom>
          <a:noFill/>
        </p:spPr>
        <p:txBody>
          <a:bodyPr wrap="square">
            <a:spAutoFit/>
          </a:bodyPr>
          <a:lstStyle/>
          <a:p>
            <a:pPr algn="ctr" eaLnBrk="1" hangingPunct="1"/>
            <a:r>
              <a:rPr lang="en-US" altLang="en-US">
                <a:latin typeface="Arial" panose="020B0604020202020204" pitchFamily="34" charset="0"/>
                <a:ea typeface="Amazon Ember" panose="020B0603020204020204" pitchFamily="34" charset="0"/>
                <a:cs typeface="Arial" panose="020B0604020202020204" pitchFamily="34" charset="0"/>
              </a:rPr>
              <a:t>Shared event bus</a:t>
            </a:r>
            <a:endParaRPr lang="en-US" altLang="en-US" sz="1800">
              <a:latin typeface="Arial" panose="020B0604020202020204" pitchFamily="34" charset="0"/>
              <a:ea typeface="Amazon Ember" panose="020B0603020204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25180C68-4AE3-7138-E4D7-1FD7BCD8F06D}"/>
              </a:ext>
            </a:extLst>
          </p:cNvPr>
          <p:cNvCxnSpPr>
            <a:cxnSpLocks/>
            <a:stCxn id="23" idx="3"/>
            <a:endCxn id="24" idx="2"/>
          </p:cNvCxnSpPr>
          <p:nvPr/>
        </p:nvCxnSpPr>
        <p:spPr>
          <a:xfrm>
            <a:off x="8961266" y="3398170"/>
            <a:ext cx="1102877" cy="0"/>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1FA51B-4219-4336-EDE3-1FF18898C068}"/>
              </a:ext>
            </a:extLst>
          </p:cNvPr>
          <p:cNvCxnSpPr>
            <a:cxnSpLocks/>
            <a:stCxn id="22" idx="6"/>
            <a:endCxn id="6" idx="1"/>
          </p:cNvCxnSpPr>
          <p:nvPr/>
        </p:nvCxnSpPr>
        <p:spPr>
          <a:xfrm>
            <a:off x="2127857" y="3398170"/>
            <a:ext cx="778869"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5509BB-FF24-2875-8920-3D8E5A07BC84}"/>
              </a:ext>
            </a:extLst>
          </p:cNvPr>
          <p:cNvSpPr/>
          <p:nvPr/>
        </p:nvSpPr>
        <p:spPr>
          <a:xfrm>
            <a:off x="112810" y="2429028"/>
            <a:ext cx="2015047" cy="1938284"/>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sp>
        <p:nvSpPr>
          <p:cNvPr id="24" name="Oval 23">
            <a:extLst>
              <a:ext uri="{FF2B5EF4-FFF2-40B4-BE49-F238E27FC236}">
                <a16:creationId xmlns:a16="http://schemas.microsoft.com/office/drawing/2014/main" id="{FCB54BB0-BDA7-BA76-8815-5C7E5424432F}"/>
              </a:ext>
            </a:extLst>
          </p:cNvPr>
          <p:cNvSpPr/>
          <p:nvPr/>
        </p:nvSpPr>
        <p:spPr>
          <a:xfrm>
            <a:off x="10064143" y="2429028"/>
            <a:ext cx="2015047" cy="1938284"/>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5" name="Oval 4">
            <a:extLst>
              <a:ext uri="{FF2B5EF4-FFF2-40B4-BE49-F238E27FC236}">
                <a16:creationId xmlns:a16="http://schemas.microsoft.com/office/drawing/2014/main" id="{61F7EB1C-25B9-37F8-0B67-95EB9EE839A9}"/>
              </a:ext>
            </a:extLst>
          </p:cNvPr>
          <p:cNvSpPr/>
          <p:nvPr/>
        </p:nvSpPr>
        <p:spPr>
          <a:xfrm>
            <a:off x="4848001" y="2429028"/>
            <a:ext cx="2015047" cy="1938284"/>
          </a:xfrm>
          <a:prstGeom prst="ellipse">
            <a:avLst/>
          </a:prstGeom>
          <a:solidFill>
            <a:schemeClr val="accent4">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Vehicle Detail</a:t>
            </a:r>
          </a:p>
        </p:txBody>
      </p:sp>
      <p:cxnSp>
        <p:nvCxnSpPr>
          <p:cNvPr id="15" name="Straight Arrow Connector 14">
            <a:extLst>
              <a:ext uri="{FF2B5EF4-FFF2-40B4-BE49-F238E27FC236}">
                <a16:creationId xmlns:a16="http://schemas.microsoft.com/office/drawing/2014/main" id="{96093D8C-0D1C-DB8F-D859-C394D4EE37A5}"/>
              </a:ext>
            </a:extLst>
          </p:cNvPr>
          <p:cNvCxnSpPr>
            <a:cxnSpLocks/>
            <a:stCxn id="6" idx="3"/>
            <a:endCxn id="5" idx="2"/>
          </p:cNvCxnSpPr>
          <p:nvPr/>
        </p:nvCxnSpPr>
        <p:spPr>
          <a:xfrm>
            <a:off x="3902068" y="3398170"/>
            <a:ext cx="945933"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16">
            <a:extLst>
              <a:ext uri="{FF2B5EF4-FFF2-40B4-BE49-F238E27FC236}">
                <a16:creationId xmlns:a16="http://schemas.microsoft.com/office/drawing/2014/main" id="{2B1E0E20-1370-D5BA-E5F5-501E83D90C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5924" y="2900499"/>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0611DF79-5515-6C1D-9AAB-035F6AB0E854}"/>
              </a:ext>
            </a:extLst>
          </p:cNvPr>
          <p:cNvSpPr txBox="1"/>
          <p:nvPr/>
        </p:nvSpPr>
        <p:spPr>
          <a:xfrm>
            <a:off x="7743445" y="3917950"/>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DDE93DF3-76F2-F4B0-BE0C-34E3E4BD7839}"/>
              </a:ext>
            </a:extLst>
          </p:cNvPr>
          <p:cNvCxnSpPr>
            <a:cxnSpLocks/>
            <a:stCxn id="5" idx="6"/>
            <a:endCxn id="23" idx="1"/>
          </p:cNvCxnSpPr>
          <p:nvPr/>
        </p:nvCxnSpPr>
        <p:spPr>
          <a:xfrm>
            <a:off x="6863048" y="3398170"/>
            <a:ext cx="1102876" cy="0"/>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A490C3-96E3-A46B-084D-CE228A53E741}"/>
              </a:ext>
            </a:extLst>
          </p:cNvPr>
          <p:cNvSpPr txBox="1">
            <a:spLocks/>
          </p:cNvSpPr>
          <p:nvPr/>
        </p:nvSpPr>
        <p:spPr>
          <a:xfrm>
            <a:off x="90196" y="849126"/>
            <a:ext cx="356118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b="0">
                <a:latin typeface="+mn-lt"/>
              </a:rPr>
              <a:t>✅ Can focus on inventory</a:t>
            </a:r>
          </a:p>
        </p:txBody>
      </p:sp>
      <p:sp>
        <p:nvSpPr>
          <p:cNvPr id="3" name="Title 1">
            <a:extLst>
              <a:ext uri="{FF2B5EF4-FFF2-40B4-BE49-F238E27FC236}">
                <a16:creationId xmlns:a16="http://schemas.microsoft.com/office/drawing/2014/main" id="{698F4557-C904-A91B-6CFD-4E3B506A97B8}"/>
              </a:ext>
            </a:extLst>
          </p:cNvPr>
          <p:cNvSpPr txBox="1">
            <a:spLocks/>
          </p:cNvSpPr>
          <p:nvPr/>
        </p:nvSpPr>
        <p:spPr>
          <a:xfrm>
            <a:off x="572448" y="4901804"/>
            <a:ext cx="2596679"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latin typeface="+mn-lt"/>
              </a:rPr>
              <a:t>❌ Gets a new </a:t>
            </a:r>
          </a:p>
          <a:p>
            <a:r>
              <a:rPr lang="en-US" sz="3000" b="0">
                <a:latin typeface="+mn-lt"/>
              </a:rPr>
              <a:t>consumer</a:t>
            </a:r>
          </a:p>
        </p:txBody>
      </p:sp>
    </p:spTree>
    <p:extLst>
      <p:ext uri="{BB962C8B-B14F-4D97-AF65-F5344CB8AC3E}">
        <p14:creationId xmlns:p14="http://schemas.microsoft.com/office/powerpoint/2010/main" val="214917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4B67D-32E2-83D5-A853-80531D63A2D5}"/>
              </a:ext>
            </a:extLst>
          </p:cNvPr>
          <p:cNvSpPr>
            <a:spLocks noGrp="1"/>
          </p:cNvSpPr>
          <p:nvPr>
            <p:ph type="sldNum" sz="quarter" idx="12"/>
          </p:nvPr>
        </p:nvSpPr>
        <p:spPr/>
        <p:txBody>
          <a:bodyPr/>
          <a:lstStyle/>
          <a:p>
            <a:fld id="{EB4B8DE2-A4E8-46E4-8BBF-D75455EFF32C}" type="slidenum">
              <a:rPr lang="en-US" smtClean="0"/>
              <a:pPr/>
              <a:t>111</a:t>
            </a:fld>
            <a:endParaRPr lang="en-US"/>
          </a:p>
        </p:txBody>
      </p:sp>
      <p:pic>
        <p:nvPicPr>
          <p:cNvPr id="6" name="Graphic 16">
            <a:extLst>
              <a:ext uri="{FF2B5EF4-FFF2-40B4-BE49-F238E27FC236}">
                <a16:creationId xmlns:a16="http://schemas.microsoft.com/office/drawing/2014/main" id="{837D6422-4582-92F2-4D2E-3C57A109D60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06726" y="2900499"/>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25180C68-4AE3-7138-E4D7-1FD7BCD8F06D}"/>
              </a:ext>
            </a:extLst>
          </p:cNvPr>
          <p:cNvCxnSpPr>
            <a:cxnSpLocks/>
            <a:stCxn id="23" idx="3"/>
            <a:endCxn id="24" idx="2"/>
          </p:cNvCxnSpPr>
          <p:nvPr/>
        </p:nvCxnSpPr>
        <p:spPr>
          <a:xfrm>
            <a:off x="8961266" y="3398170"/>
            <a:ext cx="1102877" cy="0"/>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1FA51B-4219-4336-EDE3-1FF18898C068}"/>
              </a:ext>
            </a:extLst>
          </p:cNvPr>
          <p:cNvCxnSpPr>
            <a:cxnSpLocks/>
            <a:stCxn id="22" idx="6"/>
            <a:endCxn id="6" idx="1"/>
          </p:cNvCxnSpPr>
          <p:nvPr/>
        </p:nvCxnSpPr>
        <p:spPr>
          <a:xfrm>
            <a:off x="2127857" y="3398170"/>
            <a:ext cx="778869"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5509BB-FF24-2875-8920-3D8E5A07BC84}"/>
              </a:ext>
            </a:extLst>
          </p:cNvPr>
          <p:cNvSpPr/>
          <p:nvPr/>
        </p:nvSpPr>
        <p:spPr>
          <a:xfrm>
            <a:off x="112810" y="2429028"/>
            <a:ext cx="2015047" cy="1938284"/>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sp>
        <p:nvSpPr>
          <p:cNvPr id="24" name="Oval 23">
            <a:extLst>
              <a:ext uri="{FF2B5EF4-FFF2-40B4-BE49-F238E27FC236}">
                <a16:creationId xmlns:a16="http://schemas.microsoft.com/office/drawing/2014/main" id="{FCB54BB0-BDA7-BA76-8815-5C7E5424432F}"/>
              </a:ext>
            </a:extLst>
          </p:cNvPr>
          <p:cNvSpPr/>
          <p:nvPr/>
        </p:nvSpPr>
        <p:spPr>
          <a:xfrm>
            <a:off x="10064143" y="2429028"/>
            <a:ext cx="2015047" cy="1938284"/>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5" name="Oval 4">
            <a:extLst>
              <a:ext uri="{FF2B5EF4-FFF2-40B4-BE49-F238E27FC236}">
                <a16:creationId xmlns:a16="http://schemas.microsoft.com/office/drawing/2014/main" id="{61F7EB1C-25B9-37F8-0B67-95EB9EE839A9}"/>
              </a:ext>
            </a:extLst>
          </p:cNvPr>
          <p:cNvSpPr/>
          <p:nvPr/>
        </p:nvSpPr>
        <p:spPr>
          <a:xfrm>
            <a:off x="4848001" y="2429028"/>
            <a:ext cx="2015047" cy="1938284"/>
          </a:xfrm>
          <a:prstGeom prst="ellipse">
            <a:avLst/>
          </a:prstGeom>
          <a:solidFill>
            <a:schemeClr val="accent4">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Vehicle Detail</a:t>
            </a:r>
          </a:p>
        </p:txBody>
      </p:sp>
      <p:cxnSp>
        <p:nvCxnSpPr>
          <p:cNvPr id="15" name="Straight Arrow Connector 14">
            <a:extLst>
              <a:ext uri="{FF2B5EF4-FFF2-40B4-BE49-F238E27FC236}">
                <a16:creationId xmlns:a16="http://schemas.microsoft.com/office/drawing/2014/main" id="{96093D8C-0D1C-DB8F-D859-C394D4EE37A5}"/>
              </a:ext>
            </a:extLst>
          </p:cNvPr>
          <p:cNvCxnSpPr>
            <a:cxnSpLocks/>
            <a:stCxn id="6" idx="3"/>
            <a:endCxn id="5" idx="2"/>
          </p:cNvCxnSpPr>
          <p:nvPr/>
        </p:nvCxnSpPr>
        <p:spPr>
          <a:xfrm>
            <a:off x="3902068" y="3398170"/>
            <a:ext cx="945933"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16">
            <a:extLst>
              <a:ext uri="{FF2B5EF4-FFF2-40B4-BE49-F238E27FC236}">
                <a16:creationId xmlns:a16="http://schemas.microsoft.com/office/drawing/2014/main" id="{2B1E0E20-1370-D5BA-E5F5-501E83D90C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5924" y="2900499"/>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Arrow Connector 28">
            <a:extLst>
              <a:ext uri="{FF2B5EF4-FFF2-40B4-BE49-F238E27FC236}">
                <a16:creationId xmlns:a16="http://schemas.microsoft.com/office/drawing/2014/main" id="{DDE93DF3-76F2-F4B0-BE0C-34E3E4BD7839}"/>
              </a:ext>
            </a:extLst>
          </p:cNvPr>
          <p:cNvCxnSpPr>
            <a:cxnSpLocks/>
            <a:stCxn id="5" idx="6"/>
            <a:endCxn id="23" idx="1"/>
          </p:cNvCxnSpPr>
          <p:nvPr/>
        </p:nvCxnSpPr>
        <p:spPr>
          <a:xfrm>
            <a:off x="6863048" y="3398170"/>
            <a:ext cx="1102876" cy="0"/>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D4E81F1F-0922-7001-EF69-0FB8CFFBA425}"/>
              </a:ext>
            </a:extLst>
          </p:cNvPr>
          <p:cNvSpPr txBox="1">
            <a:spLocks/>
          </p:cNvSpPr>
          <p:nvPr/>
        </p:nvSpPr>
        <p:spPr>
          <a:xfrm>
            <a:off x="4315408" y="795198"/>
            <a:ext cx="356118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Has control of its own data</a:t>
            </a:r>
          </a:p>
        </p:txBody>
      </p:sp>
      <p:sp>
        <p:nvSpPr>
          <p:cNvPr id="9" name="Title 1">
            <a:extLst>
              <a:ext uri="{FF2B5EF4-FFF2-40B4-BE49-F238E27FC236}">
                <a16:creationId xmlns:a16="http://schemas.microsoft.com/office/drawing/2014/main" id="{D8B8C3C6-2554-47C7-8A40-7B16C190DAD2}"/>
              </a:ext>
            </a:extLst>
          </p:cNvPr>
          <p:cNvSpPr txBox="1">
            <a:spLocks/>
          </p:cNvSpPr>
          <p:nvPr/>
        </p:nvSpPr>
        <p:spPr>
          <a:xfrm>
            <a:off x="3902068" y="4900989"/>
            <a:ext cx="476969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Accepts complexity in </a:t>
            </a:r>
            <a:r>
              <a:rPr lang="en-US" sz="3000" b="0" dirty="0" err="1">
                <a:latin typeface="+mn-lt"/>
              </a:rPr>
              <a:t>favour</a:t>
            </a:r>
            <a:r>
              <a:rPr lang="en-US" sz="3000" b="0" dirty="0">
                <a:latin typeface="+mn-lt"/>
              </a:rPr>
              <a:t> of consumers</a:t>
            </a:r>
          </a:p>
        </p:txBody>
      </p:sp>
      <p:sp>
        <p:nvSpPr>
          <p:cNvPr id="2" name="TextBox 1">
            <a:extLst>
              <a:ext uri="{FF2B5EF4-FFF2-40B4-BE49-F238E27FC236}">
                <a16:creationId xmlns:a16="http://schemas.microsoft.com/office/drawing/2014/main" id="{0053551D-AE9F-F9FF-0C50-D760A0D929CD}"/>
              </a:ext>
            </a:extLst>
          </p:cNvPr>
          <p:cNvSpPr txBox="1"/>
          <p:nvPr/>
        </p:nvSpPr>
        <p:spPr>
          <a:xfrm>
            <a:off x="2734710" y="3895841"/>
            <a:ext cx="1250595" cy="646331"/>
          </a:xfrm>
          <a:prstGeom prst="rect">
            <a:avLst/>
          </a:prstGeom>
          <a:noFill/>
        </p:spPr>
        <p:txBody>
          <a:bodyPr wrap="square">
            <a:spAutoFit/>
          </a:bodyPr>
          <a:lstStyle/>
          <a:p>
            <a:pPr algn="ctr" eaLnBrk="1" hangingPunct="1"/>
            <a:r>
              <a:rPr lang="en-US" altLang="en-US">
                <a:latin typeface="Arial" panose="020B0604020202020204" pitchFamily="34" charset="0"/>
                <a:ea typeface="Amazon Ember" panose="020B0603020204020204" pitchFamily="34" charset="0"/>
                <a:cs typeface="Arial" panose="020B0604020202020204" pitchFamily="34" charset="0"/>
              </a:rPr>
              <a:t>Shared event bus</a:t>
            </a:r>
            <a:endParaRPr lang="en-US" altLang="en-US" sz="1800">
              <a:latin typeface="Arial" panose="020B0604020202020204" pitchFamily="34" charset="0"/>
              <a:ea typeface="Amazon Ember" panose="020B0603020204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4C026D3-C435-5DA3-BBDA-3259B59E40FC}"/>
              </a:ext>
            </a:extLst>
          </p:cNvPr>
          <p:cNvSpPr txBox="1"/>
          <p:nvPr/>
        </p:nvSpPr>
        <p:spPr>
          <a:xfrm>
            <a:off x="7743445" y="3917950"/>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57554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4B67D-32E2-83D5-A853-80531D63A2D5}"/>
              </a:ext>
            </a:extLst>
          </p:cNvPr>
          <p:cNvSpPr>
            <a:spLocks noGrp="1"/>
          </p:cNvSpPr>
          <p:nvPr>
            <p:ph type="sldNum" sz="quarter" idx="12"/>
          </p:nvPr>
        </p:nvSpPr>
        <p:spPr/>
        <p:txBody>
          <a:bodyPr/>
          <a:lstStyle/>
          <a:p>
            <a:fld id="{EB4B8DE2-A4E8-46E4-8BBF-D75455EFF32C}" type="slidenum">
              <a:rPr lang="en-US" smtClean="0"/>
              <a:pPr/>
              <a:t>112</a:t>
            </a:fld>
            <a:endParaRPr lang="en-US"/>
          </a:p>
        </p:txBody>
      </p:sp>
      <p:pic>
        <p:nvPicPr>
          <p:cNvPr id="6" name="Graphic 16">
            <a:extLst>
              <a:ext uri="{FF2B5EF4-FFF2-40B4-BE49-F238E27FC236}">
                <a16:creationId xmlns:a16="http://schemas.microsoft.com/office/drawing/2014/main" id="{837D6422-4582-92F2-4D2E-3C57A109D60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06726" y="2900499"/>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25180C68-4AE3-7138-E4D7-1FD7BCD8F06D}"/>
              </a:ext>
            </a:extLst>
          </p:cNvPr>
          <p:cNvCxnSpPr>
            <a:cxnSpLocks/>
            <a:stCxn id="23" idx="3"/>
            <a:endCxn id="24" idx="2"/>
          </p:cNvCxnSpPr>
          <p:nvPr/>
        </p:nvCxnSpPr>
        <p:spPr>
          <a:xfrm>
            <a:off x="8961266" y="3398170"/>
            <a:ext cx="1102877" cy="0"/>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1FA51B-4219-4336-EDE3-1FF18898C068}"/>
              </a:ext>
            </a:extLst>
          </p:cNvPr>
          <p:cNvCxnSpPr>
            <a:cxnSpLocks/>
            <a:stCxn id="22" idx="6"/>
            <a:endCxn id="6" idx="1"/>
          </p:cNvCxnSpPr>
          <p:nvPr/>
        </p:nvCxnSpPr>
        <p:spPr>
          <a:xfrm>
            <a:off x="2127857" y="3398170"/>
            <a:ext cx="778869"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5509BB-FF24-2875-8920-3D8E5A07BC84}"/>
              </a:ext>
            </a:extLst>
          </p:cNvPr>
          <p:cNvSpPr/>
          <p:nvPr/>
        </p:nvSpPr>
        <p:spPr>
          <a:xfrm>
            <a:off x="112810" y="2429028"/>
            <a:ext cx="2015047" cy="1938284"/>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sp>
        <p:nvSpPr>
          <p:cNvPr id="24" name="Oval 23">
            <a:extLst>
              <a:ext uri="{FF2B5EF4-FFF2-40B4-BE49-F238E27FC236}">
                <a16:creationId xmlns:a16="http://schemas.microsoft.com/office/drawing/2014/main" id="{FCB54BB0-BDA7-BA76-8815-5C7E5424432F}"/>
              </a:ext>
            </a:extLst>
          </p:cNvPr>
          <p:cNvSpPr/>
          <p:nvPr/>
        </p:nvSpPr>
        <p:spPr>
          <a:xfrm>
            <a:off x="10064143" y="2429028"/>
            <a:ext cx="2015047" cy="1938284"/>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5" name="Oval 4">
            <a:extLst>
              <a:ext uri="{FF2B5EF4-FFF2-40B4-BE49-F238E27FC236}">
                <a16:creationId xmlns:a16="http://schemas.microsoft.com/office/drawing/2014/main" id="{61F7EB1C-25B9-37F8-0B67-95EB9EE839A9}"/>
              </a:ext>
            </a:extLst>
          </p:cNvPr>
          <p:cNvSpPr/>
          <p:nvPr/>
        </p:nvSpPr>
        <p:spPr>
          <a:xfrm>
            <a:off x="4848001" y="2429028"/>
            <a:ext cx="2015047" cy="1938284"/>
          </a:xfrm>
          <a:prstGeom prst="ellipse">
            <a:avLst/>
          </a:prstGeom>
          <a:solidFill>
            <a:schemeClr val="accent4">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Vehicle Detail</a:t>
            </a:r>
          </a:p>
        </p:txBody>
      </p:sp>
      <p:cxnSp>
        <p:nvCxnSpPr>
          <p:cNvPr id="15" name="Straight Arrow Connector 14">
            <a:extLst>
              <a:ext uri="{FF2B5EF4-FFF2-40B4-BE49-F238E27FC236}">
                <a16:creationId xmlns:a16="http://schemas.microsoft.com/office/drawing/2014/main" id="{96093D8C-0D1C-DB8F-D859-C394D4EE37A5}"/>
              </a:ext>
            </a:extLst>
          </p:cNvPr>
          <p:cNvCxnSpPr>
            <a:cxnSpLocks/>
            <a:stCxn id="6" idx="3"/>
            <a:endCxn id="5" idx="2"/>
          </p:cNvCxnSpPr>
          <p:nvPr/>
        </p:nvCxnSpPr>
        <p:spPr>
          <a:xfrm>
            <a:off x="3902068" y="3398170"/>
            <a:ext cx="945933"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16">
            <a:extLst>
              <a:ext uri="{FF2B5EF4-FFF2-40B4-BE49-F238E27FC236}">
                <a16:creationId xmlns:a16="http://schemas.microsoft.com/office/drawing/2014/main" id="{2B1E0E20-1370-D5BA-E5F5-501E83D90C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5924" y="2900499"/>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Arrow Connector 28">
            <a:extLst>
              <a:ext uri="{FF2B5EF4-FFF2-40B4-BE49-F238E27FC236}">
                <a16:creationId xmlns:a16="http://schemas.microsoft.com/office/drawing/2014/main" id="{DDE93DF3-76F2-F4B0-BE0C-34E3E4BD7839}"/>
              </a:ext>
            </a:extLst>
          </p:cNvPr>
          <p:cNvCxnSpPr>
            <a:cxnSpLocks/>
            <a:stCxn id="5" idx="6"/>
            <a:endCxn id="23" idx="1"/>
          </p:cNvCxnSpPr>
          <p:nvPr/>
        </p:nvCxnSpPr>
        <p:spPr>
          <a:xfrm>
            <a:off x="6863048" y="3398170"/>
            <a:ext cx="1102876" cy="0"/>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96D324-504D-B1A1-9DEF-DCE01DB7F6AE}"/>
              </a:ext>
            </a:extLst>
          </p:cNvPr>
          <p:cNvSpPr txBox="1">
            <a:spLocks/>
          </p:cNvSpPr>
          <p:nvPr/>
        </p:nvSpPr>
        <p:spPr>
          <a:xfrm>
            <a:off x="8031455" y="708449"/>
            <a:ext cx="4047735"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Conversations, events reduced to one</a:t>
            </a:r>
          </a:p>
        </p:txBody>
      </p:sp>
      <p:sp>
        <p:nvSpPr>
          <p:cNvPr id="3" name="Title 1">
            <a:extLst>
              <a:ext uri="{FF2B5EF4-FFF2-40B4-BE49-F238E27FC236}">
                <a16:creationId xmlns:a16="http://schemas.microsoft.com/office/drawing/2014/main" id="{F2753062-E842-0768-1A3F-364526104C59}"/>
              </a:ext>
            </a:extLst>
          </p:cNvPr>
          <p:cNvSpPr txBox="1">
            <a:spLocks/>
          </p:cNvSpPr>
          <p:nvPr/>
        </p:nvSpPr>
        <p:spPr>
          <a:xfrm>
            <a:off x="8234978" y="5084060"/>
            <a:ext cx="3844212"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Relies heavily on Vehicle Detail </a:t>
            </a:r>
          </a:p>
        </p:txBody>
      </p:sp>
      <p:sp>
        <p:nvSpPr>
          <p:cNvPr id="7" name="TextBox 6">
            <a:extLst>
              <a:ext uri="{FF2B5EF4-FFF2-40B4-BE49-F238E27FC236}">
                <a16:creationId xmlns:a16="http://schemas.microsoft.com/office/drawing/2014/main" id="{406B328D-798D-1902-9A68-3AC38A283BCD}"/>
              </a:ext>
            </a:extLst>
          </p:cNvPr>
          <p:cNvSpPr txBox="1"/>
          <p:nvPr/>
        </p:nvSpPr>
        <p:spPr>
          <a:xfrm>
            <a:off x="2734710" y="3895841"/>
            <a:ext cx="1250595" cy="646331"/>
          </a:xfrm>
          <a:prstGeom prst="rect">
            <a:avLst/>
          </a:prstGeom>
          <a:noFill/>
        </p:spPr>
        <p:txBody>
          <a:bodyPr wrap="square">
            <a:spAutoFit/>
          </a:bodyPr>
          <a:lstStyle/>
          <a:p>
            <a:pPr algn="ctr" eaLnBrk="1" hangingPunct="1"/>
            <a:r>
              <a:rPr lang="en-US" altLang="en-US">
                <a:latin typeface="Arial" panose="020B0604020202020204" pitchFamily="34" charset="0"/>
                <a:ea typeface="Amazon Ember" panose="020B0603020204020204" pitchFamily="34" charset="0"/>
                <a:cs typeface="Arial" panose="020B0604020202020204" pitchFamily="34" charset="0"/>
              </a:rPr>
              <a:t>Shared event bus</a:t>
            </a:r>
            <a:endParaRPr lang="en-US" altLang="en-US" sz="1800">
              <a:latin typeface="Arial" panose="020B0604020202020204" pitchFamily="34" charset="0"/>
              <a:ea typeface="Amazon Ember" panose="020B06030202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D20E28A-51A1-D6E4-F5CC-B3A1B5B1D3EA}"/>
              </a:ext>
            </a:extLst>
          </p:cNvPr>
          <p:cNvSpPr txBox="1"/>
          <p:nvPr/>
        </p:nvSpPr>
        <p:spPr>
          <a:xfrm>
            <a:off x="7743445" y="3917950"/>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5118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5846-0471-F25D-CC04-42C878A4B046}"/>
              </a:ext>
            </a:extLst>
          </p:cNvPr>
          <p:cNvSpPr>
            <a:spLocks noGrp="1"/>
          </p:cNvSpPr>
          <p:nvPr>
            <p:ph type="title"/>
          </p:nvPr>
        </p:nvSpPr>
        <p:spPr>
          <a:xfrm>
            <a:off x="554735" y="991263"/>
            <a:ext cx="10259225" cy="512384"/>
          </a:xfrm>
        </p:spPr>
        <p:txBody>
          <a:bodyPr/>
          <a:lstStyle/>
          <a:p>
            <a:r>
              <a:rPr lang="en-US" sz="3000" b="0">
                <a:solidFill>
                  <a:schemeClr val="accent1"/>
                </a:solidFill>
                <a:latin typeface="+mn-lt"/>
              </a:rPr>
              <a:t>🚗 </a:t>
            </a:r>
            <a:r>
              <a:rPr lang="en-US" sz="3000" b="0">
                <a:solidFill>
                  <a:schemeClr val="accent4"/>
                </a:solidFill>
                <a:latin typeface="+mn-lt"/>
              </a:rPr>
              <a:t>Inventory</a:t>
            </a:r>
            <a:r>
              <a:rPr lang="en-US" sz="3000" b="0">
                <a:latin typeface="+mn-lt"/>
              </a:rPr>
              <a:t> could focus on the car and its status</a:t>
            </a:r>
          </a:p>
        </p:txBody>
      </p:sp>
      <p:sp>
        <p:nvSpPr>
          <p:cNvPr id="4" name="Slide Number Placeholder 3">
            <a:extLst>
              <a:ext uri="{FF2B5EF4-FFF2-40B4-BE49-F238E27FC236}">
                <a16:creationId xmlns:a16="http://schemas.microsoft.com/office/drawing/2014/main" id="{1C018E4C-6387-A37E-7BBE-B1673A1C0F25}"/>
              </a:ext>
            </a:extLst>
          </p:cNvPr>
          <p:cNvSpPr>
            <a:spLocks noGrp="1"/>
          </p:cNvSpPr>
          <p:nvPr>
            <p:ph type="sldNum" sz="quarter" idx="12"/>
          </p:nvPr>
        </p:nvSpPr>
        <p:spPr/>
        <p:txBody>
          <a:bodyPr/>
          <a:lstStyle/>
          <a:p>
            <a:fld id="{EB4B8DE2-A4E8-46E4-8BBF-D75455EFF32C}" type="slidenum">
              <a:rPr lang="en-US" smtClean="0"/>
              <a:pPr/>
              <a:t>113</a:t>
            </a:fld>
            <a:endParaRPr lang="en-US"/>
          </a:p>
        </p:txBody>
      </p:sp>
      <p:sp>
        <p:nvSpPr>
          <p:cNvPr id="9" name="Title 1">
            <a:extLst>
              <a:ext uri="{FF2B5EF4-FFF2-40B4-BE49-F238E27FC236}">
                <a16:creationId xmlns:a16="http://schemas.microsoft.com/office/drawing/2014/main" id="{5C50A0FD-5EAF-E703-A1A7-014FB49012D2}"/>
              </a:ext>
            </a:extLst>
          </p:cNvPr>
          <p:cNvSpPr txBox="1">
            <a:spLocks/>
          </p:cNvSpPr>
          <p:nvPr/>
        </p:nvSpPr>
        <p:spPr>
          <a:xfrm>
            <a:off x="554735" y="2953185"/>
            <a:ext cx="10364759"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1"/>
                </a:solidFill>
                <a:latin typeface="+mn-lt"/>
              </a:rPr>
              <a:t>💿 </a:t>
            </a:r>
            <a:r>
              <a:rPr lang="en-US" sz="3000" b="0">
                <a:solidFill>
                  <a:schemeClr val="accent4"/>
                </a:solidFill>
                <a:latin typeface="+mn-lt"/>
              </a:rPr>
              <a:t>Vehicle Detail </a:t>
            </a:r>
            <a:r>
              <a:rPr lang="en-US" sz="3000" b="0">
                <a:latin typeface="+mn-lt"/>
              </a:rPr>
              <a:t>had ownership of its own car detail</a:t>
            </a:r>
          </a:p>
        </p:txBody>
      </p:sp>
      <p:sp>
        <p:nvSpPr>
          <p:cNvPr id="10" name="Title 1">
            <a:extLst>
              <a:ext uri="{FF2B5EF4-FFF2-40B4-BE49-F238E27FC236}">
                <a16:creationId xmlns:a16="http://schemas.microsoft.com/office/drawing/2014/main" id="{7038F860-BF25-4AFD-DCD6-90C106067FED}"/>
              </a:ext>
            </a:extLst>
          </p:cNvPr>
          <p:cNvSpPr txBox="1">
            <a:spLocks/>
          </p:cNvSpPr>
          <p:nvPr/>
        </p:nvSpPr>
        <p:spPr>
          <a:xfrm>
            <a:off x="554735" y="4915107"/>
            <a:ext cx="9675382"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solidFill>
                  <a:schemeClr val="accent1"/>
                </a:solidFill>
                <a:latin typeface="+mn-lt"/>
              </a:rPr>
              <a:t>💜 </a:t>
            </a:r>
            <a:r>
              <a:rPr lang="en-US" sz="3000" b="0" dirty="0">
                <a:solidFill>
                  <a:schemeClr val="accent4"/>
                </a:solidFill>
                <a:latin typeface="+mn-lt"/>
              </a:rPr>
              <a:t>Search</a:t>
            </a:r>
            <a:r>
              <a:rPr lang="en-US" sz="3000" b="0" dirty="0">
                <a:solidFill>
                  <a:schemeClr val="accent1"/>
                </a:solidFill>
                <a:latin typeface="+mn-lt"/>
              </a:rPr>
              <a:t> </a:t>
            </a:r>
            <a:r>
              <a:rPr lang="en-US" sz="3000" b="0" dirty="0">
                <a:latin typeface="+mn-lt"/>
              </a:rPr>
              <a:t>could focus on making search awesome</a:t>
            </a:r>
          </a:p>
        </p:txBody>
      </p:sp>
    </p:spTree>
    <p:extLst>
      <p:ext uri="{BB962C8B-B14F-4D97-AF65-F5344CB8AC3E}">
        <p14:creationId xmlns:p14="http://schemas.microsoft.com/office/powerpoint/2010/main" val="27972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259366" y="1425220"/>
            <a:ext cx="5370549" cy="3693319"/>
          </a:xfrm>
        </p:spPr>
        <p:txBody>
          <a:bodyPr/>
          <a:lstStyle/>
          <a:p>
            <a:pPr algn="ctr"/>
            <a:r>
              <a:rPr lang="en-US" sz="6500" b="0"/>
              <a:t>Search were able to make </a:t>
            </a:r>
            <a:r>
              <a:rPr lang="en-US" sz="6500" b="0">
                <a:solidFill>
                  <a:schemeClr val="accent4"/>
                </a:solidFill>
              </a:rPr>
              <a:t>filters awesome</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114</a:t>
            </a:fld>
            <a:endParaRPr lang="en-US"/>
          </a:p>
        </p:txBody>
      </p:sp>
      <p:pic>
        <p:nvPicPr>
          <p:cNvPr id="6" name="Picture 5">
            <a:extLst>
              <a:ext uri="{FF2B5EF4-FFF2-40B4-BE49-F238E27FC236}">
                <a16:creationId xmlns:a16="http://schemas.microsoft.com/office/drawing/2014/main" id="{8C272F52-9128-2F64-CFB6-93476481F7CB}"/>
              </a:ext>
            </a:extLst>
          </p:cNvPr>
          <p:cNvPicPr>
            <a:picLocks noChangeAspect="1"/>
          </p:cNvPicPr>
          <p:nvPr/>
        </p:nvPicPr>
        <p:blipFill>
          <a:blip r:embed="rId2"/>
          <a:stretch>
            <a:fillRect/>
          </a:stretch>
        </p:blipFill>
        <p:spPr>
          <a:xfrm>
            <a:off x="5993493" y="1152225"/>
            <a:ext cx="5871413" cy="3942581"/>
          </a:xfrm>
          <a:prstGeom prst="rect">
            <a:avLst/>
          </a:prstGeom>
        </p:spPr>
      </p:pic>
    </p:spTree>
    <p:extLst>
      <p:ext uri="{BB962C8B-B14F-4D97-AF65-F5344CB8AC3E}">
        <p14:creationId xmlns:p14="http://schemas.microsoft.com/office/powerpoint/2010/main" val="147188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A8C2D-0263-E8F2-A118-7A2FD26305C7}"/>
              </a:ext>
            </a:extLst>
          </p:cNvPr>
          <p:cNvSpPr>
            <a:spLocks noGrp="1"/>
          </p:cNvSpPr>
          <p:nvPr>
            <p:ph type="sldNum" sz="quarter" idx="12"/>
          </p:nvPr>
        </p:nvSpPr>
        <p:spPr/>
        <p:txBody>
          <a:bodyPr/>
          <a:lstStyle/>
          <a:p>
            <a:fld id="{EB4B8DE2-A4E8-46E4-8BBF-D75455EFF32C}" type="slidenum">
              <a:rPr lang="en-US" smtClean="0"/>
              <a:pPr/>
              <a:t>115</a:t>
            </a:fld>
            <a:endParaRPr lang="en-US"/>
          </a:p>
        </p:txBody>
      </p:sp>
      <p:sp>
        <p:nvSpPr>
          <p:cNvPr id="3" name="TextBox 2">
            <a:extLst>
              <a:ext uri="{FF2B5EF4-FFF2-40B4-BE49-F238E27FC236}">
                <a16:creationId xmlns:a16="http://schemas.microsoft.com/office/drawing/2014/main" id="{70DCC989-98CC-8C43-4D0A-EEC2D81E75BD}"/>
              </a:ext>
            </a:extLst>
          </p:cNvPr>
          <p:cNvSpPr txBox="1"/>
          <p:nvPr/>
        </p:nvSpPr>
        <p:spPr>
          <a:xfrm>
            <a:off x="844872" y="5042627"/>
            <a:ext cx="1250595" cy="923330"/>
          </a:xfrm>
          <a:prstGeom prst="rect">
            <a:avLst/>
          </a:prstGeom>
          <a:noFill/>
        </p:spPr>
        <p:txBody>
          <a:bodyPr wrap="square">
            <a:spAutoFit/>
          </a:bodyPr>
          <a:lstStyle/>
          <a:p>
            <a:pPr eaLnBrk="1" hangingPunct="1"/>
            <a:r>
              <a:rPr lang="en-US" altLang="en-US">
                <a:ea typeface="Amazon Ember" panose="020B0603020204020204" pitchFamily="34" charset="0"/>
                <a:cs typeface="Arial" panose="020B0604020202020204" pitchFamily="34" charset="0"/>
              </a:rPr>
              <a:t>User </a:t>
            </a:r>
            <a:r>
              <a:rPr lang="en-US" altLang="en-US">
                <a:solidFill>
                  <a:schemeClr val="accent4"/>
                </a:solidFill>
                <a:ea typeface="Amazon Ember" panose="020B0603020204020204" pitchFamily="34" charset="0"/>
                <a:cs typeface="Arial" panose="020B0604020202020204" pitchFamily="34" charset="0"/>
              </a:rPr>
              <a:t>searches</a:t>
            </a:r>
            <a:r>
              <a:rPr lang="en-US" altLang="en-US">
                <a:ea typeface="Amazon Ember" panose="020B0603020204020204" pitchFamily="34" charset="0"/>
                <a:cs typeface="Arial" panose="020B0604020202020204" pitchFamily="34" charset="0"/>
              </a:rPr>
              <a:t> cars</a:t>
            </a:r>
            <a:endParaRPr lang="en-US" altLang="en-US" sz="1800">
              <a:ea typeface="Amazon Ember" panose="020B0603020204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01F772B-F3DA-8EFE-5671-A59A0D155A0A}"/>
              </a:ext>
            </a:extLst>
          </p:cNvPr>
          <p:cNvSpPr/>
          <p:nvPr/>
        </p:nvSpPr>
        <p:spPr>
          <a:xfrm>
            <a:off x="2956956" y="2101933"/>
            <a:ext cx="8715443" cy="4034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US" b="1">
                <a:solidFill>
                  <a:sysClr val="windowText" lastClr="000000"/>
                </a:solidFill>
              </a:rPr>
              <a:t>Search Component</a:t>
            </a:r>
          </a:p>
        </p:txBody>
      </p:sp>
      <p:cxnSp>
        <p:nvCxnSpPr>
          <p:cNvPr id="6" name="Straight Arrow Connector 5">
            <a:extLst>
              <a:ext uri="{FF2B5EF4-FFF2-40B4-BE49-F238E27FC236}">
                <a16:creationId xmlns:a16="http://schemas.microsoft.com/office/drawing/2014/main" id="{83A515B2-DB8C-3EA5-F123-18C14DC140FF}"/>
              </a:ext>
            </a:extLst>
          </p:cNvPr>
          <p:cNvCxnSpPr>
            <a:cxnSpLocks/>
            <a:stCxn id="12" idx="3"/>
            <a:endCxn id="2" idx="1"/>
          </p:cNvCxnSpPr>
          <p:nvPr/>
        </p:nvCxnSpPr>
        <p:spPr>
          <a:xfrm>
            <a:off x="2530397" y="3825125"/>
            <a:ext cx="1292956" cy="14123"/>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3CA9122-1502-94F7-E136-7483F2CC1E05}"/>
              </a:ext>
            </a:extLst>
          </p:cNvPr>
          <p:cNvSpPr/>
          <p:nvPr/>
        </p:nvSpPr>
        <p:spPr>
          <a:xfrm>
            <a:off x="10235990" y="203375"/>
            <a:ext cx="1769962" cy="1615419"/>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42" name="Oval 41">
            <a:extLst>
              <a:ext uri="{FF2B5EF4-FFF2-40B4-BE49-F238E27FC236}">
                <a16:creationId xmlns:a16="http://schemas.microsoft.com/office/drawing/2014/main" id="{5EA02EAE-EDE4-82E5-FF1F-7ECB6BDD91F3}"/>
              </a:ext>
            </a:extLst>
          </p:cNvPr>
          <p:cNvSpPr>
            <a:spLocks noChangeAspect="1"/>
          </p:cNvSpPr>
          <p:nvPr/>
        </p:nvSpPr>
        <p:spPr bwMode="auto">
          <a:xfrm>
            <a:off x="9941309" y="4736210"/>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47" name="Title 1">
            <a:extLst>
              <a:ext uri="{FF2B5EF4-FFF2-40B4-BE49-F238E27FC236}">
                <a16:creationId xmlns:a16="http://schemas.microsoft.com/office/drawing/2014/main" id="{33C2DF6E-C8D8-CE83-F666-C2A165591A33}"/>
              </a:ext>
            </a:extLst>
          </p:cNvPr>
          <p:cNvSpPr txBox="1">
            <a:spLocks/>
          </p:cNvSpPr>
          <p:nvPr/>
        </p:nvSpPr>
        <p:spPr>
          <a:xfrm>
            <a:off x="10381722" y="4733763"/>
            <a:ext cx="1137343" cy="12003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solidFill>
                  <a:schemeClr val="bg1"/>
                </a:solidFill>
                <a:latin typeface="+mn-lt"/>
              </a:rPr>
              <a:t>Fetch</a:t>
            </a:r>
            <a:r>
              <a:rPr lang="en-US" sz="2000" b="0" i="1">
                <a:solidFill>
                  <a:schemeClr val="accent4"/>
                </a:solidFill>
                <a:latin typeface="+mn-lt"/>
              </a:rPr>
              <a:t> </a:t>
            </a:r>
          </a:p>
          <a:p>
            <a:r>
              <a:rPr lang="en-US" sz="2000" b="0" i="1">
                <a:solidFill>
                  <a:schemeClr val="accent4"/>
                </a:solidFill>
                <a:latin typeface="+mn-lt"/>
              </a:rPr>
              <a:t>snapshot </a:t>
            </a:r>
            <a:r>
              <a:rPr lang="en-US" sz="2000" b="0" i="1">
                <a:solidFill>
                  <a:schemeClr val="bg1"/>
                </a:solidFill>
                <a:latin typeface="+mn-lt"/>
              </a:rPr>
              <a:t>on</a:t>
            </a:r>
            <a:r>
              <a:rPr lang="en-US" sz="2000" b="0" i="1">
                <a:solidFill>
                  <a:schemeClr val="accent4"/>
                </a:solidFill>
                <a:latin typeface="+mn-lt"/>
              </a:rPr>
              <a:t> </a:t>
            </a:r>
            <a:r>
              <a:rPr lang="en-US" sz="2000" b="0" i="1">
                <a:solidFill>
                  <a:schemeClr val="bg1"/>
                </a:solidFill>
                <a:latin typeface="+mn-lt"/>
              </a:rPr>
              <a:t>cache expiry</a:t>
            </a:r>
          </a:p>
        </p:txBody>
      </p:sp>
      <p:sp>
        <p:nvSpPr>
          <p:cNvPr id="7" name="Oval 6">
            <a:extLst>
              <a:ext uri="{FF2B5EF4-FFF2-40B4-BE49-F238E27FC236}">
                <a16:creationId xmlns:a16="http://schemas.microsoft.com/office/drawing/2014/main" id="{655183FB-DBEC-F127-C477-CF3B22DF5EDA}"/>
              </a:ext>
            </a:extLst>
          </p:cNvPr>
          <p:cNvSpPr>
            <a:spLocks noChangeAspect="1"/>
          </p:cNvSpPr>
          <p:nvPr/>
        </p:nvSpPr>
        <p:spPr bwMode="auto">
          <a:xfrm>
            <a:off x="515688" y="5162385"/>
            <a:ext cx="329184" cy="27729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mj-lt"/>
                <a:cs typeface="Arial" panose="020B0604020202020204" pitchFamily="34" charset="0"/>
              </a:rPr>
              <a:t>1</a:t>
            </a:r>
          </a:p>
        </p:txBody>
      </p:sp>
      <p:pic>
        <p:nvPicPr>
          <p:cNvPr id="15" name="Graphic 14">
            <a:extLst>
              <a:ext uri="{FF2B5EF4-FFF2-40B4-BE49-F238E27FC236}">
                <a16:creationId xmlns:a16="http://schemas.microsoft.com/office/drawing/2014/main" id="{915DC63D-DA4F-3158-F6C3-B5A3D211B55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278206" y="3203361"/>
            <a:ext cx="1271775" cy="12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Arrow Connector 23">
            <a:extLst>
              <a:ext uri="{FF2B5EF4-FFF2-40B4-BE49-F238E27FC236}">
                <a16:creationId xmlns:a16="http://schemas.microsoft.com/office/drawing/2014/main" id="{A8E32DC0-F407-C9F1-E104-31D431C05FD2}"/>
              </a:ext>
            </a:extLst>
          </p:cNvPr>
          <p:cNvCxnSpPr>
            <a:cxnSpLocks/>
            <a:stCxn id="2" idx="3"/>
            <a:endCxn id="8" idx="1"/>
          </p:cNvCxnSpPr>
          <p:nvPr/>
        </p:nvCxnSpPr>
        <p:spPr>
          <a:xfrm flipV="1">
            <a:off x="5073947" y="3825125"/>
            <a:ext cx="2042159" cy="14123"/>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 name="Graphic 6">
            <a:extLst>
              <a:ext uri="{FF2B5EF4-FFF2-40B4-BE49-F238E27FC236}">
                <a16:creationId xmlns:a16="http://schemas.microsoft.com/office/drawing/2014/main" id="{6EE9866A-5D45-9DB0-0BE6-0C6623FB134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823353" y="3213951"/>
            <a:ext cx="1250594" cy="125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F8F9F401-E19B-6017-80B5-F3158924B4F8}"/>
              </a:ext>
            </a:extLst>
          </p:cNvPr>
          <p:cNvPicPr>
            <a:picLocks noChangeAspect="1"/>
          </p:cNvPicPr>
          <p:nvPr/>
        </p:nvPicPr>
        <p:blipFill>
          <a:blip r:embed="rId7"/>
          <a:stretch>
            <a:fillRect/>
          </a:stretch>
        </p:blipFill>
        <p:spPr>
          <a:xfrm>
            <a:off x="18308" y="2788504"/>
            <a:ext cx="2512089" cy="2073242"/>
          </a:xfrm>
          <a:prstGeom prst="rect">
            <a:avLst/>
          </a:prstGeom>
        </p:spPr>
      </p:pic>
      <p:sp>
        <p:nvSpPr>
          <p:cNvPr id="23" name="TextBox 22">
            <a:extLst>
              <a:ext uri="{FF2B5EF4-FFF2-40B4-BE49-F238E27FC236}">
                <a16:creationId xmlns:a16="http://schemas.microsoft.com/office/drawing/2014/main" id="{B310FFC5-44B6-2BDF-C846-50B7EEF5EF30}"/>
              </a:ext>
            </a:extLst>
          </p:cNvPr>
          <p:cNvSpPr txBox="1"/>
          <p:nvPr/>
        </p:nvSpPr>
        <p:spPr>
          <a:xfrm>
            <a:off x="3660396" y="4396296"/>
            <a:ext cx="1634997" cy="646331"/>
          </a:xfrm>
          <a:prstGeom prst="rect">
            <a:avLst/>
          </a:prstGeom>
          <a:noFill/>
        </p:spPr>
        <p:txBody>
          <a:bodyPr wrap="square">
            <a:spAutoFit/>
          </a:bodyPr>
          <a:lstStyle/>
          <a:p>
            <a:pPr algn="ctr" eaLnBrk="1" hangingPunct="1"/>
            <a:r>
              <a:rPr lang="en-US" altLang="en-US">
                <a:solidFill>
                  <a:schemeClr val="bg1"/>
                </a:solidFill>
                <a:ea typeface="Amazon Ember" panose="020B0603020204020204" pitchFamily="34" charset="0"/>
                <a:cs typeface="Arial" panose="020B0604020202020204" pitchFamily="34" charset="0"/>
              </a:rPr>
              <a:t>API Gateway </a:t>
            </a:r>
            <a:br>
              <a:rPr lang="en-US" altLang="en-US">
                <a:solidFill>
                  <a:schemeClr val="bg1"/>
                </a:solidFill>
                <a:ea typeface="Amazon Ember" panose="020B0603020204020204" pitchFamily="34" charset="0"/>
                <a:cs typeface="Arial" panose="020B0604020202020204" pitchFamily="34" charset="0"/>
              </a:rPr>
            </a:br>
            <a:r>
              <a:rPr lang="en-US" altLang="en-US">
                <a:solidFill>
                  <a:schemeClr val="bg1"/>
                </a:solidFill>
                <a:ea typeface="Amazon Ember" panose="020B0603020204020204" pitchFamily="34" charset="0"/>
                <a:cs typeface="Arial" panose="020B0604020202020204" pitchFamily="34" charset="0"/>
              </a:rPr>
              <a:t>/vehicles</a:t>
            </a:r>
            <a:endParaRPr lang="en-US" altLang="en-US" sz="1800">
              <a:solidFill>
                <a:schemeClr val="bg1"/>
              </a:solidFill>
              <a:ea typeface="Amazon Ember" panose="020B0603020204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F9543858-66DD-8109-B5F2-16AC243B65E8}"/>
              </a:ext>
            </a:extLst>
          </p:cNvPr>
          <p:cNvCxnSpPr>
            <a:cxnSpLocks/>
            <a:stCxn id="8" idx="3"/>
            <a:endCxn id="15" idx="1"/>
          </p:cNvCxnSpPr>
          <p:nvPr/>
        </p:nvCxnSpPr>
        <p:spPr>
          <a:xfrm>
            <a:off x="8387881" y="3825125"/>
            <a:ext cx="1890325" cy="14124"/>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7DA5D9AB-1921-EDCF-0051-8E2C5BA4B52D}"/>
              </a:ext>
            </a:extLst>
          </p:cNvPr>
          <p:cNvSpPr txBox="1">
            <a:spLocks/>
          </p:cNvSpPr>
          <p:nvPr/>
        </p:nvSpPr>
        <p:spPr>
          <a:xfrm>
            <a:off x="7151177" y="2432131"/>
            <a:ext cx="1557218" cy="646331"/>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solidFill>
                  <a:schemeClr val="accent4"/>
                </a:solidFill>
                <a:latin typeface="+mn-lt"/>
              </a:rPr>
              <a:t>Sort &amp; Filter</a:t>
            </a:r>
            <a:r>
              <a:rPr lang="en-US" sz="2000" b="0" i="1">
                <a:solidFill>
                  <a:schemeClr val="bg1"/>
                </a:solidFill>
                <a:latin typeface="+mn-lt"/>
              </a:rPr>
              <a:t> </a:t>
            </a:r>
          </a:p>
          <a:p>
            <a:r>
              <a:rPr lang="en-US" sz="2000" b="0" i="1">
                <a:solidFill>
                  <a:schemeClr val="bg1"/>
                </a:solidFill>
                <a:latin typeface="+mn-lt"/>
              </a:rPr>
              <a:t>cars</a:t>
            </a:r>
            <a:endParaRPr lang="en-US" sz="2000" b="0" i="1">
              <a:solidFill>
                <a:schemeClr val="accent4"/>
              </a:solidFill>
              <a:latin typeface="+mn-lt"/>
            </a:endParaRPr>
          </a:p>
        </p:txBody>
      </p:sp>
      <p:sp>
        <p:nvSpPr>
          <p:cNvPr id="60" name="Oval 59">
            <a:extLst>
              <a:ext uri="{FF2B5EF4-FFF2-40B4-BE49-F238E27FC236}">
                <a16:creationId xmlns:a16="http://schemas.microsoft.com/office/drawing/2014/main" id="{C9116F62-BCD6-84C9-F80C-D225E2CB3158}"/>
              </a:ext>
            </a:extLst>
          </p:cNvPr>
          <p:cNvSpPr>
            <a:spLocks noChangeAspect="1"/>
          </p:cNvSpPr>
          <p:nvPr/>
        </p:nvSpPr>
        <p:spPr bwMode="auto">
          <a:xfrm>
            <a:off x="6724618" y="2432131"/>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mj-lt"/>
                <a:cs typeface="Arial" panose="020B0604020202020204" pitchFamily="34" charset="0"/>
              </a:rPr>
              <a:t>2</a:t>
            </a:r>
          </a:p>
        </p:txBody>
      </p:sp>
      <p:pic>
        <p:nvPicPr>
          <p:cNvPr id="8" name="Graphic 7">
            <a:extLst>
              <a:ext uri="{FF2B5EF4-FFF2-40B4-BE49-F238E27FC236}">
                <a16:creationId xmlns:a16="http://schemas.microsoft.com/office/drawing/2014/main" id="{85007BE5-A58C-8F0C-BD58-DAA3E941B3D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116106" y="3189237"/>
            <a:ext cx="1271775" cy="12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828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A8C2D-0263-E8F2-A118-7A2FD26305C7}"/>
              </a:ext>
            </a:extLst>
          </p:cNvPr>
          <p:cNvSpPr>
            <a:spLocks noGrp="1"/>
          </p:cNvSpPr>
          <p:nvPr>
            <p:ph type="sldNum" sz="quarter" idx="12"/>
          </p:nvPr>
        </p:nvSpPr>
        <p:spPr/>
        <p:txBody>
          <a:bodyPr/>
          <a:lstStyle/>
          <a:p>
            <a:fld id="{EB4B8DE2-A4E8-46E4-8BBF-D75455EFF32C}" type="slidenum">
              <a:rPr lang="en-US" smtClean="0"/>
              <a:pPr/>
              <a:t>116</a:t>
            </a:fld>
            <a:endParaRPr lang="en-US"/>
          </a:p>
        </p:txBody>
      </p:sp>
      <p:sp>
        <p:nvSpPr>
          <p:cNvPr id="3" name="TextBox 2">
            <a:extLst>
              <a:ext uri="{FF2B5EF4-FFF2-40B4-BE49-F238E27FC236}">
                <a16:creationId xmlns:a16="http://schemas.microsoft.com/office/drawing/2014/main" id="{70DCC989-98CC-8C43-4D0A-EEC2D81E75BD}"/>
              </a:ext>
            </a:extLst>
          </p:cNvPr>
          <p:cNvSpPr txBox="1"/>
          <p:nvPr/>
        </p:nvSpPr>
        <p:spPr>
          <a:xfrm>
            <a:off x="844872" y="5042627"/>
            <a:ext cx="1250595" cy="923330"/>
          </a:xfrm>
          <a:prstGeom prst="rect">
            <a:avLst/>
          </a:prstGeom>
          <a:noFill/>
        </p:spPr>
        <p:txBody>
          <a:bodyPr wrap="square">
            <a:spAutoFit/>
          </a:bodyPr>
          <a:lstStyle/>
          <a:p>
            <a:pPr eaLnBrk="1" hangingPunct="1"/>
            <a:r>
              <a:rPr lang="en-US" altLang="en-US">
                <a:ea typeface="Amazon Ember" panose="020B0603020204020204" pitchFamily="34" charset="0"/>
                <a:cs typeface="Arial" panose="020B0604020202020204" pitchFamily="34" charset="0"/>
              </a:rPr>
              <a:t>User </a:t>
            </a:r>
            <a:r>
              <a:rPr lang="en-US" altLang="en-US">
                <a:solidFill>
                  <a:schemeClr val="accent4"/>
                </a:solidFill>
                <a:ea typeface="Amazon Ember" panose="020B0603020204020204" pitchFamily="34" charset="0"/>
                <a:cs typeface="Arial" panose="020B0604020202020204" pitchFamily="34" charset="0"/>
              </a:rPr>
              <a:t>searches</a:t>
            </a:r>
            <a:r>
              <a:rPr lang="en-US" altLang="en-US">
                <a:ea typeface="Amazon Ember" panose="020B0603020204020204" pitchFamily="34" charset="0"/>
                <a:cs typeface="Arial" panose="020B0604020202020204" pitchFamily="34" charset="0"/>
              </a:rPr>
              <a:t> cars</a:t>
            </a:r>
            <a:endParaRPr lang="en-US" altLang="en-US" sz="1800">
              <a:ea typeface="Amazon Ember" panose="020B0603020204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01F772B-F3DA-8EFE-5671-A59A0D155A0A}"/>
              </a:ext>
            </a:extLst>
          </p:cNvPr>
          <p:cNvSpPr/>
          <p:nvPr/>
        </p:nvSpPr>
        <p:spPr>
          <a:xfrm>
            <a:off x="2956956" y="2101933"/>
            <a:ext cx="8715443" cy="4034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US" b="1">
                <a:solidFill>
                  <a:sysClr val="windowText" lastClr="000000"/>
                </a:solidFill>
              </a:rPr>
              <a:t>Search Component</a:t>
            </a:r>
          </a:p>
        </p:txBody>
      </p:sp>
      <p:cxnSp>
        <p:nvCxnSpPr>
          <p:cNvPr id="6" name="Straight Arrow Connector 5">
            <a:extLst>
              <a:ext uri="{FF2B5EF4-FFF2-40B4-BE49-F238E27FC236}">
                <a16:creationId xmlns:a16="http://schemas.microsoft.com/office/drawing/2014/main" id="{83A515B2-DB8C-3EA5-F123-18C14DC140FF}"/>
              </a:ext>
            </a:extLst>
          </p:cNvPr>
          <p:cNvCxnSpPr>
            <a:cxnSpLocks/>
            <a:stCxn id="12" idx="3"/>
            <a:endCxn id="2" idx="1"/>
          </p:cNvCxnSpPr>
          <p:nvPr/>
        </p:nvCxnSpPr>
        <p:spPr>
          <a:xfrm>
            <a:off x="2530397" y="3825125"/>
            <a:ext cx="1292956" cy="14123"/>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5EA02EAE-EDE4-82E5-FF1F-7ECB6BDD91F3}"/>
              </a:ext>
            </a:extLst>
          </p:cNvPr>
          <p:cNvSpPr>
            <a:spLocks noChangeAspect="1"/>
          </p:cNvSpPr>
          <p:nvPr/>
        </p:nvSpPr>
        <p:spPr bwMode="auto">
          <a:xfrm>
            <a:off x="8375343" y="4726499"/>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mj-lt"/>
                <a:cs typeface="Arial" panose="020B0604020202020204" pitchFamily="34" charset="0"/>
              </a:rPr>
              <a:t>3</a:t>
            </a:r>
          </a:p>
        </p:txBody>
      </p:sp>
      <p:sp>
        <p:nvSpPr>
          <p:cNvPr id="7" name="Oval 6">
            <a:extLst>
              <a:ext uri="{FF2B5EF4-FFF2-40B4-BE49-F238E27FC236}">
                <a16:creationId xmlns:a16="http://schemas.microsoft.com/office/drawing/2014/main" id="{655183FB-DBEC-F127-C477-CF3B22DF5EDA}"/>
              </a:ext>
            </a:extLst>
          </p:cNvPr>
          <p:cNvSpPr>
            <a:spLocks noChangeAspect="1"/>
          </p:cNvSpPr>
          <p:nvPr/>
        </p:nvSpPr>
        <p:spPr bwMode="auto">
          <a:xfrm>
            <a:off x="515688" y="5162385"/>
            <a:ext cx="329184" cy="27729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mj-lt"/>
                <a:cs typeface="Arial" panose="020B0604020202020204" pitchFamily="34" charset="0"/>
              </a:rPr>
              <a:t>1</a:t>
            </a:r>
          </a:p>
        </p:txBody>
      </p:sp>
      <p:cxnSp>
        <p:nvCxnSpPr>
          <p:cNvPr id="24" name="Straight Arrow Connector 23">
            <a:extLst>
              <a:ext uri="{FF2B5EF4-FFF2-40B4-BE49-F238E27FC236}">
                <a16:creationId xmlns:a16="http://schemas.microsoft.com/office/drawing/2014/main" id="{A8E32DC0-F407-C9F1-E104-31D431C05FD2}"/>
              </a:ext>
            </a:extLst>
          </p:cNvPr>
          <p:cNvCxnSpPr>
            <a:cxnSpLocks/>
            <a:stCxn id="2" idx="3"/>
            <a:endCxn id="8" idx="1"/>
          </p:cNvCxnSpPr>
          <p:nvPr/>
        </p:nvCxnSpPr>
        <p:spPr>
          <a:xfrm flipV="1">
            <a:off x="5073947" y="3825125"/>
            <a:ext cx="2042159" cy="14123"/>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 name="Graphic 6">
            <a:extLst>
              <a:ext uri="{FF2B5EF4-FFF2-40B4-BE49-F238E27FC236}">
                <a16:creationId xmlns:a16="http://schemas.microsoft.com/office/drawing/2014/main" id="{6EE9866A-5D45-9DB0-0BE6-0C6623FB134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823353" y="3213951"/>
            <a:ext cx="1250594" cy="125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F8F9F401-E19B-6017-80B5-F3158924B4F8}"/>
              </a:ext>
            </a:extLst>
          </p:cNvPr>
          <p:cNvPicPr>
            <a:picLocks noChangeAspect="1"/>
          </p:cNvPicPr>
          <p:nvPr/>
        </p:nvPicPr>
        <p:blipFill>
          <a:blip r:embed="rId5"/>
          <a:stretch>
            <a:fillRect/>
          </a:stretch>
        </p:blipFill>
        <p:spPr>
          <a:xfrm>
            <a:off x="18308" y="2788504"/>
            <a:ext cx="2512089" cy="2073242"/>
          </a:xfrm>
          <a:prstGeom prst="rect">
            <a:avLst/>
          </a:prstGeom>
        </p:spPr>
      </p:pic>
      <p:sp>
        <p:nvSpPr>
          <p:cNvPr id="23" name="TextBox 22">
            <a:extLst>
              <a:ext uri="{FF2B5EF4-FFF2-40B4-BE49-F238E27FC236}">
                <a16:creationId xmlns:a16="http://schemas.microsoft.com/office/drawing/2014/main" id="{B310FFC5-44B6-2BDF-C846-50B7EEF5EF30}"/>
              </a:ext>
            </a:extLst>
          </p:cNvPr>
          <p:cNvSpPr txBox="1"/>
          <p:nvPr/>
        </p:nvSpPr>
        <p:spPr>
          <a:xfrm>
            <a:off x="3660396" y="4396296"/>
            <a:ext cx="1634997" cy="646331"/>
          </a:xfrm>
          <a:prstGeom prst="rect">
            <a:avLst/>
          </a:prstGeom>
          <a:noFill/>
        </p:spPr>
        <p:txBody>
          <a:bodyPr wrap="square">
            <a:spAutoFit/>
          </a:bodyPr>
          <a:lstStyle/>
          <a:p>
            <a:pPr algn="ctr" eaLnBrk="1" hangingPunct="1"/>
            <a:r>
              <a:rPr lang="en-US" altLang="en-US">
                <a:solidFill>
                  <a:schemeClr val="bg1"/>
                </a:solidFill>
                <a:ea typeface="Amazon Ember" panose="020B0603020204020204" pitchFamily="34" charset="0"/>
                <a:cs typeface="Arial" panose="020B0604020202020204" pitchFamily="34" charset="0"/>
              </a:rPr>
              <a:t>API Gateway </a:t>
            </a:r>
            <a:br>
              <a:rPr lang="en-US" altLang="en-US">
                <a:solidFill>
                  <a:schemeClr val="bg1"/>
                </a:solidFill>
                <a:ea typeface="Amazon Ember" panose="020B0603020204020204" pitchFamily="34" charset="0"/>
                <a:cs typeface="Arial" panose="020B0604020202020204" pitchFamily="34" charset="0"/>
              </a:rPr>
            </a:br>
            <a:r>
              <a:rPr lang="en-US" altLang="en-US">
                <a:solidFill>
                  <a:schemeClr val="bg1"/>
                </a:solidFill>
                <a:ea typeface="Amazon Ember" panose="020B0603020204020204" pitchFamily="34" charset="0"/>
                <a:cs typeface="Arial" panose="020B0604020202020204" pitchFamily="34" charset="0"/>
              </a:rPr>
              <a:t>/vehicles</a:t>
            </a:r>
            <a:endParaRPr lang="en-US" altLang="en-US" sz="1800">
              <a:solidFill>
                <a:schemeClr val="bg1"/>
              </a:solidFill>
              <a:ea typeface="Amazon Ember" panose="020B0603020204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F9543858-66DD-8109-B5F2-16AC243B65E8}"/>
              </a:ext>
            </a:extLst>
          </p:cNvPr>
          <p:cNvCxnSpPr>
            <a:cxnSpLocks/>
            <a:stCxn id="8" idx="3"/>
            <a:endCxn id="11" idx="1"/>
          </p:cNvCxnSpPr>
          <p:nvPr/>
        </p:nvCxnSpPr>
        <p:spPr>
          <a:xfrm>
            <a:off x="8387881" y="3825125"/>
            <a:ext cx="597187" cy="1647"/>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7DA5D9AB-1921-EDCF-0051-8E2C5BA4B52D}"/>
              </a:ext>
            </a:extLst>
          </p:cNvPr>
          <p:cNvSpPr txBox="1">
            <a:spLocks/>
          </p:cNvSpPr>
          <p:nvPr/>
        </p:nvSpPr>
        <p:spPr>
          <a:xfrm>
            <a:off x="7151177" y="2432131"/>
            <a:ext cx="1557218" cy="646331"/>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solidFill>
                  <a:schemeClr val="accent4"/>
                </a:solidFill>
                <a:latin typeface="+mn-lt"/>
              </a:rPr>
              <a:t>Sort &amp; Filter</a:t>
            </a:r>
            <a:r>
              <a:rPr lang="en-US" sz="2000" b="0" i="1">
                <a:solidFill>
                  <a:schemeClr val="bg1"/>
                </a:solidFill>
                <a:latin typeface="+mn-lt"/>
              </a:rPr>
              <a:t> </a:t>
            </a:r>
          </a:p>
          <a:p>
            <a:r>
              <a:rPr lang="en-US" sz="2000" b="0" i="1">
                <a:solidFill>
                  <a:schemeClr val="bg1"/>
                </a:solidFill>
                <a:latin typeface="+mn-lt"/>
              </a:rPr>
              <a:t>cars</a:t>
            </a:r>
            <a:endParaRPr lang="en-US" sz="2000" b="0" i="1">
              <a:solidFill>
                <a:schemeClr val="accent4"/>
              </a:solidFill>
              <a:latin typeface="+mn-lt"/>
            </a:endParaRPr>
          </a:p>
        </p:txBody>
      </p:sp>
      <p:sp>
        <p:nvSpPr>
          <p:cNvPr id="60" name="Oval 59">
            <a:extLst>
              <a:ext uri="{FF2B5EF4-FFF2-40B4-BE49-F238E27FC236}">
                <a16:creationId xmlns:a16="http://schemas.microsoft.com/office/drawing/2014/main" id="{C9116F62-BCD6-84C9-F80C-D225E2CB3158}"/>
              </a:ext>
            </a:extLst>
          </p:cNvPr>
          <p:cNvSpPr>
            <a:spLocks noChangeAspect="1"/>
          </p:cNvSpPr>
          <p:nvPr/>
        </p:nvSpPr>
        <p:spPr bwMode="auto">
          <a:xfrm>
            <a:off x="6724618" y="2432131"/>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mj-lt"/>
                <a:cs typeface="Arial" panose="020B0604020202020204" pitchFamily="34" charset="0"/>
              </a:rPr>
              <a:t>2</a:t>
            </a:r>
          </a:p>
        </p:txBody>
      </p:sp>
      <p:pic>
        <p:nvPicPr>
          <p:cNvPr id="8" name="Graphic 7">
            <a:extLst>
              <a:ext uri="{FF2B5EF4-FFF2-40B4-BE49-F238E27FC236}">
                <a16:creationId xmlns:a16="http://schemas.microsoft.com/office/drawing/2014/main" id="{85007BE5-A58C-8F0C-BD58-DAA3E941B3D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116106" y="3189237"/>
            <a:ext cx="1271775" cy="12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8">
            <a:extLst>
              <a:ext uri="{FF2B5EF4-FFF2-40B4-BE49-F238E27FC236}">
                <a16:creationId xmlns:a16="http://schemas.microsoft.com/office/drawing/2014/main" id="{60DB6236-8FAD-047C-F24B-2ACC33B6532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278206" y="3203361"/>
            <a:ext cx="1271775" cy="12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8">
            <a:extLst>
              <a:ext uri="{FF2B5EF4-FFF2-40B4-BE49-F238E27FC236}">
                <a16:creationId xmlns:a16="http://schemas.microsoft.com/office/drawing/2014/main" id="{06BF2682-077B-15B6-3830-D958B1F6A2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5068" y="3210675"/>
            <a:ext cx="1232194" cy="123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BC2392B1-3B58-000C-E479-9CC9EADE2AEE}"/>
              </a:ext>
            </a:extLst>
          </p:cNvPr>
          <p:cNvSpPr txBox="1">
            <a:spLocks/>
          </p:cNvSpPr>
          <p:nvPr/>
        </p:nvSpPr>
        <p:spPr>
          <a:xfrm>
            <a:off x="10252654" y="3487186"/>
            <a:ext cx="1557218" cy="1212448"/>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8000" i="1">
                <a:solidFill>
                  <a:schemeClr val="bg1"/>
                </a:solidFill>
              </a:rPr>
              <a:t>❌</a:t>
            </a:r>
            <a:endParaRPr lang="en-US" sz="8000" i="1">
              <a:solidFill>
                <a:schemeClr val="accent4"/>
              </a:solidFill>
            </a:endParaRPr>
          </a:p>
        </p:txBody>
      </p:sp>
      <p:sp>
        <p:nvSpPr>
          <p:cNvPr id="16" name="Title 1">
            <a:extLst>
              <a:ext uri="{FF2B5EF4-FFF2-40B4-BE49-F238E27FC236}">
                <a16:creationId xmlns:a16="http://schemas.microsoft.com/office/drawing/2014/main" id="{8C66741D-3366-551D-7159-FB06F4D9DA3D}"/>
              </a:ext>
            </a:extLst>
          </p:cNvPr>
          <p:cNvSpPr txBox="1">
            <a:spLocks/>
          </p:cNvSpPr>
          <p:nvPr/>
        </p:nvSpPr>
        <p:spPr>
          <a:xfrm>
            <a:off x="8826945" y="4749795"/>
            <a:ext cx="2723036"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solidFill>
                  <a:schemeClr val="bg1"/>
                </a:solidFill>
                <a:latin typeface="+mn-lt"/>
              </a:rPr>
              <a:t>Fetch</a:t>
            </a:r>
            <a:r>
              <a:rPr lang="en-US" sz="2000" b="0" i="1">
                <a:solidFill>
                  <a:schemeClr val="accent4"/>
                </a:solidFill>
                <a:latin typeface="+mn-lt"/>
              </a:rPr>
              <a:t> </a:t>
            </a:r>
          </a:p>
          <a:p>
            <a:r>
              <a:rPr lang="en-US" sz="2000" b="0" i="1">
                <a:solidFill>
                  <a:schemeClr val="bg1"/>
                </a:solidFill>
                <a:latin typeface="+mn-lt"/>
              </a:rPr>
              <a:t>data</a:t>
            </a:r>
            <a:r>
              <a:rPr lang="en-US" sz="2000" b="0" i="1">
                <a:solidFill>
                  <a:schemeClr val="accent4"/>
                </a:solidFill>
                <a:latin typeface="+mn-lt"/>
              </a:rPr>
              <a:t> </a:t>
            </a:r>
            <a:r>
              <a:rPr lang="en-US" sz="2000" b="0" i="1">
                <a:solidFill>
                  <a:schemeClr val="bg1"/>
                </a:solidFill>
                <a:latin typeface="+mn-lt"/>
              </a:rPr>
              <a:t>from</a:t>
            </a:r>
            <a:r>
              <a:rPr lang="en-US" sz="2000" b="0" i="1">
                <a:solidFill>
                  <a:schemeClr val="accent4"/>
                </a:solidFill>
                <a:latin typeface="+mn-lt"/>
              </a:rPr>
              <a:t> </a:t>
            </a:r>
          </a:p>
          <a:p>
            <a:r>
              <a:rPr lang="en-US" sz="2000" b="0" i="1">
                <a:solidFill>
                  <a:schemeClr val="accent4"/>
                </a:solidFill>
                <a:latin typeface="+mn-lt"/>
              </a:rPr>
              <a:t>Amazon OpenSearch</a:t>
            </a:r>
            <a:endParaRPr lang="en-US" sz="2000" b="0" i="1">
              <a:solidFill>
                <a:schemeClr val="bg1"/>
              </a:solidFill>
              <a:latin typeface="+mn-lt"/>
            </a:endParaRPr>
          </a:p>
        </p:txBody>
      </p:sp>
      <p:sp>
        <p:nvSpPr>
          <p:cNvPr id="17" name="Oval 16">
            <a:extLst>
              <a:ext uri="{FF2B5EF4-FFF2-40B4-BE49-F238E27FC236}">
                <a16:creationId xmlns:a16="http://schemas.microsoft.com/office/drawing/2014/main" id="{BCEADD8F-8DCF-CD46-16C8-47C4BD832669}"/>
              </a:ext>
            </a:extLst>
          </p:cNvPr>
          <p:cNvSpPr/>
          <p:nvPr/>
        </p:nvSpPr>
        <p:spPr>
          <a:xfrm>
            <a:off x="10235990" y="203375"/>
            <a:ext cx="1769962" cy="1615419"/>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Tree>
    <p:extLst>
      <p:ext uri="{BB962C8B-B14F-4D97-AF65-F5344CB8AC3E}">
        <p14:creationId xmlns:p14="http://schemas.microsoft.com/office/powerpoint/2010/main" val="22064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3145433"/>
            <a:ext cx="11520000" cy="923330"/>
          </a:xfrm>
        </p:spPr>
        <p:txBody>
          <a:bodyPr/>
          <a:lstStyle/>
          <a:p>
            <a:pPr eaLnBrk="1" hangingPunct="1"/>
            <a:r>
              <a:rPr lang="en-US" altLang="en-US"/>
              <a:t>Conclusion</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117</a:t>
            </a:fld>
            <a:endParaRPr lang="en-US"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35879723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6C89-E838-092C-D2FD-7179CC9901E2}"/>
              </a:ext>
            </a:extLst>
          </p:cNvPr>
          <p:cNvSpPr>
            <a:spLocks noGrp="1"/>
          </p:cNvSpPr>
          <p:nvPr>
            <p:ph type="title"/>
          </p:nvPr>
        </p:nvSpPr>
        <p:spPr>
          <a:xfrm>
            <a:off x="699600" y="914401"/>
            <a:ext cx="10972800" cy="535531"/>
          </a:xfrm>
        </p:spPr>
        <p:txBody>
          <a:bodyPr/>
          <a:lstStyle/>
          <a:p>
            <a:r>
              <a:rPr lang="en-US" dirty="0"/>
              <a:t>🏃‍♂️ We chose </a:t>
            </a:r>
            <a:r>
              <a:rPr lang="en-US" dirty="0">
                <a:solidFill>
                  <a:schemeClr val="accent4"/>
                </a:solidFill>
              </a:rPr>
              <a:t>serverless EDA </a:t>
            </a:r>
            <a:r>
              <a:rPr lang="en-US" dirty="0"/>
              <a:t>and ran with it</a:t>
            </a:r>
          </a:p>
        </p:txBody>
      </p:sp>
      <p:sp>
        <p:nvSpPr>
          <p:cNvPr id="4" name="Slide Number Placeholder 3">
            <a:extLst>
              <a:ext uri="{FF2B5EF4-FFF2-40B4-BE49-F238E27FC236}">
                <a16:creationId xmlns:a16="http://schemas.microsoft.com/office/drawing/2014/main" id="{D2E163EF-EF30-1E1C-A7B9-6FB3863AEC00}"/>
              </a:ext>
            </a:extLst>
          </p:cNvPr>
          <p:cNvSpPr>
            <a:spLocks noGrp="1"/>
          </p:cNvSpPr>
          <p:nvPr>
            <p:ph type="sldNum" sz="quarter" idx="12"/>
          </p:nvPr>
        </p:nvSpPr>
        <p:spPr/>
        <p:txBody>
          <a:bodyPr/>
          <a:lstStyle/>
          <a:p>
            <a:fld id="{EB4B8DE2-A4E8-46E4-8BBF-D75455EFF32C}" type="slidenum">
              <a:rPr lang="en-US" smtClean="0"/>
              <a:pPr/>
              <a:t>118</a:t>
            </a:fld>
            <a:endParaRPr lang="en-US"/>
          </a:p>
        </p:txBody>
      </p:sp>
      <p:sp>
        <p:nvSpPr>
          <p:cNvPr id="5" name="Title 1">
            <a:extLst>
              <a:ext uri="{FF2B5EF4-FFF2-40B4-BE49-F238E27FC236}">
                <a16:creationId xmlns:a16="http://schemas.microsoft.com/office/drawing/2014/main" id="{D43B6CB8-82D1-823C-D4B2-5E8A47F1696C}"/>
              </a:ext>
            </a:extLst>
          </p:cNvPr>
          <p:cNvSpPr txBox="1">
            <a:spLocks/>
          </p:cNvSpPr>
          <p:nvPr/>
        </p:nvSpPr>
        <p:spPr>
          <a:xfrm>
            <a:off x="699600" y="2998238"/>
            <a:ext cx="10972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 We </a:t>
            </a:r>
            <a:r>
              <a:rPr lang="en-US" dirty="0">
                <a:solidFill>
                  <a:schemeClr val="accent4"/>
                </a:solidFill>
              </a:rPr>
              <a:t>evolved</a:t>
            </a:r>
            <a:r>
              <a:rPr lang="en-US" dirty="0"/>
              <a:t> our systems with </a:t>
            </a:r>
            <a:r>
              <a:rPr lang="en-US" dirty="0">
                <a:solidFill>
                  <a:schemeClr val="accent4"/>
                </a:solidFill>
              </a:rPr>
              <a:t>little friction</a:t>
            </a:r>
          </a:p>
        </p:txBody>
      </p:sp>
      <p:sp>
        <p:nvSpPr>
          <p:cNvPr id="6" name="Title 1">
            <a:extLst>
              <a:ext uri="{FF2B5EF4-FFF2-40B4-BE49-F238E27FC236}">
                <a16:creationId xmlns:a16="http://schemas.microsoft.com/office/drawing/2014/main" id="{F2F7F6DE-772D-57CF-87A6-FAA58A482AAD}"/>
              </a:ext>
            </a:extLst>
          </p:cNvPr>
          <p:cNvSpPr txBox="1">
            <a:spLocks/>
          </p:cNvSpPr>
          <p:nvPr/>
        </p:nvSpPr>
        <p:spPr>
          <a:xfrm>
            <a:off x="699600" y="5082075"/>
            <a:ext cx="10972800" cy="9787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 EDA (+ serverless) enabled </a:t>
            </a:r>
            <a:r>
              <a:rPr lang="en-US" dirty="0">
                <a:solidFill>
                  <a:schemeClr val="accent4"/>
                </a:solidFill>
              </a:rPr>
              <a:t>teams</a:t>
            </a:r>
            <a:r>
              <a:rPr lang="en-US" dirty="0"/>
              <a:t> to be autonomous and </a:t>
            </a:r>
            <a:r>
              <a:rPr lang="en-US" dirty="0">
                <a:solidFill>
                  <a:schemeClr val="accent4"/>
                </a:solidFill>
              </a:rPr>
              <a:t>move at pace</a:t>
            </a:r>
          </a:p>
        </p:txBody>
      </p:sp>
    </p:spTree>
    <p:extLst>
      <p:ext uri="{BB962C8B-B14F-4D97-AF65-F5344CB8AC3E}">
        <p14:creationId xmlns:p14="http://schemas.microsoft.com/office/powerpoint/2010/main" val="33102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0FB9-D990-B7A4-9E93-D07E22F9748D}"/>
              </a:ext>
            </a:extLst>
          </p:cNvPr>
          <p:cNvSpPr>
            <a:spLocks noGrp="1"/>
          </p:cNvSpPr>
          <p:nvPr>
            <p:ph type="title"/>
          </p:nvPr>
        </p:nvSpPr>
        <p:spPr>
          <a:xfrm>
            <a:off x="609600" y="914401"/>
            <a:ext cx="10972800" cy="978729"/>
          </a:xfrm>
        </p:spPr>
        <p:txBody>
          <a:bodyPr/>
          <a:lstStyle/>
          <a:p>
            <a:r>
              <a:rPr lang="en-US" dirty="0"/>
              <a:t>🤗 We built an </a:t>
            </a:r>
            <a:r>
              <a:rPr lang="en-US" dirty="0">
                <a:solidFill>
                  <a:schemeClr val="accent4"/>
                </a:solidFill>
              </a:rPr>
              <a:t>eventually consistent decoupled </a:t>
            </a:r>
            <a:r>
              <a:rPr lang="en-US" dirty="0"/>
              <a:t>system to protect our customers</a:t>
            </a:r>
          </a:p>
        </p:txBody>
      </p:sp>
      <p:sp>
        <p:nvSpPr>
          <p:cNvPr id="4" name="Slide Number Placeholder 3">
            <a:extLst>
              <a:ext uri="{FF2B5EF4-FFF2-40B4-BE49-F238E27FC236}">
                <a16:creationId xmlns:a16="http://schemas.microsoft.com/office/drawing/2014/main" id="{91467E3B-98C9-2CF2-6CBA-4B1478B508D8}"/>
              </a:ext>
            </a:extLst>
          </p:cNvPr>
          <p:cNvSpPr>
            <a:spLocks noGrp="1"/>
          </p:cNvSpPr>
          <p:nvPr>
            <p:ph type="sldNum" sz="quarter" idx="12"/>
          </p:nvPr>
        </p:nvSpPr>
        <p:spPr/>
        <p:txBody>
          <a:bodyPr/>
          <a:lstStyle/>
          <a:p>
            <a:fld id="{EB4B8DE2-A4E8-46E4-8BBF-D75455EFF32C}" type="slidenum">
              <a:rPr lang="en-US" smtClean="0"/>
              <a:pPr/>
              <a:t>119</a:t>
            </a:fld>
            <a:endParaRPr lang="en-US"/>
          </a:p>
        </p:txBody>
      </p:sp>
      <p:sp>
        <p:nvSpPr>
          <p:cNvPr id="5" name="Title 1">
            <a:extLst>
              <a:ext uri="{FF2B5EF4-FFF2-40B4-BE49-F238E27FC236}">
                <a16:creationId xmlns:a16="http://schemas.microsoft.com/office/drawing/2014/main" id="{2ED2D75C-6764-C2D2-1D40-D38840B93D94}"/>
              </a:ext>
            </a:extLst>
          </p:cNvPr>
          <p:cNvSpPr txBox="1">
            <a:spLocks/>
          </p:cNvSpPr>
          <p:nvPr/>
        </p:nvSpPr>
        <p:spPr>
          <a:xfrm>
            <a:off x="609600" y="3107990"/>
            <a:ext cx="10972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 Domain </a:t>
            </a:r>
            <a:r>
              <a:rPr lang="en-US" dirty="0">
                <a:solidFill>
                  <a:schemeClr val="accent4"/>
                </a:solidFill>
              </a:rPr>
              <a:t>events</a:t>
            </a:r>
            <a:r>
              <a:rPr lang="en-US" dirty="0"/>
              <a:t> are our </a:t>
            </a:r>
            <a:r>
              <a:rPr lang="en-US" dirty="0">
                <a:solidFill>
                  <a:schemeClr val="accent4"/>
                </a:solidFill>
              </a:rPr>
              <a:t>protagonists</a:t>
            </a:r>
          </a:p>
        </p:txBody>
      </p:sp>
      <p:sp>
        <p:nvSpPr>
          <p:cNvPr id="6" name="Title 1">
            <a:extLst>
              <a:ext uri="{FF2B5EF4-FFF2-40B4-BE49-F238E27FC236}">
                <a16:creationId xmlns:a16="http://schemas.microsoft.com/office/drawing/2014/main" id="{ACA143E2-088D-0D3A-9627-C46D2326EB3C}"/>
              </a:ext>
            </a:extLst>
          </p:cNvPr>
          <p:cNvSpPr txBox="1">
            <a:spLocks/>
          </p:cNvSpPr>
          <p:nvPr/>
        </p:nvSpPr>
        <p:spPr>
          <a:xfrm>
            <a:off x="609600" y="4858381"/>
            <a:ext cx="11431712" cy="54040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 We only need an </a:t>
            </a:r>
            <a:r>
              <a:rPr lang="en-US" dirty="0">
                <a:solidFill>
                  <a:schemeClr val="accent4"/>
                </a:solidFill>
              </a:rPr>
              <a:t>interface contract</a:t>
            </a:r>
          </a:p>
        </p:txBody>
      </p:sp>
    </p:spTree>
    <p:extLst>
      <p:ext uri="{BB962C8B-B14F-4D97-AF65-F5344CB8AC3E}">
        <p14:creationId xmlns:p14="http://schemas.microsoft.com/office/powerpoint/2010/main" val="169310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4911-3E13-704F-9F44-C74307CCA5CA}"/>
              </a:ext>
            </a:extLst>
          </p:cNvPr>
          <p:cNvSpPr>
            <a:spLocks noGrp="1"/>
          </p:cNvSpPr>
          <p:nvPr>
            <p:ph type="title"/>
          </p:nvPr>
        </p:nvSpPr>
        <p:spPr/>
        <p:txBody>
          <a:bodyPr/>
          <a:lstStyle/>
          <a:p>
            <a:r>
              <a:rPr lang="en-US"/>
              <a:t>A microservice application</a:t>
            </a:r>
          </a:p>
        </p:txBody>
      </p:sp>
      <p:sp>
        <p:nvSpPr>
          <p:cNvPr id="4" name="Rectangle 3">
            <a:extLst>
              <a:ext uri="{FF2B5EF4-FFF2-40B4-BE49-F238E27FC236}">
                <a16:creationId xmlns:a16="http://schemas.microsoft.com/office/drawing/2014/main" id="{614D8CD1-EB93-1642-A6FA-62940EF83E9D}"/>
              </a:ext>
            </a:extLst>
          </p:cNvPr>
          <p:cNvSpPr/>
          <p:nvPr/>
        </p:nvSpPr>
        <p:spPr>
          <a:xfrm>
            <a:off x="3666227" y="142530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5" name="Rectangle 4">
            <a:extLst>
              <a:ext uri="{FF2B5EF4-FFF2-40B4-BE49-F238E27FC236}">
                <a16:creationId xmlns:a16="http://schemas.microsoft.com/office/drawing/2014/main" id="{F47A9AA6-413B-C346-8F94-C879E1F730AC}"/>
              </a:ext>
            </a:extLst>
          </p:cNvPr>
          <p:cNvSpPr/>
          <p:nvPr/>
        </p:nvSpPr>
        <p:spPr>
          <a:xfrm>
            <a:off x="7150341" y="142530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8" name="Rectangle 7">
            <a:extLst>
              <a:ext uri="{FF2B5EF4-FFF2-40B4-BE49-F238E27FC236}">
                <a16:creationId xmlns:a16="http://schemas.microsoft.com/office/drawing/2014/main" id="{07AB2904-93E2-E442-9E68-B96D267D35C9}"/>
              </a:ext>
            </a:extLst>
          </p:cNvPr>
          <p:cNvSpPr/>
          <p:nvPr/>
        </p:nvSpPr>
        <p:spPr>
          <a:xfrm>
            <a:off x="3666227" y="260949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9" name="Rectangle 8">
            <a:extLst>
              <a:ext uri="{FF2B5EF4-FFF2-40B4-BE49-F238E27FC236}">
                <a16:creationId xmlns:a16="http://schemas.microsoft.com/office/drawing/2014/main" id="{CDD41F1B-3EFE-E845-87FC-84025E7B42A4}"/>
              </a:ext>
            </a:extLst>
          </p:cNvPr>
          <p:cNvSpPr/>
          <p:nvPr/>
        </p:nvSpPr>
        <p:spPr>
          <a:xfrm>
            <a:off x="7150341" y="2609490"/>
            <a:ext cx="905775" cy="819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0" name="Rectangle 9">
            <a:extLst>
              <a:ext uri="{FF2B5EF4-FFF2-40B4-BE49-F238E27FC236}">
                <a16:creationId xmlns:a16="http://schemas.microsoft.com/office/drawing/2014/main" id="{01F69A60-10EF-F54E-82EE-A3A5C8242455}"/>
              </a:ext>
            </a:extLst>
          </p:cNvPr>
          <p:cNvSpPr/>
          <p:nvPr/>
        </p:nvSpPr>
        <p:spPr>
          <a:xfrm>
            <a:off x="3666227" y="379368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1" name="Rectangle 10">
            <a:extLst>
              <a:ext uri="{FF2B5EF4-FFF2-40B4-BE49-F238E27FC236}">
                <a16:creationId xmlns:a16="http://schemas.microsoft.com/office/drawing/2014/main" id="{FC788CD5-9916-4E42-AB11-CC5BCF07C898}"/>
              </a:ext>
            </a:extLst>
          </p:cNvPr>
          <p:cNvSpPr/>
          <p:nvPr/>
        </p:nvSpPr>
        <p:spPr>
          <a:xfrm>
            <a:off x="7150341" y="379368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2" name="Rectangle 11">
            <a:extLst>
              <a:ext uri="{FF2B5EF4-FFF2-40B4-BE49-F238E27FC236}">
                <a16:creationId xmlns:a16="http://schemas.microsoft.com/office/drawing/2014/main" id="{8C40C012-A6E2-9342-92B5-1E95EB0320BD}"/>
              </a:ext>
            </a:extLst>
          </p:cNvPr>
          <p:cNvSpPr/>
          <p:nvPr/>
        </p:nvSpPr>
        <p:spPr>
          <a:xfrm>
            <a:off x="3666227" y="4977870"/>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3" name="Rectangle 12">
            <a:extLst>
              <a:ext uri="{FF2B5EF4-FFF2-40B4-BE49-F238E27FC236}">
                <a16:creationId xmlns:a16="http://schemas.microsoft.com/office/drawing/2014/main" id="{CED048F3-DC7F-1149-8F45-1E5852270522}"/>
              </a:ext>
            </a:extLst>
          </p:cNvPr>
          <p:cNvSpPr/>
          <p:nvPr/>
        </p:nvSpPr>
        <p:spPr>
          <a:xfrm>
            <a:off x="7150341" y="497787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cxnSp>
        <p:nvCxnSpPr>
          <p:cNvPr id="14" name="Straight Arrow Connector 13">
            <a:extLst>
              <a:ext uri="{FF2B5EF4-FFF2-40B4-BE49-F238E27FC236}">
                <a16:creationId xmlns:a16="http://schemas.microsoft.com/office/drawing/2014/main" id="{A268A64F-E351-9548-B596-35A412C16FB2}"/>
              </a:ext>
            </a:extLst>
          </p:cNvPr>
          <p:cNvCxnSpPr>
            <a:cxnSpLocks/>
            <a:stCxn id="4" idx="3"/>
            <a:endCxn id="5" idx="1"/>
          </p:cNvCxnSpPr>
          <p:nvPr/>
        </p:nvCxnSpPr>
        <p:spPr>
          <a:xfrm>
            <a:off x="4572001" y="183505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1A5100D-DA9F-2E49-9BC1-59F8F9017F46}"/>
              </a:ext>
            </a:extLst>
          </p:cNvPr>
          <p:cNvCxnSpPr>
            <a:cxnSpLocks/>
            <a:stCxn id="4" idx="3"/>
            <a:endCxn id="9" idx="1"/>
          </p:cNvCxnSpPr>
          <p:nvPr/>
        </p:nvCxnSpPr>
        <p:spPr>
          <a:xfrm>
            <a:off x="4572001" y="183505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83CF239-1A4D-9142-BBA4-21D352C304C3}"/>
              </a:ext>
            </a:extLst>
          </p:cNvPr>
          <p:cNvCxnSpPr>
            <a:cxnSpLocks/>
            <a:stCxn id="4" idx="3"/>
            <a:endCxn id="11" idx="1"/>
          </p:cNvCxnSpPr>
          <p:nvPr/>
        </p:nvCxnSpPr>
        <p:spPr>
          <a:xfrm>
            <a:off x="4572001" y="1835055"/>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22FEE38-1B03-814F-904C-4799B6A1E316}"/>
              </a:ext>
            </a:extLst>
          </p:cNvPr>
          <p:cNvCxnSpPr>
            <a:cxnSpLocks/>
            <a:stCxn id="4" idx="3"/>
            <a:endCxn id="13" idx="1"/>
          </p:cNvCxnSpPr>
          <p:nvPr/>
        </p:nvCxnSpPr>
        <p:spPr>
          <a:xfrm>
            <a:off x="4572001" y="1835055"/>
            <a:ext cx="2578340" cy="355257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DA151DF-1BAC-D648-A688-0A075AADE4FA}"/>
              </a:ext>
            </a:extLst>
          </p:cNvPr>
          <p:cNvCxnSpPr>
            <a:cxnSpLocks/>
            <a:stCxn id="12" idx="3"/>
            <a:endCxn id="13" idx="1"/>
          </p:cNvCxnSpPr>
          <p:nvPr/>
        </p:nvCxnSpPr>
        <p:spPr>
          <a:xfrm>
            <a:off x="4572001" y="538762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C0C358E-656F-3344-8B25-9F00B7F673C0}"/>
              </a:ext>
            </a:extLst>
          </p:cNvPr>
          <p:cNvCxnSpPr>
            <a:cxnSpLocks/>
          </p:cNvCxnSpPr>
          <p:nvPr/>
        </p:nvCxnSpPr>
        <p:spPr>
          <a:xfrm>
            <a:off x="4572001" y="420343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276124D-D5F0-7D4F-B49A-9D30D8676EF9}"/>
              </a:ext>
            </a:extLst>
          </p:cNvPr>
          <p:cNvCxnSpPr>
            <a:cxnSpLocks/>
            <a:endCxn id="9" idx="1"/>
          </p:cNvCxnSpPr>
          <p:nvPr/>
        </p:nvCxnSpPr>
        <p:spPr>
          <a:xfrm>
            <a:off x="4572001" y="301924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F8C7F4C-5DF2-A543-9C55-7183033FAE98}"/>
              </a:ext>
            </a:extLst>
          </p:cNvPr>
          <p:cNvCxnSpPr>
            <a:cxnSpLocks/>
            <a:stCxn id="12" idx="3"/>
            <a:endCxn id="9" idx="1"/>
          </p:cNvCxnSpPr>
          <p:nvPr/>
        </p:nvCxnSpPr>
        <p:spPr>
          <a:xfrm flipV="1">
            <a:off x="4572001" y="3019245"/>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5DFB24F-3D2D-4B43-909E-155FAC1B6683}"/>
              </a:ext>
            </a:extLst>
          </p:cNvPr>
          <p:cNvCxnSpPr>
            <a:cxnSpLocks/>
            <a:stCxn id="12" idx="3"/>
            <a:endCxn id="11" idx="1"/>
          </p:cNvCxnSpPr>
          <p:nvPr/>
        </p:nvCxnSpPr>
        <p:spPr>
          <a:xfrm flipV="1">
            <a:off x="4572001" y="420343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BFC2741-5071-0547-8D17-F6903E8AA773}"/>
              </a:ext>
            </a:extLst>
          </p:cNvPr>
          <p:cNvCxnSpPr>
            <a:cxnSpLocks/>
            <a:stCxn id="8" idx="3"/>
            <a:endCxn id="5" idx="1"/>
          </p:cNvCxnSpPr>
          <p:nvPr/>
        </p:nvCxnSpPr>
        <p:spPr>
          <a:xfrm flipV="1">
            <a:off x="4572001" y="183505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D9A360B-0B75-3548-9838-94227D6F2783}"/>
              </a:ext>
            </a:extLst>
          </p:cNvPr>
          <p:cNvCxnSpPr>
            <a:cxnSpLocks/>
            <a:stCxn id="10" idx="3"/>
          </p:cNvCxnSpPr>
          <p:nvPr/>
        </p:nvCxnSpPr>
        <p:spPr>
          <a:xfrm flipV="1">
            <a:off x="4572001" y="3041783"/>
            <a:ext cx="2578340" cy="1161652"/>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F38FCE1D-26EB-D247-BB98-0F12E2295BB9}"/>
              </a:ext>
            </a:extLst>
          </p:cNvPr>
          <p:cNvCxnSpPr>
            <a:cxnSpLocks/>
            <a:stCxn id="8" idx="3"/>
          </p:cNvCxnSpPr>
          <p:nvPr/>
        </p:nvCxnSpPr>
        <p:spPr>
          <a:xfrm>
            <a:off x="4572001" y="3019245"/>
            <a:ext cx="2578340" cy="1183996"/>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C18E5C3B-242E-1742-B598-A2170B92C9A5}"/>
              </a:ext>
            </a:extLst>
          </p:cNvPr>
          <p:cNvCxnSpPr>
            <a:cxnSpLocks/>
            <a:stCxn id="10" idx="3"/>
            <a:endCxn id="5" idx="1"/>
          </p:cNvCxnSpPr>
          <p:nvPr/>
        </p:nvCxnSpPr>
        <p:spPr>
          <a:xfrm flipV="1">
            <a:off x="4572001" y="1835055"/>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FEB3CE6-AD3E-434C-81E3-D31CB1B9EC9F}"/>
              </a:ext>
            </a:extLst>
          </p:cNvPr>
          <p:cNvCxnSpPr>
            <a:cxnSpLocks/>
            <a:stCxn id="12" idx="3"/>
            <a:endCxn id="5" idx="1"/>
          </p:cNvCxnSpPr>
          <p:nvPr/>
        </p:nvCxnSpPr>
        <p:spPr>
          <a:xfrm flipV="1">
            <a:off x="4572001" y="1835055"/>
            <a:ext cx="2578340" cy="355257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7A15978-056C-6F4D-9B7C-0369CE2A5095}"/>
              </a:ext>
            </a:extLst>
          </p:cNvPr>
          <p:cNvCxnSpPr>
            <a:cxnSpLocks/>
            <a:endCxn id="13" idx="1"/>
          </p:cNvCxnSpPr>
          <p:nvPr/>
        </p:nvCxnSpPr>
        <p:spPr>
          <a:xfrm>
            <a:off x="4572001" y="420343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C9D571D8-985E-E54E-903A-8A6A6A7B9CBB}"/>
              </a:ext>
            </a:extLst>
          </p:cNvPr>
          <p:cNvCxnSpPr>
            <a:cxnSpLocks/>
          </p:cNvCxnSpPr>
          <p:nvPr/>
        </p:nvCxnSpPr>
        <p:spPr>
          <a:xfrm>
            <a:off x="4572001" y="3025463"/>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1A7F312-FEFD-2740-A23D-811C1F7309F2}"/>
              </a:ext>
            </a:extLst>
          </p:cNvPr>
          <p:cNvSpPr txBox="1"/>
          <p:nvPr/>
        </p:nvSpPr>
        <p:spPr>
          <a:xfrm>
            <a:off x="8592151" y="2819190"/>
            <a:ext cx="1136530" cy="400110"/>
          </a:xfrm>
          <a:prstGeom prst="rect">
            <a:avLst/>
          </a:prstGeom>
          <a:noFill/>
        </p:spPr>
        <p:txBody>
          <a:bodyPr wrap="none" lIns="0" rIns="0" rtlCol="0">
            <a:spAutoFit/>
          </a:bodyPr>
          <a:lstStyle/>
          <a:p>
            <a:pPr algn="l"/>
            <a:r>
              <a:rPr lang="en-US" sz="2000"/>
              <a:t>New idea!</a:t>
            </a:r>
          </a:p>
        </p:txBody>
      </p:sp>
    </p:spTree>
    <p:extLst>
      <p:ext uri="{BB962C8B-B14F-4D97-AF65-F5344CB8AC3E}">
        <p14:creationId xmlns:p14="http://schemas.microsoft.com/office/powerpoint/2010/main" val="5754409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166F-ABEB-FF84-3CBC-71B101E37E84}"/>
              </a:ext>
            </a:extLst>
          </p:cNvPr>
          <p:cNvSpPr>
            <a:spLocks noGrp="1"/>
          </p:cNvSpPr>
          <p:nvPr>
            <p:ph type="title"/>
          </p:nvPr>
        </p:nvSpPr>
        <p:spPr>
          <a:xfrm>
            <a:off x="2279780" y="1879905"/>
            <a:ext cx="8665029" cy="535531"/>
          </a:xfrm>
        </p:spPr>
        <p:txBody>
          <a:bodyPr/>
          <a:lstStyle/>
          <a:p>
            <a:r>
              <a:rPr lang="en-US" dirty="0"/>
              <a:t>Scale </a:t>
            </a:r>
            <a:r>
              <a:rPr lang="en-US" dirty="0">
                <a:solidFill>
                  <a:schemeClr val="accent4"/>
                </a:solidFill>
              </a:rPr>
              <a:t>without</a:t>
            </a:r>
            <a:r>
              <a:rPr lang="en-US" dirty="0"/>
              <a:t> having to manage much</a:t>
            </a:r>
          </a:p>
        </p:txBody>
      </p:sp>
      <p:sp>
        <p:nvSpPr>
          <p:cNvPr id="4" name="Slide Number Placeholder 3">
            <a:extLst>
              <a:ext uri="{FF2B5EF4-FFF2-40B4-BE49-F238E27FC236}">
                <a16:creationId xmlns:a16="http://schemas.microsoft.com/office/drawing/2014/main" id="{D11B4F0A-5309-8A90-EC3C-A89B40290DD2}"/>
              </a:ext>
            </a:extLst>
          </p:cNvPr>
          <p:cNvSpPr>
            <a:spLocks noGrp="1"/>
          </p:cNvSpPr>
          <p:nvPr>
            <p:ph type="sldNum" sz="quarter" idx="12"/>
          </p:nvPr>
        </p:nvSpPr>
        <p:spPr/>
        <p:txBody>
          <a:bodyPr/>
          <a:lstStyle/>
          <a:p>
            <a:fld id="{EB4B8DE2-A4E8-46E4-8BBF-D75455EFF32C}" type="slidenum">
              <a:rPr lang="en-US" smtClean="0"/>
              <a:pPr/>
              <a:t>120</a:t>
            </a:fld>
            <a:endParaRPr lang="en-US"/>
          </a:p>
        </p:txBody>
      </p:sp>
      <p:sp>
        <p:nvSpPr>
          <p:cNvPr id="5" name="Title 1">
            <a:extLst>
              <a:ext uri="{FF2B5EF4-FFF2-40B4-BE49-F238E27FC236}">
                <a16:creationId xmlns:a16="http://schemas.microsoft.com/office/drawing/2014/main" id="{6725825A-D5AD-45AC-2444-019E0D721B4E}"/>
              </a:ext>
            </a:extLst>
          </p:cNvPr>
          <p:cNvSpPr txBox="1">
            <a:spLocks/>
          </p:cNvSpPr>
          <p:nvPr/>
        </p:nvSpPr>
        <p:spPr>
          <a:xfrm>
            <a:off x="2279779" y="3431439"/>
            <a:ext cx="6714931"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Are </a:t>
            </a:r>
            <a:r>
              <a:rPr lang="en-US" dirty="0">
                <a:solidFill>
                  <a:schemeClr val="accent4"/>
                </a:solidFill>
              </a:rPr>
              <a:t>quicker</a:t>
            </a:r>
            <a:r>
              <a:rPr lang="en-US" dirty="0"/>
              <a:t> the more it gets used</a:t>
            </a:r>
          </a:p>
        </p:txBody>
      </p:sp>
      <p:sp>
        <p:nvSpPr>
          <p:cNvPr id="6" name="Title 1">
            <a:extLst>
              <a:ext uri="{FF2B5EF4-FFF2-40B4-BE49-F238E27FC236}">
                <a16:creationId xmlns:a16="http://schemas.microsoft.com/office/drawing/2014/main" id="{10A53072-681C-5D69-12E8-C2368CE4CC32}"/>
              </a:ext>
            </a:extLst>
          </p:cNvPr>
          <p:cNvSpPr txBox="1">
            <a:spLocks/>
          </p:cNvSpPr>
          <p:nvPr/>
        </p:nvSpPr>
        <p:spPr>
          <a:xfrm>
            <a:off x="2279779" y="5015418"/>
            <a:ext cx="8431763"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solidFill>
                  <a:schemeClr val="accent4"/>
                </a:solidFill>
              </a:rPr>
              <a:t>Cost</a:t>
            </a:r>
            <a:r>
              <a:rPr lang="en-US" dirty="0"/>
              <a:t> </a:t>
            </a:r>
            <a:r>
              <a:rPr lang="en-US" dirty="0">
                <a:solidFill>
                  <a:schemeClr val="accent4"/>
                </a:solidFill>
              </a:rPr>
              <a:t>less </a:t>
            </a:r>
            <a:r>
              <a:rPr lang="en-US" dirty="0">
                <a:solidFill>
                  <a:schemeClr val="tx2"/>
                </a:solidFill>
              </a:rPr>
              <a:t>than containerized solutions </a:t>
            </a:r>
          </a:p>
        </p:txBody>
      </p:sp>
      <p:sp>
        <p:nvSpPr>
          <p:cNvPr id="3" name="Title 1">
            <a:extLst>
              <a:ext uri="{FF2B5EF4-FFF2-40B4-BE49-F238E27FC236}">
                <a16:creationId xmlns:a16="http://schemas.microsoft.com/office/drawing/2014/main" id="{A9E2639F-0230-36C8-ABCE-7DB9507BC644}"/>
              </a:ext>
            </a:extLst>
          </p:cNvPr>
          <p:cNvSpPr txBox="1">
            <a:spLocks/>
          </p:cNvSpPr>
          <p:nvPr/>
        </p:nvSpPr>
        <p:spPr>
          <a:xfrm>
            <a:off x="547396" y="615874"/>
            <a:ext cx="8665029"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Serverless Event Driven systems…</a:t>
            </a:r>
          </a:p>
        </p:txBody>
      </p:sp>
    </p:spTree>
    <p:extLst>
      <p:ext uri="{BB962C8B-B14F-4D97-AF65-F5344CB8AC3E}">
        <p14:creationId xmlns:p14="http://schemas.microsoft.com/office/powerpoint/2010/main" val="4114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3CB3A9-6E77-6E19-BCF3-9F3F7C30D736}"/>
              </a:ext>
            </a:extLst>
          </p:cNvPr>
          <p:cNvSpPr>
            <a:spLocks noGrp="1"/>
          </p:cNvSpPr>
          <p:nvPr>
            <p:ph type="sldNum" sz="quarter" idx="12"/>
          </p:nvPr>
        </p:nvSpPr>
        <p:spPr/>
        <p:txBody>
          <a:bodyPr/>
          <a:lstStyle/>
          <a:p>
            <a:fld id="{EB4B8DE2-A4E8-46E4-8BBF-D75455EFF32C}" type="slidenum">
              <a:rPr lang="en-US" smtClean="0"/>
              <a:pPr/>
              <a:t>121</a:t>
            </a:fld>
            <a:endParaRPr lang="en-US"/>
          </a:p>
        </p:txBody>
      </p:sp>
      <p:pic>
        <p:nvPicPr>
          <p:cNvPr id="2" name="Picture 1">
            <a:extLst>
              <a:ext uri="{FF2B5EF4-FFF2-40B4-BE49-F238E27FC236}">
                <a16:creationId xmlns:a16="http://schemas.microsoft.com/office/drawing/2014/main" id="{D4944D31-546E-0B4B-1104-14CC757E3D9E}"/>
              </a:ext>
            </a:extLst>
          </p:cNvPr>
          <p:cNvPicPr>
            <a:picLocks noChangeAspect="1"/>
          </p:cNvPicPr>
          <p:nvPr/>
        </p:nvPicPr>
        <p:blipFill>
          <a:blip r:embed="rId2"/>
          <a:stretch>
            <a:fillRect/>
          </a:stretch>
        </p:blipFill>
        <p:spPr>
          <a:xfrm>
            <a:off x="1145947" y="203375"/>
            <a:ext cx="4226932" cy="2841937"/>
          </a:xfrm>
          <a:prstGeom prst="rect">
            <a:avLst/>
          </a:prstGeom>
        </p:spPr>
      </p:pic>
      <p:pic>
        <p:nvPicPr>
          <p:cNvPr id="3" name="Picture 2">
            <a:extLst>
              <a:ext uri="{FF2B5EF4-FFF2-40B4-BE49-F238E27FC236}">
                <a16:creationId xmlns:a16="http://schemas.microsoft.com/office/drawing/2014/main" id="{35C43724-2EC7-C2B2-5DAF-ABDDE5697DE0}"/>
              </a:ext>
            </a:extLst>
          </p:cNvPr>
          <p:cNvPicPr>
            <a:picLocks noChangeAspect="1"/>
          </p:cNvPicPr>
          <p:nvPr/>
        </p:nvPicPr>
        <p:blipFill>
          <a:blip r:embed="rId3"/>
          <a:stretch>
            <a:fillRect/>
          </a:stretch>
        </p:blipFill>
        <p:spPr>
          <a:xfrm>
            <a:off x="5853063" y="203375"/>
            <a:ext cx="5829597" cy="3008458"/>
          </a:xfrm>
          <a:prstGeom prst="rect">
            <a:avLst/>
          </a:prstGeom>
        </p:spPr>
      </p:pic>
      <p:pic>
        <p:nvPicPr>
          <p:cNvPr id="5" name="Picture 4">
            <a:extLst>
              <a:ext uri="{FF2B5EF4-FFF2-40B4-BE49-F238E27FC236}">
                <a16:creationId xmlns:a16="http://schemas.microsoft.com/office/drawing/2014/main" id="{8DD06C50-5FF7-01EA-64DE-2263F166E418}"/>
              </a:ext>
            </a:extLst>
          </p:cNvPr>
          <p:cNvPicPr>
            <a:picLocks noChangeAspect="1"/>
          </p:cNvPicPr>
          <p:nvPr/>
        </p:nvPicPr>
        <p:blipFill>
          <a:blip r:embed="rId4"/>
          <a:stretch>
            <a:fillRect/>
          </a:stretch>
        </p:blipFill>
        <p:spPr>
          <a:xfrm>
            <a:off x="706615" y="3146764"/>
            <a:ext cx="4435844" cy="3122438"/>
          </a:xfrm>
          <a:prstGeom prst="rect">
            <a:avLst/>
          </a:prstGeom>
        </p:spPr>
      </p:pic>
      <p:pic>
        <p:nvPicPr>
          <p:cNvPr id="7" name="Picture 6">
            <a:extLst>
              <a:ext uri="{FF2B5EF4-FFF2-40B4-BE49-F238E27FC236}">
                <a16:creationId xmlns:a16="http://schemas.microsoft.com/office/drawing/2014/main" id="{A74A6DF5-C5EE-9285-8D6A-E640857854F5}"/>
              </a:ext>
            </a:extLst>
          </p:cNvPr>
          <p:cNvPicPr>
            <a:picLocks noChangeAspect="1"/>
          </p:cNvPicPr>
          <p:nvPr/>
        </p:nvPicPr>
        <p:blipFill>
          <a:blip r:embed="rId5"/>
          <a:stretch>
            <a:fillRect/>
          </a:stretch>
        </p:blipFill>
        <p:spPr>
          <a:xfrm>
            <a:off x="5853063" y="3543624"/>
            <a:ext cx="6338937" cy="2723020"/>
          </a:xfrm>
          <a:prstGeom prst="rect">
            <a:avLst/>
          </a:prstGeom>
        </p:spPr>
      </p:pic>
    </p:spTree>
    <p:extLst>
      <p:ext uri="{BB962C8B-B14F-4D97-AF65-F5344CB8AC3E}">
        <p14:creationId xmlns:p14="http://schemas.microsoft.com/office/powerpoint/2010/main" val="122686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A63D26-76C9-2C36-B0A9-F380C96B8D49}"/>
              </a:ext>
            </a:extLst>
          </p:cNvPr>
          <p:cNvSpPr>
            <a:spLocks noGrp="1"/>
          </p:cNvSpPr>
          <p:nvPr>
            <p:ph type="sldNum" sz="quarter" idx="12"/>
          </p:nvPr>
        </p:nvSpPr>
        <p:spPr/>
        <p:txBody>
          <a:bodyPr/>
          <a:lstStyle/>
          <a:p>
            <a:fld id="{EB4B8DE2-A4E8-46E4-8BBF-D75455EFF32C}" type="slidenum">
              <a:rPr lang="en-US" smtClean="0"/>
              <a:pPr/>
              <a:t>122</a:t>
            </a:fld>
            <a:endParaRPr lang="en-US"/>
          </a:p>
        </p:txBody>
      </p:sp>
      <p:sp>
        <p:nvSpPr>
          <p:cNvPr id="5" name="Title 1">
            <a:extLst>
              <a:ext uri="{FF2B5EF4-FFF2-40B4-BE49-F238E27FC236}">
                <a16:creationId xmlns:a16="http://schemas.microsoft.com/office/drawing/2014/main" id="{EC411922-D772-D81E-8FE2-6546C101EEC9}"/>
              </a:ext>
            </a:extLst>
          </p:cNvPr>
          <p:cNvSpPr>
            <a:spLocks noGrp="1"/>
          </p:cNvSpPr>
          <p:nvPr>
            <p:ph type="title"/>
          </p:nvPr>
        </p:nvSpPr>
        <p:spPr>
          <a:xfrm>
            <a:off x="1734674" y="3573701"/>
            <a:ext cx="3313576" cy="923330"/>
          </a:xfrm>
        </p:spPr>
        <p:txBody>
          <a:bodyPr/>
          <a:lstStyle/>
          <a:p>
            <a:pPr algn="ctr"/>
            <a:r>
              <a:rPr lang="en-US" sz="3000">
                <a:solidFill>
                  <a:schemeClr val="accent4"/>
                </a:solidFill>
              </a:rPr>
              <a:t>Event/State Store</a:t>
            </a:r>
            <a:br>
              <a:rPr lang="en-US" sz="3000">
                <a:solidFill>
                  <a:schemeClr val="accent1"/>
                </a:solidFill>
              </a:rPr>
            </a:br>
            <a:r>
              <a:rPr lang="en-US" sz="3000"/>
              <a:t>pattern</a:t>
            </a:r>
            <a:endParaRPr lang="en-US" sz="3000">
              <a:solidFill>
                <a:schemeClr val="accent4"/>
              </a:solidFill>
            </a:endParaRPr>
          </a:p>
        </p:txBody>
      </p:sp>
      <p:sp>
        <p:nvSpPr>
          <p:cNvPr id="6" name="Title 1">
            <a:extLst>
              <a:ext uri="{FF2B5EF4-FFF2-40B4-BE49-F238E27FC236}">
                <a16:creationId xmlns:a16="http://schemas.microsoft.com/office/drawing/2014/main" id="{E1CC9207-2ACB-196B-3132-63AB8C16C3CD}"/>
              </a:ext>
            </a:extLst>
          </p:cNvPr>
          <p:cNvSpPr txBox="1">
            <a:spLocks/>
          </p:cNvSpPr>
          <p:nvPr/>
        </p:nvSpPr>
        <p:spPr>
          <a:xfrm>
            <a:off x="7861862" y="660092"/>
            <a:ext cx="288880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The God event </a:t>
            </a:r>
          </a:p>
          <a:p>
            <a:pPr algn="ctr"/>
            <a:r>
              <a:rPr lang="en-US" sz="3000"/>
              <a:t>pattern</a:t>
            </a:r>
            <a:endParaRPr lang="en-US" sz="3000">
              <a:solidFill>
                <a:schemeClr val="accent4"/>
              </a:solidFill>
            </a:endParaRPr>
          </a:p>
        </p:txBody>
      </p:sp>
      <p:sp>
        <p:nvSpPr>
          <p:cNvPr id="7" name="Title 1">
            <a:extLst>
              <a:ext uri="{FF2B5EF4-FFF2-40B4-BE49-F238E27FC236}">
                <a16:creationId xmlns:a16="http://schemas.microsoft.com/office/drawing/2014/main" id="{5E8D7192-EDC6-6D2D-FA2C-473D16BF65F4}"/>
              </a:ext>
            </a:extLst>
          </p:cNvPr>
          <p:cNvSpPr txBox="1">
            <a:spLocks/>
          </p:cNvSpPr>
          <p:nvPr/>
        </p:nvSpPr>
        <p:spPr>
          <a:xfrm>
            <a:off x="2003527" y="664790"/>
            <a:ext cx="2564275"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Event ledger</a:t>
            </a:r>
            <a:br>
              <a:rPr lang="en-US" sz="3000">
                <a:solidFill>
                  <a:schemeClr val="accent1"/>
                </a:solidFill>
              </a:rPr>
            </a:br>
            <a:r>
              <a:rPr lang="en-US" sz="3000"/>
              <a:t>pattern</a:t>
            </a:r>
            <a:endParaRPr lang="en-US" sz="3000">
              <a:solidFill>
                <a:schemeClr val="accent4"/>
              </a:solidFill>
            </a:endParaRPr>
          </a:p>
        </p:txBody>
      </p:sp>
      <p:sp>
        <p:nvSpPr>
          <p:cNvPr id="8" name="Title 1">
            <a:extLst>
              <a:ext uri="{FF2B5EF4-FFF2-40B4-BE49-F238E27FC236}">
                <a16:creationId xmlns:a16="http://schemas.microsoft.com/office/drawing/2014/main" id="{DDA770B7-436B-F113-719A-AEC6D105E8E9}"/>
              </a:ext>
            </a:extLst>
          </p:cNvPr>
          <p:cNvSpPr txBox="1">
            <a:spLocks/>
          </p:cNvSpPr>
          <p:nvPr/>
        </p:nvSpPr>
        <p:spPr>
          <a:xfrm>
            <a:off x="7748124" y="3573701"/>
            <a:ext cx="3313576"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Lazy Consumer</a:t>
            </a:r>
            <a:br>
              <a:rPr lang="en-US" sz="3000">
                <a:solidFill>
                  <a:schemeClr val="accent1"/>
                </a:solidFill>
              </a:rPr>
            </a:br>
            <a:r>
              <a:rPr lang="en-US" sz="3000"/>
              <a:t>pattern</a:t>
            </a:r>
            <a:endParaRPr lang="en-US" sz="3000">
              <a:solidFill>
                <a:schemeClr val="accent4"/>
              </a:solidFill>
            </a:endParaRPr>
          </a:p>
        </p:txBody>
      </p:sp>
      <p:sp>
        <p:nvSpPr>
          <p:cNvPr id="10" name="Title 1">
            <a:extLst>
              <a:ext uri="{FF2B5EF4-FFF2-40B4-BE49-F238E27FC236}">
                <a16:creationId xmlns:a16="http://schemas.microsoft.com/office/drawing/2014/main" id="{D7E8F5D8-4D96-B8B2-B1AE-88B02D6EF98A}"/>
              </a:ext>
            </a:extLst>
          </p:cNvPr>
          <p:cNvSpPr txBox="1">
            <a:spLocks/>
          </p:cNvSpPr>
          <p:nvPr/>
        </p:nvSpPr>
        <p:spPr>
          <a:xfrm>
            <a:off x="2142102" y="2184404"/>
            <a:ext cx="2762407"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1"/>
                </a:solidFill>
                <a:latin typeface="+mn-lt"/>
              </a:rPr>
              <a:t>Separate stores</a:t>
            </a:r>
          </a:p>
        </p:txBody>
      </p:sp>
      <p:sp>
        <p:nvSpPr>
          <p:cNvPr id="2" name="Down Arrow 1">
            <a:extLst>
              <a:ext uri="{FF2B5EF4-FFF2-40B4-BE49-F238E27FC236}">
                <a16:creationId xmlns:a16="http://schemas.microsoft.com/office/drawing/2014/main" id="{35B3BCE9-D95C-830D-9915-ACCCE82F4CCA}"/>
              </a:ext>
            </a:extLst>
          </p:cNvPr>
          <p:cNvSpPr/>
          <p:nvPr/>
        </p:nvSpPr>
        <p:spPr>
          <a:xfrm>
            <a:off x="3165224" y="1597302"/>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Tree>
    <p:extLst>
      <p:ext uri="{BB962C8B-B14F-4D97-AF65-F5344CB8AC3E}">
        <p14:creationId xmlns:p14="http://schemas.microsoft.com/office/powerpoint/2010/main" val="290560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A63D26-76C9-2C36-B0A9-F380C96B8D49}"/>
              </a:ext>
            </a:extLst>
          </p:cNvPr>
          <p:cNvSpPr>
            <a:spLocks noGrp="1"/>
          </p:cNvSpPr>
          <p:nvPr>
            <p:ph type="sldNum" sz="quarter" idx="12"/>
          </p:nvPr>
        </p:nvSpPr>
        <p:spPr/>
        <p:txBody>
          <a:bodyPr/>
          <a:lstStyle/>
          <a:p>
            <a:fld id="{EB4B8DE2-A4E8-46E4-8BBF-D75455EFF32C}" type="slidenum">
              <a:rPr lang="en-US" smtClean="0"/>
              <a:pPr/>
              <a:t>123</a:t>
            </a:fld>
            <a:endParaRPr lang="en-US"/>
          </a:p>
        </p:txBody>
      </p:sp>
      <p:sp>
        <p:nvSpPr>
          <p:cNvPr id="5" name="Title 1">
            <a:extLst>
              <a:ext uri="{FF2B5EF4-FFF2-40B4-BE49-F238E27FC236}">
                <a16:creationId xmlns:a16="http://schemas.microsoft.com/office/drawing/2014/main" id="{EC411922-D772-D81E-8FE2-6546C101EEC9}"/>
              </a:ext>
            </a:extLst>
          </p:cNvPr>
          <p:cNvSpPr>
            <a:spLocks noGrp="1"/>
          </p:cNvSpPr>
          <p:nvPr>
            <p:ph type="title"/>
          </p:nvPr>
        </p:nvSpPr>
        <p:spPr>
          <a:xfrm>
            <a:off x="1734674" y="3573701"/>
            <a:ext cx="3313576" cy="923330"/>
          </a:xfrm>
        </p:spPr>
        <p:txBody>
          <a:bodyPr/>
          <a:lstStyle/>
          <a:p>
            <a:pPr algn="ctr"/>
            <a:r>
              <a:rPr lang="en-US" sz="3000">
                <a:solidFill>
                  <a:schemeClr val="accent4"/>
                </a:solidFill>
              </a:rPr>
              <a:t>Event/State Store</a:t>
            </a:r>
            <a:br>
              <a:rPr lang="en-US" sz="3000">
                <a:solidFill>
                  <a:schemeClr val="accent1"/>
                </a:solidFill>
              </a:rPr>
            </a:br>
            <a:r>
              <a:rPr lang="en-US" sz="3000"/>
              <a:t>pattern</a:t>
            </a:r>
            <a:endParaRPr lang="en-US" sz="3000">
              <a:solidFill>
                <a:schemeClr val="accent4"/>
              </a:solidFill>
            </a:endParaRPr>
          </a:p>
        </p:txBody>
      </p:sp>
      <p:sp>
        <p:nvSpPr>
          <p:cNvPr id="6" name="Title 1">
            <a:extLst>
              <a:ext uri="{FF2B5EF4-FFF2-40B4-BE49-F238E27FC236}">
                <a16:creationId xmlns:a16="http://schemas.microsoft.com/office/drawing/2014/main" id="{E1CC9207-2ACB-196B-3132-63AB8C16C3CD}"/>
              </a:ext>
            </a:extLst>
          </p:cNvPr>
          <p:cNvSpPr txBox="1">
            <a:spLocks/>
          </p:cNvSpPr>
          <p:nvPr/>
        </p:nvSpPr>
        <p:spPr>
          <a:xfrm>
            <a:off x="7861862" y="660092"/>
            <a:ext cx="288880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The God event </a:t>
            </a:r>
          </a:p>
          <a:p>
            <a:pPr algn="ctr"/>
            <a:r>
              <a:rPr lang="en-US" sz="3000"/>
              <a:t>pattern</a:t>
            </a:r>
            <a:endParaRPr lang="en-US" sz="3000">
              <a:solidFill>
                <a:schemeClr val="accent4"/>
              </a:solidFill>
            </a:endParaRPr>
          </a:p>
        </p:txBody>
      </p:sp>
      <p:sp>
        <p:nvSpPr>
          <p:cNvPr id="7" name="Title 1">
            <a:extLst>
              <a:ext uri="{FF2B5EF4-FFF2-40B4-BE49-F238E27FC236}">
                <a16:creationId xmlns:a16="http://schemas.microsoft.com/office/drawing/2014/main" id="{5E8D7192-EDC6-6D2D-FA2C-473D16BF65F4}"/>
              </a:ext>
            </a:extLst>
          </p:cNvPr>
          <p:cNvSpPr txBox="1">
            <a:spLocks/>
          </p:cNvSpPr>
          <p:nvPr/>
        </p:nvSpPr>
        <p:spPr>
          <a:xfrm>
            <a:off x="2003527" y="664790"/>
            <a:ext cx="2564275"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Event ledger</a:t>
            </a:r>
            <a:br>
              <a:rPr lang="en-US" sz="3000">
                <a:solidFill>
                  <a:schemeClr val="accent1"/>
                </a:solidFill>
              </a:rPr>
            </a:br>
            <a:r>
              <a:rPr lang="en-US" sz="3000"/>
              <a:t>pattern</a:t>
            </a:r>
            <a:endParaRPr lang="en-US" sz="3000">
              <a:solidFill>
                <a:schemeClr val="accent4"/>
              </a:solidFill>
            </a:endParaRPr>
          </a:p>
        </p:txBody>
      </p:sp>
      <p:sp>
        <p:nvSpPr>
          <p:cNvPr id="8" name="Title 1">
            <a:extLst>
              <a:ext uri="{FF2B5EF4-FFF2-40B4-BE49-F238E27FC236}">
                <a16:creationId xmlns:a16="http://schemas.microsoft.com/office/drawing/2014/main" id="{DDA770B7-436B-F113-719A-AEC6D105E8E9}"/>
              </a:ext>
            </a:extLst>
          </p:cNvPr>
          <p:cNvSpPr txBox="1">
            <a:spLocks/>
          </p:cNvSpPr>
          <p:nvPr/>
        </p:nvSpPr>
        <p:spPr>
          <a:xfrm>
            <a:off x="7748124" y="3573701"/>
            <a:ext cx="3313576"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Lazy Consumer</a:t>
            </a:r>
            <a:br>
              <a:rPr lang="en-US" sz="3000">
                <a:solidFill>
                  <a:schemeClr val="accent1"/>
                </a:solidFill>
              </a:rPr>
            </a:br>
            <a:r>
              <a:rPr lang="en-US" sz="3000"/>
              <a:t>pattern</a:t>
            </a:r>
            <a:endParaRPr lang="en-US" sz="3000">
              <a:solidFill>
                <a:schemeClr val="accent4"/>
              </a:solidFill>
            </a:endParaRPr>
          </a:p>
        </p:txBody>
      </p:sp>
      <p:sp>
        <p:nvSpPr>
          <p:cNvPr id="9" name="Title 1">
            <a:extLst>
              <a:ext uri="{FF2B5EF4-FFF2-40B4-BE49-F238E27FC236}">
                <a16:creationId xmlns:a16="http://schemas.microsoft.com/office/drawing/2014/main" id="{E86ABBD1-F0F4-91F8-A0AD-E00F46679049}"/>
              </a:ext>
            </a:extLst>
          </p:cNvPr>
          <p:cNvSpPr txBox="1">
            <a:spLocks/>
          </p:cNvSpPr>
          <p:nvPr/>
        </p:nvSpPr>
        <p:spPr>
          <a:xfrm>
            <a:off x="8217462" y="2262610"/>
            <a:ext cx="3086100"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1"/>
                </a:solidFill>
                <a:latin typeface="+mn-lt"/>
              </a:rPr>
              <a:t>Smaller events</a:t>
            </a:r>
          </a:p>
        </p:txBody>
      </p:sp>
      <p:sp>
        <p:nvSpPr>
          <p:cNvPr id="10" name="Title 1">
            <a:extLst>
              <a:ext uri="{FF2B5EF4-FFF2-40B4-BE49-F238E27FC236}">
                <a16:creationId xmlns:a16="http://schemas.microsoft.com/office/drawing/2014/main" id="{D7E8F5D8-4D96-B8B2-B1AE-88B02D6EF98A}"/>
              </a:ext>
            </a:extLst>
          </p:cNvPr>
          <p:cNvSpPr txBox="1">
            <a:spLocks/>
          </p:cNvSpPr>
          <p:nvPr/>
        </p:nvSpPr>
        <p:spPr>
          <a:xfrm>
            <a:off x="2142102" y="2184404"/>
            <a:ext cx="2762407"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1"/>
                </a:solidFill>
                <a:latin typeface="+mn-lt"/>
              </a:rPr>
              <a:t>Separate stores</a:t>
            </a:r>
          </a:p>
        </p:txBody>
      </p:sp>
      <p:sp>
        <p:nvSpPr>
          <p:cNvPr id="2" name="Down Arrow 1">
            <a:extLst>
              <a:ext uri="{FF2B5EF4-FFF2-40B4-BE49-F238E27FC236}">
                <a16:creationId xmlns:a16="http://schemas.microsoft.com/office/drawing/2014/main" id="{35B3BCE9-D95C-830D-9915-ACCCE82F4CCA}"/>
              </a:ext>
            </a:extLst>
          </p:cNvPr>
          <p:cNvSpPr/>
          <p:nvPr/>
        </p:nvSpPr>
        <p:spPr>
          <a:xfrm>
            <a:off x="3165224" y="1597302"/>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3" name="Down Arrow 2">
            <a:extLst>
              <a:ext uri="{FF2B5EF4-FFF2-40B4-BE49-F238E27FC236}">
                <a16:creationId xmlns:a16="http://schemas.microsoft.com/office/drawing/2014/main" id="{4A3C6860-8A65-6286-A5F2-46C90345CB2E}"/>
              </a:ext>
            </a:extLst>
          </p:cNvPr>
          <p:cNvSpPr/>
          <p:nvPr/>
        </p:nvSpPr>
        <p:spPr>
          <a:xfrm>
            <a:off x="9227322" y="1595249"/>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Tree>
    <p:extLst>
      <p:ext uri="{BB962C8B-B14F-4D97-AF65-F5344CB8AC3E}">
        <p14:creationId xmlns:p14="http://schemas.microsoft.com/office/powerpoint/2010/main" val="23643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A63D26-76C9-2C36-B0A9-F380C96B8D49}"/>
              </a:ext>
            </a:extLst>
          </p:cNvPr>
          <p:cNvSpPr>
            <a:spLocks noGrp="1"/>
          </p:cNvSpPr>
          <p:nvPr>
            <p:ph type="sldNum" sz="quarter" idx="12"/>
          </p:nvPr>
        </p:nvSpPr>
        <p:spPr/>
        <p:txBody>
          <a:bodyPr/>
          <a:lstStyle/>
          <a:p>
            <a:fld id="{EB4B8DE2-A4E8-46E4-8BBF-D75455EFF32C}" type="slidenum">
              <a:rPr lang="en-US" smtClean="0"/>
              <a:pPr/>
              <a:t>124</a:t>
            </a:fld>
            <a:endParaRPr lang="en-US"/>
          </a:p>
        </p:txBody>
      </p:sp>
      <p:sp>
        <p:nvSpPr>
          <p:cNvPr id="5" name="Title 1">
            <a:extLst>
              <a:ext uri="{FF2B5EF4-FFF2-40B4-BE49-F238E27FC236}">
                <a16:creationId xmlns:a16="http://schemas.microsoft.com/office/drawing/2014/main" id="{EC411922-D772-D81E-8FE2-6546C101EEC9}"/>
              </a:ext>
            </a:extLst>
          </p:cNvPr>
          <p:cNvSpPr>
            <a:spLocks noGrp="1"/>
          </p:cNvSpPr>
          <p:nvPr>
            <p:ph type="title"/>
          </p:nvPr>
        </p:nvSpPr>
        <p:spPr>
          <a:xfrm>
            <a:off x="1734674" y="3573701"/>
            <a:ext cx="3313576" cy="923330"/>
          </a:xfrm>
        </p:spPr>
        <p:txBody>
          <a:bodyPr/>
          <a:lstStyle/>
          <a:p>
            <a:pPr algn="ctr"/>
            <a:r>
              <a:rPr lang="en-US" sz="3000">
                <a:solidFill>
                  <a:schemeClr val="accent4"/>
                </a:solidFill>
              </a:rPr>
              <a:t>Event/State Store</a:t>
            </a:r>
            <a:br>
              <a:rPr lang="en-US" sz="3000">
                <a:solidFill>
                  <a:schemeClr val="accent1"/>
                </a:solidFill>
              </a:rPr>
            </a:br>
            <a:r>
              <a:rPr lang="en-US" sz="3000"/>
              <a:t>pattern</a:t>
            </a:r>
            <a:endParaRPr lang="en-US" sz="3000">
              <a:solidFill>
                <a:schemeClr val="accent4"/>
              </a:solidFill>
            </a:endParaRPr>
          </a:p>
        </p:txBody>
      </p:sp>
      <p:sp>
        <p:nvSpPr>
          <p:cNvPr id="6" name="Title 1">
            <a:extLst>
              <a:ext uri="{FF2B5EF4-FFF2-40B4-BE49-F238E27FC236}">
                <a16:creationId xmlns:a16="http://schemas.microsoft.com/office/drawing/2014/main" id="{E1CC9207-2ACB-196B-3132-63AB8C16C3CD}"/>
              </a:ext>
            </a:extLst>
          </p:cNvPr>
          <p:cNvSpPr txBox="1">
            <a:spLocks/>
          </p:cNvSpPr>
          <p:nvPr/>
        </p:nvSpPr>
        <p:spPr>
          <a:xfrm>
            <a:off x="7861862" y="660092"/>
            <a:ext cx="288880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The God event </a:t>
            </a:r>
          </a:p>
          <a:p>
            <a:pPr algn="ctr"/>
            <a:r>
              <a:rPr lang="en-US" sz="3000"/>
              <a:t>pattern</a:t>
            </a:r>
            <a:endParaRPr lang="en-US" sz="3000">
              <a:solidFill>
                <a:schemeClr val="accent4"/>
              </a:solidFill>
            </a:endParaRPr>
          </a:p>
        </p:txBody>
      </p:sp>
      <p:sp>
        <p:nvSpPr>
          <p:cNvPr id="7" name="Title 1">
            <a:extLst>
              <a:ext uri="{FF2B5EF4-FFF2-40B4-BE49-F238E27FC236}">
                <a16:creationId xmlns:a16="http://schemas.microsoft.com/office/drawing/2014/main" id="{5E8D7192-EDC6-6D2D-FA2C-473D16BF65F4}"/>
              </a:ext>
            </a:extLst>
          </p:cNvPr>
          <p:cNvSpPr txBox="1">
            <a:spLocks/>
          </p:cNvSpPr>
          <p:nvPr/>
        </p:nvSpPr>
        <p:spPr>
          <a:xfrm>
            <a:off x="2003527" y="664790"/>
            <a:ext cx="2564275"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Event ledger</a:t>
            </a:r>
            <a:br>
              <a:rPr lang="en-US" sz="3000">
                <a:solidFill>
                  <a:schemeClr val="accent1"/>
                </a:solidFill>
              </a:rPr>
            </a:br>
            <a:r>
              <a:rPr lang="en-US" sz="3000"/>
              <a:t>pattern</a:t>
            </a:r>
            <a:endParaRPr lang="en-US" sz="3000">
              <a:solidFill>
                <a:schemeClr val="accent4"/>
              </a:solidFill>
            </a:endParaRPr>
          </a:p>
        </p:txBody>
      </p:sp>
      <p:sp>
        <p:nvSpPr>
          <p:cNvPr id="8" name="Title 1">
            <a:extLst>
              <a:ext uri="{FF2B5EF4-FFF2-40B4-BE49-F238E27FC236}">
                <a16:creationId xmlns:a16="http://schemas.microsoft.com/office/drawing/2014/main" id="{DDA770B7-436B-F113-719A-AEC6D105E8E9}"/>
              </a:ext>
            </a:extLst>
          </p:cNvPr>
          <p:cNvSpPr txBox="1">
            <a:spLocks/>
          </p:cNvSpPr>
          <p:nvPr/>
        </p:nvSpPr>
        <p:spPr>
          <a:xfrm>
            <a:off x="7748124" y="3573701"/>
            <a:ext cx="3313576"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Lazy Consumer</a:t>
            </a:r>
            <a:br>
              <a:rPr lang="en-US" sz="3000">
                <a:solidFill>
                  <a:schemeClr val="accent1"/>
                </a:solidFill>
              </a:rPr>
            </a:br>
            <a:r>
              <a:rPr lang="en-US" sz="3000"/>
              <a:t>pattern</a:t>
            </a:r>
            <a:endParaRPr lang="en-US" sz="3000">
              <a:solidFill>
                <a:schemeClr val="accent4"/>
              </a:solidFill>
            </a:endParaRPr>
          </a:p>
        </p:txBody>
      </p:sp>
      <p:sp>
        <p:nvSpPr>
          <p:cNvPr id="9" name="Title 1">
            <a:extLst>
              <a:ext uri="{FF2B5EF4-FFF2-40B4-BE49-F238E27FC236}">
                <a16:creationId xmlns:a16="http://schemas.microsoft.com/office/drawing/2014/main" id="{E86ABBD1-F0F4-91F8-A0AD-E00F46679049}"/>
              </a:ext>
            </a:extLst>
          </p:cNvPr>
          <p:cNvSpPr txBox="1">
            <a:spLocks/>
          </p:cNvSpPr>
          <p:nvPr/>
        </p:nvSpPr>
        <p:spPr>
          <a:xfrm>
            <a:off x="8217462" y="2262610"/>
            <a:ext cx="3086100"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1"/>
                </a:solidFill>
                <a:latin typeface="+mn-lt"/>
              </a:rPr>
              <a:t>Smaller events</a:t>
            </a:r>
          </a:p>
        </p:txBody>
      </p:sp>
      <p:sp>
        <p:nvSpPr>
          <p:cNvPr id="10" name="Title 1">
            <a:extLst>
              <a:ext uri="{FF2B5EF4-FFF2-40B4-BE49-F238E27FC236}">
                <a16:creationId xmlns:a16="http://schemas.microsoft.com/office/drawing/2014/main" id="{D7E8F5D8-4D96-B8B2-B1AE-88B02D6EF98A}"/>
              </a:ext>
            </a:extLst>
          </p:cNvPr>
          <p:cNvSpPr txBox="1">
            <a:spLocks/>
          </p:cNvSpPr>
          <p:nvPr/>
        </p:nvSpPr>
        <p:spPr>
          <a:xfrm>
            <a:off x="2142102" y="2184404"/>
            <a:ext cx="2762407"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1"/>
                </a:solidFill>
                <a:latin typeface="+mn-lt"/>
              </a:rPr>
              <a:t>Separate stores</a:t>
            </a:r>
          </a:p>
        </p:txBody>
      </p:sp>
      <p:sp>
        <p:nvSpPr>
          <p:cNvPr id="11" name="Title 1">
            <a:extLst>
              <a:ext uri="{FF2B5EF4-FFF2-40B4-BE49-F238E27FC236}">
                <a16:creationId xmlns:a16="http://schemas.microsoft.com/office/drawing/2014/main" id="{3B68CFDF-72A6-6916-1672-AAD3E18FD7B7}"/>
              </a:ext>
            </a:extLst>
          </p:cNvPr>
          <p:cNvSpPr txBox="1">
            <a:spLocks/>
          </p:cNvSpPr>
          <p:nvPr/>
        </p:nvSpPr>
        <p:spPr>
          <a:xfrm>
            <a:off x="1848412" y="5144968"/>
            <a:ext cx="308610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b="0">
                <a:solidFill>
                  <a:schemeClr val="accent1"/>
                </a:solidFill>
                <a:latin typeface="+mn-lt"/>
              </a:rPr>
              <a:t>Use DynamoDB change streams</a:t>
            </a:r>
          </a:p>
        </p:txBody>
      </p:sp>
      <p:sp>
        <p:nvSpPr>
          <p:cNvPr id="2" name="Down Arrow 1">
            <a:extLst>
              <a:ext uri="{FF2B5EF4-FFF2-40B4-BE49-F238E27FC236}">
                <a16:creationId xmlns:a16="http://schemas.microsoft.com/office/drawing/2014/main" id="{35B3BCE9-D95C-830D-9915-ACCCE82F4CCA}"/>
              </a:ext>
            </a:extLst>
          </p:cNvPr>
          <p:cNvSpPr/>
          <p:nvPr/>
        </p:nvSpPr>
        <p:spPr>
          <a:xfrm>
            <a:off x="3165224" y="1597302"/>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3" name="Down Arrow 2">
            <a:extLst>
              <a:ext uri="{FF2B5EF4-FFF2-40B4-BE49-F238E27FC236}">
                <a16:creationId xmlns:a16="http://schemas.microsoft.com/office/drawing/2014/main" id="{4A3C6860-8A65-6286-A5F2-46C90345CB2E}"/>
              </a:ext>
            </a:extLst>
          </p:cNvPr>
          <p:cNvSpPr/>
          <p:nvPr/>
        </p:nvSpPr>
        <p:spPr>
          <a:xfrm>
            <a:off x="9227322" y="1595249"/>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3" name="Down Arrow 12">
            <a:extLst>
              <a:ext uri="{FF2B5EF4-FFF2-40B4-BE49-F238E27FC236}">
                <a16:creationId xmlns:a16="http://schemas.microsoft.com/office/drawing/2014/main" id="{58FB39B1-C0C9-D9E7-A85C-AD9298559F1B}"/>
              </a:ext>
            </a:extLst>
          </p:cNvPr>
          <p:cNvSpPr/>
          <p:nvPr/>
        </p:nvSpPr>
        <p:spPr>
          <a:xfrm>
            <a:off x="3186740" y="4543508"/>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Tree>
    <p:extLst>
      <p:ext uri="{BB962C8B-B14F-4D97-AF65-F5344CB8AC3E}">
        <p14:creationId xmlns:p14="http://schemas.microsoft.com/office/powerpoint/2010/main" val="337538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A63D26-76C9-2C36-B0A9-F380C96B8D49}"/>
              </a:ext>
            </a:extLst>
          </p:cNvPr>
          <p:cNvSpPr>
            <a:spLocks noGrp="1"/>
          </p:cNvSpPr>
          <p:nvPr>
            <p:ph type="sldNum" sz="quarter" idx="12"/>
          </p:nvPr>
        </p:nvSpPr>
        <p:spPr/>
        <p:txBody>
          <a:bodyPr/>
          <a:lstStyle/>
          <a:p>
            <a:fld id="{EB4B8DE2-A4E8-46E4-8BBF-D75455EFF32C}" type="slidenum">
              <a:rPr lang="en-US" smtClean="0"/>
              <a:pPr/>
              <a:t>125</a:t>
            </a:fld>
            <a:endParaRPr lang="en-US"/>
          </a:p>
        </p:txBody>
      </p:sp>
      <p:sp>
        <p:nvSpPr>
          <p:cNvPr id="5" name="Title 1">
            <a:extLst>
              <a:ext uri="{FF2B5EF4-FFF2-40B4-BE49-F238E27FC236}">
                <a16:creationId xmlns:a16="http://schemas.microsoft.com/office/drawing/2014/main" id="{EC411922-D772-D81E-8FE2-6546C101EEC9}"/>
              </a:ext>
            </a:extLst>
          </p:cNvPr>
          <p:cNvSpPr>
            <a:spLocks noGrp="1"/>
          </p:cNvSpPr>
          <p:nvPr>
            <p:ph type="title"/>
          </p:nvPr>
        </p:nvSpPr>
        <p:spPr>
          <a:xfrm>
            <a:off x="1734674" y="3573701"/>
            <a:ext cx="3313576" cy="923330"/>
          </a:xfrm>
        </p:spPr>
        <p:txBody>
          <a:bodyPr/>
          <a:lstStyle/>
          <a:p>
            <a:pPr algn="ctr"/>
            <a:r>
              <a:rPr lang="en-US" sz="3000">
                <a:solidFill>
                  <a:schemeClr val="accent4"/>
                </a:solidFill>
              </a:rPr>
              <a:t>Event/State Store</a:t>
            </a:r>
            <a:br>
              <a:rPr lang="en-US" sz="3000">
                <a:solidFill>
                  <a:schemeClr val="accent1"/>
                </a:solidFill>
              </a:rPr>
            </a:br>
            <a:r>
              <a:rPr lang="en-US" sz="3000"/>
              <a:t>pattern</a:t>
            </a:r>
            <a:endParaRPr lang="en-US" sz="3000">
              <a:solidFill>
                <a:schemeClr val="accent4"/>
              </a:solidFill>
            </a:endParaRPr>
          </a:p>
        </p:txBody>
      </p:sp>
      <p:sp>
        <p:nvSpPr>
          <p:cNvPr id="6" name="Title 1">
            <a:extLst>
              <a:ext uri="{FF2B5EF4-FFF2-40B4-BE49-F238E27FC236}">
                <a16:creationId xmlns:a16="http://schemas.microsoft.com/office/drawing/2014/main" id="{E1CC9207-2ACB-196B-3132-63AB8C16C3CD}"/>
              </a:ext>
            </a:extLst>
          </p:cNvPr>
          <p:cNvSpPr txBox="1">
            <a:spLocks/>
          </p:cNvSpPr>
          <p:nvPr/>
        </p:nvSpPr>
        <p:spPr>
          <a:xfrm>
            <a:off x="7861862" y="660092"/>
            <a:ext cx="288880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The God event </a:t>
            </a:r>
          </a:p>
          <a:p>
            <a:pPr algn="ctr"/>
            <a:r>
              <a:rPr lang="en-US" sz="3000"/>
              <a:t>pattern</a:t>
            </a:r>
            <a:endParaRPr lang="en-US" sz="3000">
              <a:solidFill>
                <a:schemeClr val="accent4"/>
              </a:solidFill>
            </a:endParaRPr>
          </a:p>
        </p:txBody>
      </p:sp>
      <p:sp>
        <p:nvSpPr>
          <p:cNvPr id="7" name="Title 1">
            <a:extLst>
              <a:ext uri="{FF2B5EF4-FFF2-40B4-BE49-F238E27FC236}">
                <a16:creationId xmlns:a16="http://schemas.microsoft.com/office/drawing/2014/main" id="{5E8D7192-EDC6-6D2D-FA2C-473D16BF65F4}"/>
              </a:ext>
            </a:extLst>
          </p:cNvPr>
          <p:cNvSpPr txBox="1">
            <a:spLocks/>
          </p:cNvSpPr>
          <p:nvPr/>
        </p:nvSpPr>
        <p:spPr>
          <a:xfrm>
            <a:off x="2003527" y="664790"/>
            <a:ext cx="2564275"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Event ledger</a:t>
            </a:r>
            <a:br>
              <a:rPr lang="en-US" sz="3000">
                <a:solidFill>
                  <a:schemeClr val="accent1"/>
                </a:solidFill>
              </a:rPr>
            </a:br>
            <a:r>
              <a:rPr lang="en-US" sz="3000"/>
              <a:t>pattern</a:t>
            </a:r>
            <a:endParaRPr lang="en-US" sz="3000">
              <a:solidFill>
                <a:schemeClr val="accent4"/>
              </a:solidFill>
            </a:endParaRPr>
          </a:p>
        </p:txBody>
      </p:sp>
      <p:sp>
        <p:nvSpPr>
          <p:cNvPr id="8" name="Title 1">
            <a:extLst>
              <a:ext uri="{FF2B5EF4-FFF2-40B4-BE49-F238E27FC236}">
                <a16:creationId xmlns:a16="http://schemas.microsoft.com/office/drawing/2014/main" id="{DDA770B7-436B-F113-719A-AEC6D105E8E9}"/>
              </a:ext>
            </a:extLst>
          </p:cNvPr>
          <p:cNvSpPr txBox="1">
            <a:spLocks/>
          </p:cNvSpPr>
          <p:nvPr/>
        </p:nvSpPr>
        <p:spPr>
          <a:xfrm>
            <a:off x="7748124" y="3573701"/>
            <a:ext cx="3313576"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a:solidFill>
                  <a:schemeClr val="accent4"/>
                </a:solidFill>
              </a:rPr>
              <a:t>Lazy Consumer</a:t>
            </a:r>
            <a:br>
              <a:rPr lang="en-US" sz="3000">
                <a:solidFill>
                  <a:schemeClr val="accent1"/>
                </a:solidFill>
              </a:rPr>
            </a:br>
            <a:r>
              <a:rPr lang="en-US" sz="3000"/>
              <a:t>pattern</a:t>
            </a:r>
            <a:endParaRPr lang="en-US" sz="3000">
              <a:solidFill>
                <a:schemeClr val="accent4"/>
              </a:solidFill>
            </a:endParaRPr>
          </a:p>
        </p:txBody>
      </p:sp>
      <p:sp>
        <p:nvSpPr>
          <p:cNvPr id="9" name="Title 1">
            <a:extLst>
              <a:ext uri="{FF2B5EF4-FFF2-40B4-BE49-F238E27FC236}">
                <a16:creationId xmlns:a16="http://schemas.microsoft.com/office/drawing/2014/main" id="{E86ABBD1-F0F4-91F8-A0AD-E00F46679049}"/>
              </a:ext>
            </a:extLst>
          </p:cNvPr>
          <p:cNvSpPr txBox="1">
            <a:spLocks/>
          </p:cNvSpPr>
          <p:nvPr/>
        </p:nvSpPr>
        <p:spPr>
          <a:xfrm>
            <a:off x="8217462" y="2262610"/>
            <a:ext cx="3086100"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1"/>
                </a:solidFill>
                <a:latin typeface="+mn-lt"/>
              </a:rPr>
              <a:t>Smaller events</a:t>
            </a:r>
          </a:p>
        </p:txBody>
      </p:sp>
      <p:sp>
        <p:nvSpPr>
          <p:cNvPr id="10" name="Title 1">
            <a:extLst>
              <a:ext uri="{FF2B5EF4-FFF2-40B4-BE49-F238E27FC236}">
                <a16:creationId xmlns:a16="http://schemas.microsoft.com/office/drawing/2014/main" id="{D7E8F5D8-4D96-B8B2-B1AE-88B02D6EF98A}"/>
              </a:ext>
            </a:extLst>
          </p:cNvPr>
          <p:cNvSpPr txBox="1">
            <a:spLocks/>
          </p:cNvSpPr>
          <p:nvPr/>
        </p:nvSpPr>
        <p:spPr>
          <a:xfrm>
            <a:off x="2142102" y="2184404"/>
            <a:ext cx="2762407"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1"/>
                </a:solidFill>
                <a:latin typeface="+mn-lt"/>
              </a:rPr>
              <a:t>Separate stores</a:t>
            </a:r>
          </a:p>
        </p:txBody>
      </p:sp>
      <p:sp>
        <p:nvSpPr>
          <p:cNvPr id="11" name="Title 1">
            <a:extLst>
              <a:ext uri="{FF2B5EF4-FFF2-40B4-BE49-F238E27FC236}">
                <a16:creationId xmlns:a16="http://schemas.microsoft.com/office/drawing/2014/main" id="{3B68CFDF-72A6-6916-1672-AAD3E18FD7B7}"/>
              </a:ext>
            </a:extLst>
          </p:cNvPr>
          <p:cNvSpPr txBox="1">
            <a:spLocks/>
          </p:cNvSpPr>
          <p:nvPr/>
        </p:nvSpPr>
        <p:spPr>
          <a:xfrm>
            <a:off x="1848412" y="5144968"/>
            <a:ext cx="308610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b="0">
                <a:solidFill>
                  <a:schemeClr val="accent1"/>
                </a:solidFill>
                <a:latin typeface="+mn-lt"/>
              </a:rPr>
              <a:t>Use DynamoDB change streams</a:t>
            </a:r>
          </a:p>
        </p:txBody>
      </p:sp>
      <p:sp>
        <p:nvSpPr>
          <p:cNvPr id="12" name="Title 1">
            <a:extLst>
              <a:ext uri="{FF2B5EF4-FFF2-40B4-BE49-F238E27FC236}">
                <a16:creationId xmlns:a16="http://schemas.microsoft.com/office/drawing/2014/main" id="{59B73809-859E-F5B0-7C27-2131E6F09F54}"/>
              </a:ext>
            </a:extLst>
          </p:cNvPr>
          <p:cNvSpPr txBox="1">
            <a:spLocks/>
          </p:cNvSpPr>
          <p:nvPr/>
        </p:nvSpPr>
        <p:spPr>
          <a:xfrm>
            <a:off x="7861862" y="5139983"/>
            <a:ext cx="308610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b="0">
                <a:solidFill>
                  <a:schemeClr val="accent1"/>
                </a:solidFill>
                <a:latin typeface="+mn-lt"/>
              </a:rPr>
              <a:t>Be intentional with tradeoffs</a:t>
            </a:r>
          </a:p>
        </p:txBody>
      </p:sp>
      <p:sp>
        <p:nvSpPr>
          <p:cNvPr id="2" name="Down Arrow 1">
            <a:extLst>
              <a:ext uri="{FF2B5EF4-FFF2-40B4-BE49-F238E27FC236}">
                <a16:creationId xmlns:a16="http://schemas.microsoft.com/office/drawing/2014/main" id="{35B3BCE9-D95C-830D-9915-ACCCE82F4CCA}"/>
              </a:ext>
            </a:extLst>
          </p:cNvPr>
          <p:cNvSpPr/>
          <p:nvPr/>
        </p:nvSpPr>
        <p:spPr>
          <a:xfrm>
            <a:off x="3165224" y="1597302"/>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3" name="Down Arrow 2">
            <a:extLst>
              <a:ext uri="{FF2B5EF4-FFF2-40B4-BE49-F238E27FC236}">
                <a16:creationId xmlns:a16="http://schemas.microsoft.com/office/drawing/2014/main" id="{4A3C6860-8A65-6286-A5F2-46C90345CB2E}"/>
              </a:ext>
            </a:extLst>
          </p:cNvPr>
          <p:cNvSpPr/>
          <p:nvPr/>
        </p:nvSpPr>
        <p:spPr>
          <a:xfrm>
            <a:off x="9227322" y="1595249"/>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3" name="Down Arrow 12">
            <a:extLst>
              <a:ext uri="{FF2B5EF4-FFF2-40B4-BE49-F238E27FC236}">
                <a16:creationId xmlns:a16="http://schemas.microsoft.com/office/drawing/2014/main" id="{58FB39B1-C0C9-D9E7-A85C-AD9298559F1B}"/>
              </a:ext>
            </a:extLst>
          </p:cNvPr>
          <p:cNvSpPr/>
          <p:nvPr/>
        </p:nvSpPr>
        <p:spPr>
          <a:xfrm>
            <a:off x="3186740" y="4543508"/>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4" name="Down Arrow 13">
            <a:extLst>
              <a:ext uri="{FF2B5EF4-FFF2-40B4-BE49-F238E27FC236}">
                <a16:creationId xmlns:a16="http://schemas.microsoft.com/office/drawing/2014/main" id="{54DB4F46-6C45-020D-74A8-A388342D7345}"/>
              </a:ext>
            </a:extLst>
          </p:cNvPr>
          <p:cNvSpPr/>
          <p:nvPr/>
        </p:nvSpPr>
        <p:spPr>
          <a:xfrm>
            <a:off x="9227322" y="4520685"/>
            <a:ext cx="355180" cy="5078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Tree>
    <p:extLst>
      <p:ext uri="{BB962C8B-B14F-4D97-AF65-F5344CB8AC3E}">
        <p14:creationId xmlns:p14="http://schemas.microsoft.com/office/powerpoint/2010/main" val="365437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08DC-FC9B-D3C7-4B8E-72BDA344C016}"/>
              </a:ext>
            </a:extLst>
          </p:cNvPr>
          <p:cNvSpPr>
            <a:spLocks noGrp="1"/>
          </p:cNvSpPr>
          <p:nvPr>
            <p:ph type="title"/>
          </p:nvPr>
        </p:nvSpPr>
        <p:spPr>
          <a:xfrm>
            <a:off x="1733003" y="812389"/>
            <a:ext cx="5339137" cy="507831"/>
          </a:xfrm>
        </p:spPr>
        <p:txBody>
          <a:bodyPr/>
          <a:lstStyle/>
          <a:p>
            <a:r>
              <a:rPr lang="en-US" sz="3000" b="0" dirty="0">
                <a:latin typeface="+mn-lt"/>
              </a:rPr>
              <a:t>Events are simple, </a:t>
            </a:r>
            <a:r>
              <a:rPr lang="en-US" sz="3000" b="0" dirty="0">
                <a:solidFill>
                  <a:schemeClr val="accent4"/>
                </a:solidFill>
                <a:latin typeface="+mn-lt"/>
              </a:rPr>
              <a:t>declarative</a:t>
            </a:r>
            <a:r>
              <a:rPr lang="en-US" sz="3000" b="0" dirty="0">
                <a:latin typeface="+mn-lt"/>
              </a:rPr>
              <a:t> </a:t>
            </a:r>
            <a:endParaRPr lang="en-US" sz="3000" b="0" dirty="0">
              <a:solidFill>
                <a:schemeClr val="accent1"/>
              </a:solidFill>
              <a:latin typeface="+mn-lt"/>
            </a:endParaRPr>
          </a:p>
        </p:txBody>
      </p:sp>
      <p:sp>
        <p:nvSpPr>
          <p:cNvPr id="4" name="Slide Number Placeholder 3">
            <a:extLst>
              <a:ext uri="{FF2B5EF4-FFF2-40B4-BE49-F238E27FC236}">
                <a16:creationId xmlns:a16="http://schemas.microsoft.com/office/drawing/2014/main" id="{7CD7AD3D-82EA-0FC8-C8C4-8B608DAF9914}"/>
              </a:ext>
            </a:extLst>
          </p:cNvPr>
          <p:cNvSpPr>
            <a:spLocks noGrp="1"/>
          </p:cNvSpPr>
          <p:nvPr>
            <p:ph type="sldNum" sz="quarter" idx="12"/>
          </p:nvPr>
        </p:nvSpPr>
        <p:spPr/>
        <p:txBody>
          <a:bodyPr/>
          <a:lstStyle/>
          <a:p>
            <a:fld id="{EB4B8DE2-A4E8-46E4-8BBF-D75455EFF32C}" type="slidenum">
              <a:rPr lang="en-US" smtClean="0"/>
              <a:pPr/>
              <a:t>126</a:t>
            </a:fld>
            <a:endParaRPr lang="en-US"/>
          </a:p>
        </p:txBody>
      </p:sp>
      <p:sp>
        <p:nvSpPr>
          <p:cNvPr id="5" name="Title 1">
            <a:extLst>
              <a:ext uri="{FF2B5EF4-FFF2-40B4-BE49-F238E27FC236}">
                <a16:creationId xmlns:a16="http://schemas.microsoft.com/office/drawing/2014/main" id="{48CBB720-9253-5902-AA6E-DFF0418651D5}"/>
              </a:ext>
            </a:extLst>
          </p:cNvPr>
          <p:cNvSpPr txBox="1">
            <a:spLocks/>
          </p:cNvSpPr>
          <p:nvPr/>
        </p:nvSpPr>
        <p:spPr>
          <a:xfrm>
            <a:off x="1733003" y="3642869"/>
            <a:ext cx="3660929"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latin typeface="+mn-lt"/>
              </a:rPr>
              <a:t>System is </a:t>
            </a:r>
            <a:r>
              <a:rPr lang="en-US" sz="3000" b="0">
                <a:solidFill>
                  <a:schemeClr val="accent4"/>
                </a:solidFill>
                <a:latin typeface="+mn-lt"/>
              </a:rPr>
              <a:t>extensible</a:t>
            </a:r>
          </a:p>
        </p:txBody>
      </p:sp>
      <p:sp>
        <p:nvSpPr>
          <p:cNvPr id="6" name="Title 1">
            <a:extLst>
              <a:ext uri="{FF2B5EF4-FFF2-40B4-BE49-F238E27FC236}">
                <a16:creationId xmlns:a16="http://schemas.microsoft.com/office/drawing/2014/main" id="{DACF9BA3-2FE4-3BCF-1BDC-25D795AEFB7D}"/>
              </a:ext>
            </a:extLst>
          </p:cNvPr>
          <p:cNvSpPr txBox="1">
            <a:spLocks/>
          </p:cNvSpPr>
          <p:nvPr/>
        </p:nvSpPr>
        <p:spPr>
          <a:xfrm>
            <a:off x="1733003" y="5058109"/>
            <a:ext cx="2407482"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Teams </a:t>
            </a:r>
            <a:r>
              <a:rPr lang="en-US" sz="3000" b="0" dirty="0">
                <a:solidFill>
                  <a:schemeClr val="accent4"/>
                </a:solidFill>
                <a:latin typeface="+mn-lt"/>
              </a:rPr>
              <a:t>like</a:t>
            </a:r>
            <a:r>
              <a:rPr lang="en-US" sz="3000" b="0" dirty="0">
                <a:latin typeface="+mn-lt"/>
              </a:rPr>
              <a:t> it</a:t>
            </a:r>
          </a:p>
        </p:txBody>
      </p:sp>
      <p:sp>
        <p:nvSpPr>
          <p:cNvPr id="3" name="Title 1">
            <a:extLst>
              <a:ext uri="{FF2B5EF4-FFF2-40B4-BE49-F238E27FC236}">
                <a16:creationId xmlns:a16="http://schemas.microsoft.com/office/drawing/2014/main" id="{AD153B13-8E94-8733-2116-7E3AFB203EDD}"/>
              </a:ext>
            </a:extLst>
          </p:cNvPr>
          <p:cNvSpPr txBox="1">
            <a:spLocks/>
          </p:cNvSpPr>
          <p:nvPr/>
        </p:nvSpPr>
        <p:spPr>
          <a:xfrm>
            <a:off x="9716357" y="2684336"/>
            <a:ext cx="1168886" cy="121244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8000" dirty="0"/>
              <a:t>👍</a:t>
            </a:r>
          </a:p>
        </p:txBody>
      </p:sp>
      <p:sp>
        <p:nvSpPr>
          <p:cNvPr id="9" name="Title 1">
            <a:extLst>
              <a:ext uri="{FF2B5EF4-FFF2-40B4-BE49-F238E27FC236}">
                <a16:creationId xmlns:a16="http://schemas.microsoft.com/office/drawing/2014/main" id="{03F509B1-8C1F-C553-8DBA-C62E27FC51E0}"/>
              </a:ext>
            </a:extLst>
          </p:cNvPr>
          <p:cNvSpPr txBox="1">
            <a:spLocks/>
          </p:cNvSpPr>
          <p:nvPr/>
        </p:nvSpPr>
        <p:spPr>
          <a:xfrm>
            <a:off x="1698660" y="2227629"/>
            <a:ext cx="6561762"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Events are a </a:t>
            </a:r>
            <a:r>
              <a:rPr lang="en-US" sz="3000" b="0" dirty="0">
                <a:solidFill>
                  <a:schemeClr val="accent4"/>
                </a:solidFill>
                <a:latin typeface="+mn-lt"/>
              </a:rPr>
              <a:t>data transfer mechanism</a:t>
            </a:r>
          </a:p>
        </p:txBody>
      </p:sp>
    </p:spTree>
    <p:extLst>
      <p:ext uri="{BB962C8B-B14F-4D97-AF65-F5344CB8AC3E}">
        <p14:creationId xmlns:p14="http://schemas.microsoft.com/office/powerpoint/2010/main" val="113619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91C2-2EBA-4265-B634-63AA21996A34}"/>
              </a:ext>
            </a:extLst>
          </p:cNvPr>
          <p:cNvSpPr>
            <a:spLocks noGrp="1"/>
          </p:cNvSpPr>
          <p:nvPr>
            <p:ph type="title"/>
          </p:nvPr>
        </p:nvSpPr>
        <p:spPr>
          <a:xfrm>
            <a:off x="2556775" y="2588995"/>
            <a:ext cx="7345305" cy="992579"/>
          </a:xfrm>
        </p:spPr>
        <p:txBody>
          <a:bodyPr/>
          <a:lstStyle/>
          <a:p>
            <a:pPr algn="ctr"/>
            <a:r>
              <a:rPr lang="en-US" sz="6500" b="0">
                <a:solidFill>
                  <a:schemeClr val="accent4"/>
                </a:solidFill>
              </a:rPr>
              <a:t>It doesn’t matter.</a:t>
            </a:r>
            <a:endParaRPr lang="en-US" sz="6500" b="0">
              <a:solidFill>
                <a:schemeClr val="accent4"/>
              </a:solidFill>
              <a:highlight>
                <a:srgbClr val="FFFF00"/>
              </a:highlight>
            </a:endParaRPr>
          </a:p>
        </p:txBody>
      </p:sp>
      <p:sp>
        <p:nvSpPr>
          <p:cNvPr id="4" name="Slide Number Placeholder 3">
            <a:extLst>
              <a:ext uri="{FF2B5EF4-FFF2-40B4-BE49-F238E27FC236}">
                <a16:creationId xmlns:a16="http://schemas.microsoft.com/office/drawing/2014/main" id="{B13CB3A9-6E77-6E19-BCF3-9F3F7C30D736}"/>
              </a:ext>
            </a:extLst>
          </p:cNvPr>
          <p:cNvSpPr>
            <a:spLocks noGrp="1"/>
          </p:cNvSpPr>
          <p:nvPr>
            <p:ph type="sldNum" sz="quarter" idx="12"/>
          </p:nvPr>
        </p:nvSpPr>
        <p:spPr/>
        <p:txBody>
          <a:bodyPr/>
          <a:lstStyle/>
          <a:p>
            <a:fld id="{EB4B8DE2-A4E8-46E4-8BBF-D75455EFF32C}" type="slidenum">
              <a:rPr lang="en-US" smtClean="0"/>
              <a:pPr/>
              <a:t>127</a:t>
            </a:fld>
            <a:endParaRPr lang="en-US"/>
          </a:p>
        </p:txBody>
      </p:sp>
    </p:spTree>
    <p:extLst>
      <p:ext uri="{BB962C8B-B14F-4D97-AF65-F5344CB8AC3E}">
        <p14:creationId xmlns:p14="http://schemas.microsoft.com/office/powerpoint/2010/main" val="178848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91C2-2EBA-4265-B634-63AA21996A34}"/>
              </a:ext>
            </a:extLst>
          </p:cNvPr>
          <p:cNvSpPr>
            <a:spLocks noGrp="1"/>
          </p:cNvSpPr>
          <p:nvPr>
            <p:ph type="title"/>
          </p:nvPr>
        </p:nvSpPr>
        <p:spPr>
          <a:xfrm>
            <a:off x="2384243" y="948926"/>
            <a:ext cx="7640504" cy="4593565"/>
          </a:xfrm>
        </p:spPr>
        <p:txBody>
          <a:bodyPr/>
          <a:lstStyle/>
          <a:p>
            <a:pPr algn="ctr"/>
            <a:r>
              <a:rPr lang="en-US" sz="6500" b="0">
                <a:solidFill>
                  <a:schemeClr val="accent4"/>
                </a:solidFill>
              </a:rPr>
              <a:t>Event-Driven, Serverless </a:t>
            </a:r>
            <a:r>
              <a:rPr lang="en-US" sz="6500" b="0"/>
              <a:t>systems allow you to experiment and evolve.</a:t>
            </a:r>
            <a:endParaRPr lang="en-US" sz="6500" b="0">
              <a:highlight>
                <a:srgbClr val="FFFF00"/>
              </a:highlight>
            </a:endParaRPr>
          </a:p>
        </p:txBody>
      </p:sp>
      <p:sp>
        <p:nvSpPr>
          <p:cNvPr id="4" name="Slide Number Placeholder 3">
            <a:extLst>
              <a:ext uri="{FF2B5EF4-FFF2-40B4-BE49-F238E27FC236}">
                <a16:creationId xmlns:a16="http://schemas.microsoft.com/office/drawing/2014/main" id="{B13CB3A9-6E77-6E19-BCF3-9F3F7C30D736}"/>
              </a:ext>
            </a:extLst>
          </p:cNvPr>
          <p:cNvSpPr>
            <a:spLocks noGrp="1"/>
          </p:cNvSpPr>
          <p:nvPr>
            <p:ph type="sldNum" sz="quarter" idx="12"/>
          </p:nvPr>
        </p:nvSpPr>
        <p:spPr/>
        <p:txBody>
          <a:bodyPr/>
          <a:lstStyle/>
          <a:p>
            <a:fld id="{EB4B8DE2-A4E8-46E4-8BBF-D75455EFF32C}" type="slidenum">
              <a:rPr lang="en-US" smtClean="0"/>
              <a:pPr/>
              <a:t>128</a:t>
            </a:fld>
            <a:endParaRPr lang="en-US"/>
          </a:p>
        </p:txBody>
      </p:sp>
    </p:spTree>
    <p:extLst>
      <p:ext uri="{BB962C8B-B14F-4D97-AF65-F5344CB8AC3E}">
        <p14:creationId xmlns:p14="http://schemas.microsoft.com/office/powerpoint/2010/main" val="366239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91C2-2EBA-4265-B634-63AA21996A34}"/>
              </a:ext>
            </a:extLst>
          </p:cNvPr>
          <p:cNvSpPr>
            <a:spLocks noGrp="1"/>
          </p:cNvSpPr>
          <p:nvPr>
            <p:ph type="title"/>
          </p:nvPr>
        </p:nvSpPr>
        <p:spPr>
          <a:xfrm>
            <a:off x="2694468" y="1395448"/>
            <a:ext cx="7345305" cy="2793072"/>
          </a:xfrm>
        </p:spPr>
        <p:txBody>
          <a:bodyPr/>
          <a:lstStyle/>
          <a:p>
            <a:pPr algn="ctr"/>
            <a:r>
              <a:rPr lang="en-US" sz="6500" b="0">
                <a:solidFill>
                  <a:schemeClr val="accent4"/>
                </a:solidFill>
              </a:rPr>
              <a:t>You can make mistakes </a:t>
            </a:r>
            <a:r>
              <a:rPr lang="en-US" sz="6500" b="0"/>
              <a:t>and recover from them.</a:t>
            </a:r>
            <a:endParaRPr lang="en-US" sz="6500" b="0">
              <a:highlight>
                <a:srgbClr val="FFFF00"/>
              </a:highlight>
            </a:endParaRPr>
          </a:p>
        </p:txBody>
      </p:sp>
      <p:sp>
        <p:nvSpPr>
          <p:cNvPr id="4" name="Slide Number Placeholder 3">
            <a:extLst>
              <a:ext uri="{FF2B5EF4-FFF2-40B4-BE49-F238E27FC236}">
                <a16:creationId xmlns:a16="http://schemas.microsoft.com/office/drawing/2014/main" id="{B13CB3A9-6E77-6E19-BCF3-9F3F7C30D736}"/>
              </a:ext>
            </a:extLst>
          </p:cNvPr>
          <p:cNvSpPr>
            <a:spLocks noGrp="1"/>
          </p:cNvSpPr>
          <p:nvPr>
            <p:ph type="sldNum" sz="quarter" idx="12"/>
          </p:nvPr>
        </p:nvSpPr>
        <p:spPr/>
        <p:txBody>
          <a:bodyPr/>
          <a:lstStyle/>
          <a:p>
            <a:fld id="{EB4B8DE2-A4E8-46E4-8BBF-D75455EFF32C}" type="slidenum">
              <a:rPr lang="en-US" smtClean="0"/>
              <a:pPr/>
              <a:t>129</a:t>
            </a:fld>
            <a:endParaRPr lang="en-US"/>
          </a:p>
        </p:txBody>
      </p:sp>
    </p:spTree>
    <p:extLst>
      <p:ext uri="{BB962C8B-B14F-4D97-AF65-F5344CB8AC3E}">
        <p14:creationId xmlns:p14="http://schemas.microsoft.com/office/powerpoint/2010/main" val="221265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4911-3E13-704F-9F44-C74307CCA5CA}"/>
              </a:ext>
            </a:extLst>
          </p:cNvPr>
          <p:cNvSpPr>
            <a:spLocks noGrp="1"/>
          </p:cNvSpPr>
          <p:nvPr>
            <p:ph type="title"/>
          </p:nvPr>
        </p:nvSpPr>
        <p:spPr/>
        <p:txBody>
          <a:bodyPr/>
          <a:lstStyle/>
          <a:p>
            <a:r>
              <a:rPr lang="en-US"/>
              <a:t>A microservice application</a:t>
            </a:r>
          </a:p>
        </p:txBody>
      </p:sp>
      <p:sp>
        <p:nvSpPr>
          <p:cNvPr id="4" name="Rectangle 3">
            <a:extLst>
              <a:ext uri="{FF2B5EF4-FFF2-40B4-BE49-F238E27FC236}">
                <a16:creationId xmlns:a16="http://schemas.microsoft.com/office/drawing/2014/main" id="{614D8CD1-EB93-1642-A6FA-62940EF83E9D}"/>
              </a:ext>
            </a:extLst>
          </p:cNvPr>
          <p:cNvSpPr/>
          <p:nvPr/>
        </p:nvSpPr>
        <p:spPr>
          <a:xfrm>
            <a:off x="3666227" y="1425300"/>
            <a:ext cx="905774" cy="819510"/>
          </a:xfrm>
          <a:prstGeom prst="rect">
            <a:avLst/>
          </a:prstGeom>
          <a:solidFill>
            <a:schemeClr val="accent2"/>
          </a:solidFill>
          <a:ln w="3810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5" name="Rectangle 4">
            <a:extLst>
              <a:ext uri="{FF2B5EF4-FFF2-40B4-BE49-F238E27FC236}">
                <a16:creationId xmlns:a16="http://schemas.microsoft.com/office/drawing/2014/main" id="{F47A9AA6-413B-C346-8F94-C879E1F730AC}"/>
              </a:ext>
            </a:extLst>
          </p:cNvPr>
          <p:cNvSpPr/>
          <p:nvPr/>
        </p:nvSpPr>
        <p:spPr>
          <a:xfrm>
            <a:off x="7150341" y="142530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8" name="Rectangle 7">
            <a:extLst>
              <a:ext uri="{FF2B5EF4-FFF2-40B4-BE49-F238E27FC236}">
                <a16:creationId xmlns:a16="http://schemas.microsoft.com/office/drawing/2014/main" id="{07AB2904-93E2-E442-9E68-B96D267D35C9}"/>
              </a:ext>
            </a:extLst>
          </p:cNvPr>
          <p:cNvSpPr/>
          <p:nvPr/>
        </p:nvSpPr>
        <p:spPr>
          <a:xfrm>
            <a:off x="3666227" y="2609490"/>
            <a:ext cx="905774" cy="819510"/>
          </a:xfrm>
          <a:prstGeom prst="rect">
            <a:avLst/>
          </a:prstGeom>
          <a:solidFill>
            <a:schemeClr val="accent2"/>
          </a:solidFill>
          <a:ln w="3810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9" name="Rectangle 8">
            <a:extLst>
              <a:ext uri="{FF2B5EF4-FFF2-40B4-BE49-F238E27FC236}">
                <a16:creationId xmlns:a16="http://schemas.microsoft.com/office/drawing/2014/main" id="{CDD41F1B-3EFE-E845-87FC-84025E7B42A4}"/>
              </a:ext>
            </a:extLst>
          </p:cNvPr>
          <p:cNvSpPr/>
          <p:nvPr/>
        </p:nvSpPr>
        <p:spPr>
          <a:xfrm>
            <a:off x="7150341" y="2609490"/>
            <a:ext cx="905775" cy="819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0" name="Rectangle 9">
            <a:extLst>
              <a:ext uri="{FF2B5EF4-FFF2-40B4-BE49-F238E27FC236}">
                <a16:creationId xmlns:a16="http://schemas.microsoft.com/office/drawing/2014/main" id="{01F69A60-10EF-F54E-82EE-A3A5C8242455}"/>
              </a:ext>
            </a:extLst>
          </p:cNvPr>
          <p:cNvSpPr/>
          <p:nvPr/>
        </p:nvSpPr>
        <p:spPr>
          <a:xfrm>
            <a:off x="3666227" y="3793680"/>
            <a:ext cx="905774" cy="819510"/>
          </a:xfrm>
          <a:prstGeom prst="rect">
            <a:avLst/>
          </a:prstGeom>
          <a:solidFill>
            <a:schemeClr val="accent2"/>
          </a:solidFill>
          <a:ln w="3810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1" name="Rectangle 10">
            <a:extLst>
              <a:ext uri="{FF2B5EF4-FFF2-40B4-BE49-F238E27FC236}">
                <a16:creationId xmlns:a16="http://schemas.microsoft.com/office/drawing/2014/main" id="{FC788CD5-9916-4E42-AB11-CC5BCF07C898}"/>
              </a:ext>
            </a:extLst>
          </p:cNvPr>
          <p:cNvSpPr/>
          <p:nvPr/>
        </p:nvSpPr>
        <p:spPr>
          <a:xfrm>
            <a:off x="7150341" y="379368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2" name="Rectangle 11">
            <a:extLst>
              <a:ext uri="{FF2B5EF4-FFF2-40B4-BE49-F238E27FC236}">
                <a16:creationId xmlns:a16="http://schemas.microsoft.com/office/drawing/2014/main" id="{8C40C012-A6E2-9342-92B5-1E95EB0320BD}"/>
              </a:ext>
            </a:extLst>
          </p:cNvPr>
          <p:cNvSpPr/>
          <p:nvPr/>
        </p:nvSpPr>
        <p:spPr>
          <a:xfrm>
            <a:off x="3666227" y="4977870"/>
            <a:ext cx="905774" cy="819510"/>
          </a:xfrm>
          <a:prstGeom prst="rect">
            <a:avLst/>
          </a:prstGeom>
          <a:solidFill>
            <a:schemeClr val="accent2"/>
          </a:solidFill>
          <a:ln w="3810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3" name="Rectangle 12">
            <a:extLst>
              <a:ext uri="{FF2B5EF4-FFF2-40B4-BE49-F238E27FC236}">
                <a16:creationId xmlns:a16="http://schemas.microsoft.com/office/drawing/2014/main" id="{CED048F3-DC7F-1149-8F45-1E5852270522}"/>
              </a:ext>
            </a:extLst>
          </p:cNvPr>
          <p:cNvSpPr/>
          <p:nvPr/>
        </p:nvSpPr>
        <p:spPr>
          <a:xfrm>
            <a:off x="7150341" y="4977870"/>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cxnSp>
        <p:nvCxnSpPr>
          <p:cNvPr id="14" name="Straight Arrow Connector 13">
            <a:extLst>
              <a:ext uri="{FF2B5EF4-FFF2-40B4-BE49-F238E27FC236}">
                <a16:creationId xmlns:a16="http://schemas.microsoft.com/office/drawing/2014/main" id="{A268A64F-E351-9548-B596-35A412C16FB2}"/>
              </a:ext>
            </a:extLst>
          </p:cNvPr>
          <p:cNvCxnSpPr>
            <a:cxnSpLocks/>
            <a:stCxn id="4" idx="3"/>
            <a:endCxn id="5" idx="1"/>
          </p:cNvCxnSpPr>
          <p:nvPr/>
        </p:nvCxnSpPr>
        <p:spPr>
          <a:xfrm>
            <a:off x="4572001" y="183505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83CF239-1A4D-9142-BBA4-21D352C304C3}"/>
              </a:ext>
            </a:extLst>
          </p:cNvPr>
          <p:cNvCxnSpPr>
            <a:cxnSpLocks/>
            <a:stCxn id="4" idx="3"/>
            <a:endCxn id="11" idx="1"/>
          </p:cNvCxnSpPr>
          <p:nvPr/>
        </p:nvCxnSpPr>
        <p:spPr>
          <a:xfrm>
            <a:off x="4572001" y="1835055"/>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22FEE38-1B03-814F-904C-4799B6A1E316}"/>
              </a:ext>
            </a:extLst>
          </p:cNvPr>
          <p:cNvCxnSpPr>
            <a:cxnSpLocks/>
            <a:stCxn id="4" idx="3"/>
            <a:endCxn id="13" idx="1"/>
          </p:cNvCxnSpPr>
          <p:nvPr/>
        </p:nvCxnSpPr>
        <p:spPr>
          <a:xfrm>
            <a:off x="4572001" y="1835055"/>
            <a:ext cx="2578340" cy="355257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DA151DF-1BAC-D648-A688-0A075AADE4FA}"/>
              </a:ext>
            </a:extLst>
          </p:cNvPr>
          <p:cNvCxnSpPr>
            <a:cxnSpLocks/>
            <a:stCxn id="12" idx="3"/>
            <a:endCxn id="13" idx="1"/>
          </p:cNvCxnSpPr>
          <p:nvPr/>
        </p:nvCxnSpPr>
        <p:spPr>
          <a:xfrm>
            <a:off x="4572001" y="538762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C0C358E-656F-3344-8B25-9F00B7F673C0}"/>
              </a:ext>
            </a:extLst>
          </p:cNvPr>
          <p:cNvCxnSpPr>
            <a:cxnSpLocks/>
          </p:cNvCxnSpPr>
          <p:nvPr/>
        </p:nvCxnSpPr>
        <p:spPr>
          <a:xfrm>
            <a:off x="4572001" y="4203435"/>
            <a:ext cx="2578340" cy="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5DFB24F-3D2D-4B43-909E-155FAC1B6683}"/>
              </a:ext>
            </a:extLst>
          </p:cNvPr>
          <p:cNvCxnSpPr>
            <a:cxnSpLocks/>
            <a:stCxn id="12" idx="3"/>
            <a:endCxn id="11" idx="1"/>
          </p:cNvCxnSpPr>
          <p:nvPr/>
        </p:nvCxnSpPr>
        <p:spPr>
          <a:xfrm flipV="1">
            <a:off x="4572001" y="420343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BFC2741-5071-0547-8D17-F6903E8AA773}"/>
              </a:ext>
            </a:extLst>
          </p:cNvPr>
          <p:cNvCxnSpPr>
            <a:cxnSpLocks/>
            <a:stCxn id="8" idx="3"/>
            <a:endCxn id="5" idx="1"/>
          </p:cNvCxnSpPr>
          <p:nvPr/>
        </p:nvCxnSpPr>
        <p:spPr>
          <a:xfrm flipV="1">
            <a:off x="4572001" y="183505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F38FCE1D-26EB-D247-BB98-0F12E2295BB9}"/>
              </a:ext>
            </a:extLst>
          </p:cNvPr>
          <p:cNvCxnSpPr>
            <a:cxnSpLocks/>
            <a:stCxn id="8" idx="3"/>
          </p:cNvCxnSpPr>
          <p:nvPr/>
        </p:nvCxnSpPr>
        <p:spPr>
          <a:xfrm>
            <a:off x="4572001" y="3019245"/>
            <a:ext cx="2578340" cy="1183996"/>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C18E5C3B-242E-1742-B598-A2170B92C9A5}"/>
              </a:ext>
            </a:extLst>
          </p:cNvPr>
          <p:cNvCxnSpPr>
            <a:cxnSpLocks/>
            <a:stCxn id="10" idx="3"/>
            <a:endCxn id="5" idx="1"/>
          </p:cNvCxnSpPr>
          <p:nvPr/>
        </p:nvCxnSpPr>
        <p:spPr>
          <a:xfrm flipV="1">
            <a:off x="4572001" y="1835055"/>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FEB3CE6-AD3E-434C-81E3-D31CB1B9EC9F}"/>
              </a:ext>
            </a:extLst>
          </p:cNvPr>
          <p:cNvCxnSpPr>
            <a:cxnSpLocks/>
            <a:stCxn id="12" idx="3"/>
            <a:endCxn id="5" idx="1"/>
          </p:cNvCxnSpPr>
          <p:nvPr/>
        </p:nvCxnSpPr>
        <p:spPr>
          <a:xfrm flipV="1">
            <a:off x="4572001" y="1835055"/>
            <a:ext cx="2578340" cy="355257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7A15978-056C-6F4D-9B7C-0369CE2A5095}"/>
              </a:ext>
            </a:extLst>
          </p:cNvPr>
          <p:cNvCxnSpPr>
            <a:cxnSpLocks/>
            <a:endCxn id="13" idx="1"/>
          </p:cNvCxnSpPr>
          <p:nvPr/>
        </p:nvCxnSpPr>
        <p:spPr>
          <a:xfrm>
            <a:off x="4572001" y="4203435"/>
            <a:ext cx="2578340" cy="118419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C9D571D8-985E-E54E-903A-8A6A6A7B9CBB}"/>
              </a:ext>
            </a:extLst>
          </p:cNvPr>
          <p:cNvCxnSpPr>
            <a:cxnSpLocks/>
          </p:cNvCxnSpPr>
          <p:nvPr/>
        </p:nvCxnSpPr>
        <p:spPr>
          <a:xfrm>
            <a:off x="4572001" y="3025463"/>
            <a:ext cx="2578340" cy="2368380"/>
          </a:xfrm>
          <a:prstGeom prst="straightConnector1">
            <a:avLst/>
          </a:prstGeom>
          <a:ln w="25400">
            <a:solidFill>
              <a:schemeClr val="tx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1A7F312-FEFD-2740-A23D-811C1F7309F2}"/>
              </a:ext>
            </a:extLst>
          </p:cNvPr>
          <p:cNvSpPr txBox="1"/>
          <p:nvPr/>
        </p:nvSpPr>
        <p:spPr>
          <a:xfrm>
            <a:off x="387694" y="2828835"/>
            <a:ext cx="2825646" cy="1200329"/>
          </a:xfrm>
          <a:prstGeom prst="rect">
            <a:avLst/>
          </a:prstGeom>
          <a:noFill/>
        </p:spPr>
        <p:txBody>
          <a:bodyPr wrap="square" lIns="0" rIns="0" rtlCol="0">
            <a:spAutoFit/>
          </a:bodyPr>
          <a:lstStyle/>
          <a:p>
            <a:pPr algn="ctr"/>
            <a:r>
              <a:rPr lang="en-US" sz="2400"/>
              <a:t>Coordinate changes with all these teams prior to deploying.</a:t>
            </a:r>
          </a:p>
        </p:txBody>
      </p:sp>
      <p:cxnSp>
        <p:nvCxnSpPr>
          <p:cNvPr id="17" name="Straight Arrow Connector 16">
            <a:extLst>
              <a:ext uri="{FF2B5EF4-FFF2-40B4-BE49-F238E27FC236}">
                <a16:creationId xmlns:a16="http://schemas.microsoft.com/office/drawing/2014/main" id="{21A5100D-DA9F-2E49-9BC1-59F8F9017F46}"/>
              </a:ext>
            </a:extLst>
          </p:cNvPr>
          <p:cNvCxnSpPr>
            <a:cxnSpLocks/>
            <a:stCxn id="4" idx="3"/>
            <a:endCxn id="9" idx="1"/>
          </p:cNvCxnSpPr>
          <p:nvPr/>
        </p:nvCxnSpPr>
        <p:spPr>
          <a:xfrm>
            <a:off x="4572001" y="1835055"/>
            <a:ext cx="2578340" cy="1184190"/>
          </a:xfrm>
          <a:prstGeom prst="straightConnector1">
            <a:avLst/>
          </a:prstGeom>
          <a:ln w="25400">
            <a:solidFill>
              <a:schemeClr val="accent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276124D-D5F0-7D4F-B49A-9D30D8676EF9}"/>
              </a:ext>
            </a:extLst>
          </p:cNvPr>
          <p:cNvCxnSpPr>
            <a:cxnSpLocks/>
            <a:endCxn id="9" idx="1"/>
          </p:cNvCxnSpPr>
          <p:nvPr/>
        </p:nvCxnSpPr>
        <p:spPr>
          <a:xfrm>
            <a:off x="4572001" y="3019245"/>
            <a:ext cx="2578340" cy="0"/>
          </a:xfrm>
          <a:prstGeom prst="straightConnector1">
            <a:avLst/>
          </a:prstGeom>
          <a:ln w="25400">
            <a:solidFill>
              <a:schemeClr val="accent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F8C7F4C-5DF2-A543-9C55-7183033FAE98}"/>
              </a:ext>
            </a:extLst>
          </p:cNvPr>
          <p:cNvCxnSpPr>
            <a:cxnSpLocks/>
            <a:stCxn id="12" idx="3"/>
            <a:endCxn id="9" idx="1"/>
          </p:cNvCxnSpPr>
          <p:nvPr/>
        </p:nvCxnSpPr>
        <p:spPr>
          <a:xfrm flipV="1">
            <a:off x="4572001" y="3019245"/>
            <a:ext cx="2578340" cy="2368380"/>
          </a:xfrm>
          <a:prstGeom prst="straightConnector1">
            <a:avLst/>
          </a:prstGeom>
          <a:ln w="25400">
            <a:solidFill>
              <a:schemeClr val="accent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D9A360B-0B75-3548-9838-94227D6F2783}"/>
              </a:ext>
            </a:extLst>
          </p:cNvPr>
          <p:cNvCxnSpPr>
            <a:cxnSpLocks/>
            <a:stCxn id="10" idx="3"/>
          </p:cNvCxnSpPr>
          <p:nvPr/>
        </p:nvCxnSpPr>
        <p:spPr>
          <a:xfrm flipV="1">
            <a:off x="4572001" y="3041783"/>
            <a:ext cx="2578340" cy="1161652"/>
          </a:xfrm>
          <a:prstGeom prst="straightConnector1">
            <a:avLst/>
          </a:prstGeom>
          <a:ln w="25400">
            <a:solidFill>
              <a:schemeClr val="accent1"/>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06059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91C2-2EBA-4265-B634-63AA21996A34}"/>
              </a:ext>
            </a:extLst>
          </p:cNvPr>
          <p:cNvSpPr>
            <a:spLocks noGrp="1"/>
          </p:cNvSpPr>
          <p:nvPr>
            <p:ph type="title"/>
          </p:nvPr>
        </p:nvSpPr>
        <p:spPr>
          <a:xfrm>
            <a:off x="2924726" y="1733703"/>
            <a:ext cx="6903185" cy="2793072"/>
          </a:xfrm>
        </p:spPr>
        <p:txBody>
          <a:bodyPr/>
          <a:lstStyle/>
          <a:p>
            <a:pPr algn="ctr"/>
            <a:r>
              <a:rPr lang="en-US" sz="6500" b="0">
                <a:solidFill>
                  <a:schemeClr val="accent4"/>
                </a:solidFill>
              </a:rPr>
              <a:t>Think in events, </a:t>
            </a:r>
            <a:r>
              <a:rPr lang="en-US" sz="6500" b="0"/>
              <a:t>be deliberate about their design.</a:t>
            </a:r>
            <a:endParaRPr lang="en-US" sz="6500" b="0">
              <a:highlight>
                <a:srgbClr val="FFFF00"/>
              </a:highlight>
            </a:endParaRPr>
          </a:p>
        </p:txBody>
      </p:sp>
      <p:sp>
        <p:nvSpPr>
          <p:cNvPr id="4" name="Slide Number Placeholder 3">
            <a:extLst>
              <a:ext uri="{FF2B5EF4-FFF2-40B4-BE49-F238E27FC236}">
                <a16:creationId xmlns:a16="http://schemas.microsoft.com/office/drawing/2014/main" id="{B13CB3A9-6E77-6E19-BCF3-9F3F7C30D736}"/>
              </a:ext>
            </a:extLst>
          </p:cNvPr>
          <p:cNvSpPr>
            <a:spLocks noGrp="1"/>
          </p:cNvSpPr>
          <p:nvPr>
            <p:ph type="sldNum" sz="quarter" idx="12"/>
          </p:nvPr>
        </p:nvSpPr>
        <p:spPr/>
        <p:txBody>
          <a:bodyPr/>
          <a:lstStyle/>
          <a:p>
            <a:fld id="{EB4B8DE2-A4E8-46E4-8BBF-D75455EFF32C}" type="slidenum">
              <a:rPr lang="en-US" smtClean="0"/>
              <a:pPr/>
              <a:t>130</a:t>
            </a:fld>
            <a:endParaRPr lang="en-US"/>
          </a:p>
        </p:txBody>
      </p:sp>
    </p:spTree>
    <p:extLst>
      <p:ext uri="{BB962C8B-B14F-4D97-AF65-F5344CB8AC3E}">
        <p14:creationId xmlns:p14="http://schemas.microsoft.com/office/powerpoint/2010/main" val="205535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91C2-2EBA-4265-B634-63AA21996A34}"/>
              </a:ext>
            </a:extLst>
          </p:cNvPr>
          <p:cNvSpPr>
            <a:spLocks noGrp="1"/>
          </p:cNvSpPr>
          <p:nvPr>
            <p:ph type="title"/>
          </p:nvPr>
        </p:nvSpPr>
        <p:spPr>
          <a:xfrm>
            <a:off x="974931" y="2402088"/>
            <a:ext cx="7345305" cy="1892826"/>
          </a:xfrm>
        </p:spPr>
        <p:txBody>
          <a:bodyPr/>
          <a:lstStyle/>
          <a:p>
            <a:r>
              <a:rPr lang="en-US" sz="6500" b="0">
                <a:solidFill>
                  <a:schemeClr val="accent4"/>
                </a:solidFill>
              </a:rPr>
              <a:t>Throw it away </a:t>
            </a:r>
            <a:r>
              <a:rPr lang="en-US" sz="6500" b="0"/>
              <a:t>and start again. </a:t>
            </a:r>
            <a:endParaRPr lang="en-US" sz="6500" b="0">
              <a:highlight>
                <a:srgbClr val="FFFF00"/>
              </a:highlight>
            </a:endParaRPr>
          </a:p>
        </p:txBody>
      </p:sp>
      <p:sp>
        <p:nvSpPr>
          <p:cNvPr id="4" name="Slide Number Placeholder 3">
            <a:extLst>
              <a:ext uri="{FF2B5EF4-FFF2-40B4-BE49-F238E27FC236}">
                <a16:creationId xmlns:a16="http://schemas.microsoft.com/office/drawing/2014/main" id="{B13CB3A9-6E77-6E19-BCF3-9F3F7C30D736}"/>
              </a:ext>
            </a:extLst>
          </p:cNvPr>
          <p:cNvSpPr>
            <a:spLocks noGrp="1"/>
          </p:cNvSpPr>
          <p:nvPr>
            <p:ph type="sldNum" sz="quarter" idx="12"/>
          </p:nvPr>
        </p:nvSpPr>
        <p:spPr/>
        <p:txBody>
          <a:bodyPr/>
          <a:lstStyle/>
          <a:p>
            <a:fld id="{EB4B8DE2-A4E8-46E4-8BBF-D75455EFF32C}" type="slidenum">
              <a:rPr lang="en-US" smtClean="0"/>
              <a:pPr/>
              <a:t>131</a:t>
            </a:fld>
            <a:endParaRPr lang="en-US"/>
          </a:p>
        </p:txBody>
      </p:sp>
      <p:pic>
        <p:nvPicPr>
          <p:cNvPr id="3" name="Graphic 2" descr="Rubbish">
            <a:extLst>
              <a:ext uri="{FF2B5EF4-FFF2-40B4-BE49-F238E27FC236}">
                <a16:creationId xmlns:a16="http://schemas.microsoft.com/office/drawing/2014/main" id="{D9C90FFC-5332-210A-02A6-80068E6E35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54887" y="2022407"/>
            <a:ext cx="2652188" cy="2652188"/>
          </a:xfrm>
          <a:prstGeom prst="rect">
            <a:avLst/>
          </a:prstGeom>
        </p:spPr>
      </p:pic>
    </p:spTree>
    <p:extLst>
      <p:ext uri="{BB962C8B-B14F-4D97-AF65-F5344CB8AC3E}">
        <p14:creationId xmlns:p14="http://schemas.microsoft.com/office/powerpoint/2010/main" val="297559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C100-212D-B088-31AB-6A4DEC233724}"/>
              </a:ext>
            </a:extLst>
          </p:cNvPr>
          <p:cNvSpPr>
            <a:spLocks noGrp="1"/>
          </p:cNvSpPr>
          <p:nvPr>
            <p:ph type="title"/>
          </p:nvPr>
        </p:nvSpPr>
        <p:spPr>
          <a:xfrm>
            <a:off x="3694176" y="3112925"/>
            <a:ext cx="5059680" cy="1892826"/>
          </a:xfrm>
        </p:spPr>
        <p:txBody>
          <a:bodyPr/>
          <a:lstStyle/>
          <a:p>
            <a:pPr algn="ctr"/>
            <a:r>
              <a:rPr lang="en-US" sz="6500"/>
              <a:t>Thank you!</a:t>
            </a:r>
          </a:p>
        </p:txBody>
      </p:sp>
      <p:sp>
        <p:nvSpPr>
          <p:cNvPr id="4" name="Slide Number Placeholder 3">
            <a:extLst>
              <a:ext uri="{FF2B5EF4-FFF2-40B4-BE49-F238E27FC236}">
                <a16:creationId xmlns:a16="http://schemas.microsoft.com/office/drawing/2014/main" id="{9EE0C42E-B63F-C713-FA3A-1D278619FB72}"/>
              </a:ext>
            </a:extLst>
          </p:cNvPr>
          <p:cNvSpPr>
            <a:spLocks noGrp="1"/>
          </p:cNvSpPr>
          <p:nvPr>
            <p:ph type="sldNum" sz="quarter" idx="12"/>
          </p:nvPr>
        </p:nvSpPr>
        <p:spPr/>
        <p:txBody>
          <a:bodyPr/>
          <a:lstStyle/>
          <a:p>
            <a:fld id="{EB4B8DE2-A4E8-46E4-8BBF-D75455EFF32C}" type="slidenum">
              <a:rPr lang="en-US" smtClean="0"/>
              <a:pPr/>
              <a:t>132</a:t>
            </a:fld>
            <a:endParaRPr lang="en-US"/>
          </a:p>
        </p:txBody>
      </p:sp>
    </p:spTree>
    <p:extLst>
      <p:ext uri="{BB962C8B-B14F-4D97-AF65-F5344CB8AC3E}">
        <p14:creationId xmlns:p14="http://schemas.microsoft.com/office/powerpoint/2010/main" val="190023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3C8181E-1168-BA28-379C-D3B709A6C60F}"/>
              </a:ext>
            </a:extLst>
          </p:cNvPr>
          <p:cNvSpPr/>
          <p:nvPr/>
        </p:nvSpPr>
        <p:spPr>
          <a:xfrm>
            <a:off x="298938" y="-131885"/>
            <a:ext cx="2206870" cy="3789485"/>
          </a:xfrm>
          <a:prstGeom prst="roundRect">
            <a:avLst>
              <a:gd name="adj" fmla="val 391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Slide Number Placeholder 1">
            <a:extLst>
              <a:ext uri="{FF2B5EF4-FFF2-40B4-BE49-F238E27FC236}">
                <a16:creationId xmlns:a16="http://schemas.microsoft.com/office/drawing/2014/main" id="{05D5061E-1934-D0B4-01B3-D8CE6800D4D7}"/>
              </a:ext>
            </a:extLst>
          </p:cNvPr>
          <p:cNvSpPr>
            <a:spLocks noGrp="1"/>
          </p:cNvSpPr>
          <p:nvPr>
            <p:ph type="sldNum" sz="quarter" idx="12"/>
          </p:nvPr>
        </p:nvSpPr>
        <p:spPr/>
        <p:txBody>
          <a:bodyPr/>
          <a:lstStyle/>
          <a:p>
            <a:fld id="{EB4B8DE2-A4E8-46E4-8BBF-D75455EFF32C}" type="slidenum">
              <a:rPr lang="en-US" smtClean="0"/>
              <a:pPr/>
              <a:t>133</a:t>
            </a:fld>
            <a:endParaRPr lang="en-US"/>
          </a:p>
        </p:txBody>
      </p:sp>
      <p:pic>
        <p:nvPicPr>
          <p:cNvPr id="4" name="Picture 3">
            <a:extLst>
              <a:ext uri="{FF2B5EF4-FFF2-40B4-BE49-F238E27FC236}">
                <a16:creationId xmlns:a16="http://schemas.microsoft.com/office/drawing/2014/main" id="{012E4930-23EE-DE73-BBB3-2CE6736B905C}"/>
              </a:ext>
            </a:extLst>
          </p:cNvPr>
          <p:cNvPicPr>
            <a:picLocks noChangeAspect="1"/>
          </p:cNvPicPr>
          <p:nvPr/>
        </p:nvPicPr>
        <p:blipFill>
          <a:blip r:embed="rId2"/>
          <a:stretch>
            <a:fillRect/>
          </a:stretch>
        </p:blipFill>
        <p:spPr>
          <a:xfrm>
            <a:off x="410308" y="0"/>
            <a:ext cx="1999948" cy="3534996"/>
          </a:xfrm>
          <a:prstGeom prst="rect">
            <a:avLst/>
          </a:prstGeom>
        </p:spPr>
      </p:pic>
      <p:grpSp>
        <p:nvGrpSpPr>
          <p:cNvPr id="11" name="Group 10">
            <a:extLst>
              <a:ext uri="{FF2B5EF4-FFF2-40B4-BE49-F238E27FC236}">
                <a16:creationId xmlns:a16="http://schemas.microsoft.com/office/drawing/2014/main" id="{FF236320-EAC8-189A-BBD4-9B591448026B}"/>
              </a:ext>
            </a:extLst>
          </p:cNvPr>
          <p:cNvGrpSpPr/>
          <p:nvPr/>
        </p:nvGrpSpPr>
        <p:grpSpPr>
          <a:xfrm>
            <a:off x="298938" y="4533697"/>
            <a:ext cx="2206871" cy="612327"/>
            <a:chOff x="4536831" y="2997200"/>
            <a:chExt cx="3112477" cy="863600"/>
          </a:xfrm>
        </p:grpSpPr>
        <p:sp>
          <p:nvSpPr>
            <p:cNvPr id="9" name="Rounded Rectangle 8">
              <a:extLst>
                <a:ext uri="{FF2B5EF4-FFF2-40B4-BE49-F238E27FC236}">
                  <a16:creationId xmlns:a16="http://schemas.microsoft.com/office/drawing/2014/main" id="{4C74496C-2CCC-A44A-65BA-E6BA4CBC0AAF}"/>
                </a:ext>
              </a:extLst>
            </p:cNvPr>
            <p:cNvSpPr/>
            <p:nvPr/>
          </p:nvSpPr>
          <p:spPr>
            <a:xfrm>
              <a:off x="4536831" y="2997200"/>
              <a:ext cx="3112477" cy="863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6F752F6F-B4F5-C9FC-1790-EB4C5651D321}"/>
                </a:ext>
              </a:extLst>
            </p:cNvPr>
            <p:cNvPicPr>
              <a:picLocks noChangeAspect="1"/>
            </p:cNvPicPr>
            <p:nvPr/>
          </p:nvPicPr>
          <p:blipFill>
            <a:blip r:embed="rId3"/>
            <a:stretch>
              <a:fillRect/>
            </a:stretch>
          </p:blipFill>
          <p:spPr>
            <a:xfrm>
              <a:off x="4648200" y="2997200"/>
              <a:ext cx="2895600" cy="863600"/>
            </a:xfrm>
            <a:prstGeom prst="rect">
              <a:avLst/>
            </a:prstGeom>
          </p:spPr>
        </p:pic>
      </p:grpSp>
      <p:grpSp>
        <p:nvGrpSpPr>
          <p:cNvPr id="12" name="Group 11">
            <a:extLst>
              <a:ext uri="{FF2B5EF4-FFF2-40B4-BE49-F238E27FC236}">
                <a16:creationId xmlns:a16="http://schemas.microsoft.com/office/drawing/2014/main" id="{EBB71460-9C33-89F8-2AF1-734A012F617C}"/>
              </a:ext>
            </a:extLst>
          </p:cNvPr>
          <p:cNvGrpSpPr/>
          <p:nvPr/>
        </p:nvGrpSpPr>
        <p:grpSpPr>
          <a:xfrm>
            <a:off x="298939" y="5310554"/>
            <a:ext cx="2206870" cy="612327"/>
            <a:chOff x="1872761" y="4902200"/>
            <a:chExt cx="3112477" cy="863600"/>
          </a:xfrm>
        </p:grpSpPr>
        <p:sp>
          <p:nvSpPr>
            <p:cNvPr id="10" name="Rounded Rectangle 9">
              <a:extLst>
                <a:ext uri="{FF2B5EF4-FFF2-40B4-BE49-F238E27FC236}">
                  <a16:creationId xmlns:a16="http://schemas.microsoft.com/office/drawing/2014/main" id="{B5E0C3AE-4F72-1581-6AC6-D7F7AC3BA6E3}"/>
                </a:ext>
              </a:extLst>
            </p:cNvPr>
            <p:cNvSpPr/>
            <p:nvPr/>
          </p:nvSpPr>
          <p:spPr>
            <a:xfrm>
              <a:off x="1872761" y="4902200"/>
              <a:ext cx="3112477" cy="863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ln>
                  <a:solidFill>
                    <a:schemeClr val="bg1"/>
                  </a:solidFill>
                </a:ln>
                <a:solidFill>
                  <a:schemeClr val="bg1"/>
                </a:solidFill>
              </a:endParaRPr>
            </a:p>
          </p:txBody>
        </p:sp>
        <p:pic>
          <p:nvPicPr>
            <p:cNvPr id="8" name="Picture 7">
              <a:extLst>
                <a:ext uri="{FF2B5EF4-FFF2-40B4-BE49-F238E27FC236}">
                  <a16:creationId xmlns:a16="http://schemas.microsoft.com/office/drawing/2014/main" id="{0BF1A332-28C5-3492-8909-850FDED0A866}"/>
                </a:ext>
              </a:extLst>
            </p:cNvPr>
            <p:cNvPicPr>
              <a:picLocks noChangeAspect="1"/>
            </p:cNvPicPr>
            <p:nvPr/>
          </p:nvPicPr>
          <p:blipFill>
            <a:blip r:embed="rId4"/>
            <a:stretch>
              <a:fillRect/>
            </a:stretch>
          </p:blipFill>
          <p:spPr>
            <a:xfrm>
              <a:off x="1981200" y="4902200"/>
              <a:ext cx="2895600" cy="863600"/>
            </a:xfrm>
            <a:prstGeom prst="rect">
              <a:avLst/>
            </a:prstGeom>
          </p:spPr>
        </p:pic>
      </p:grpSp>
      <p:sp>
        <p:nvSpPr>
          <p:cNvPr id="13" name="TextBox 12">
            <a:extLst>
              <a:ext uri="{FF2B5EF4-FFF2-40B4-BE49-F238E27FC236}">
                <a16:creationId xmlns:a16="http://schemas.microsoft.com/office/drawing/2014/main" id="{910909B8-A75B-0930-6051-E6EAFBF74DF2}"/>
              </a:ext>
            </a:extLst>
          </p:cNvPr>
          <p:cNvSpPr txBox="1"/>
          <p:nvPr/>
        </p:nvSpPr>
        <p:spPr>
          <a:xfrm>
            <a:off x="3727938" y="1151792"/>
            <a:ext cx="1590179" cy="369332"/>
          </a:xfrm>
          <a:prstGeom prst="rect">
            <a:avLst/>
          </a:prstGeom>
          <a:noFill/>
        </p:spPr>
        <p:txBody>
          <a:bodyPr wrap="none" lIns="0" rIns="0" rtlCol="0">
            <a:spAutoFit/>
          </a:bodyPr>
          <a:lstStyle/>
          <a:p>
            <a:pPr algn="l"/>
            <a:r>
              <a:rPr lang="en-US" dirty="0"/>
              <a:t>Let us help you</a:t>
            </a:r>
          </a:p>
        </p:txBody>
      </p:sp>
      <p:sp>
        <p:nvSpPr>
          <p:cNvPr id="14" name="TextBox 13">
            <a:extLst>
              <a:ext uri="{FF2B5EF4-FFF2-40B4-BE49-F238E27FC236}">
                <a16:creationId xmlns:a16="http://schemas.microsoft.com/office/drawing/2014/main" id="{BAA7CAFE-DDEF-2107-7457-BD860D2EFD00}"/>
              </a:ext>
            </a:extLst>
          </p:cNvPr>
          <p:cNvSpPr txBox="1"/>
          <p:nvPr/>
        </p:nvSpPr>
        <p:spPr>
          <a:xfrm>
            <a:off x="3727938" y="1762857"/>
            <a:ext cx="5780429" cy="1938992"/>
          </a:xfrm>
          <a:prstGeom prst="rect">
            <a:avLst/>
          </a:prstGeom>
          <a:noFill/>
        </p:spPr>
        <p:txBody>
          <a:bodyPr wrap="none" lIns="0" rIns="0" rtlCol="0">
            <a:spAutoFit/>
          </a:bodyPr>
          <a:lstStyle/>
          <a:p>
            <a:pPr algn="l"/>
            <a:r>
              <a:rPr lang="en-US" sz="6000" dirty="0">
                <a:latin typeface="Amazon Ember Light" panose="020B0403020204020204" pitchFamily="34" charset="0"/>
                <a:ea typeface="Amazon Ember Light" panose="020B0403020204020204" pitchFamily="34" charset="0"/>
                <a:cs typeface="Amazon Ember Light" panose="020B0403020204020204" pitchFamily="34" charset="0"/>
              </a:rPr>
              <a:t>Ask questions</a:t>
            </a:r>
          </a:p>
          <a:p>
            <a:pPr algn="l"/>
            <a:r>
              <a:rPr lang="en-US" sz="6000" dirty="0">
                <a:latin typeface="Amazon Ember Light" panose="020B0403020204020204" pitchFamily="34" charset="0"/>
                <a:ea typeface="Amazon Ember Light" panose="020B0403020204020204" pitchFamily="34" charset="0"/>
                <a:cs typeface="Amazon Ember Light" panose="020B0403020204020204" pitchFamily="34" charset="0"/>
              </a:rPr>
              <a:t>through </a:t>
            </a:r>
            <a:r>
              <a:rPr lang="en-US" sz="6000" b="1" dirty="0">
                <a:latin typeface="Amazon Ember" panose="020B0603020204020204" pitchFamily="34" charset="0"/>
                <a:ea typeface="Amazon Ember" panose="020B0603020204020204" pitchFamily="34" charset="0"/>
                <a:cs typeface="Amazon Ember" panose="020B0603020204020204" pitchFamily="34" charset="0"/>
              </a:rPr>
              <a:t>the app</a:t>
            </a:r>
          </a:p>
        </p:txBody>
      </p:sp>
      <p:sp>
        <p:nvSpPr>
          <p:cNvPr id="15" name="5-Point Star 14">
            <a:extLst>
              <a:ext uri="{FF2B5EF4-FFF2-40B4-BE49-F238E27FC236}">
                <a16:creationId xmlns:a16="http://schemas.microsoft.com/office/drawing/2014/main" id="{58371CBD-5827-32A1-ED4C-26B18209C460}"/>
              </a:ext>
            </a:extLst>
          </p:cNvPr>
          <p:cNvSpPr/>
          <p:nvPr/>
        </p:nvSpPr>
        <p:spPr>
          <a:xfrm>
            <a:off x="3798278"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6" name="5-Point Star 15">
            <a:extLst>
              <a:ext uri="{FF2B5EF4-FFF2-40B4-BE49-F238E27FC236}">
                <a16:creationId xmlns:a16="http://schemas.microsoft.com/office/drawing/2014/main" id="{9ADF483A-86B8-0DDE-3664-4FDB16D37E96}"/>
              </a:ext>
            </a:extLst>
          </p:cNvPr>
          <p:cNvSpPr/>
          <p:nvPr/>
        </p:nvSpPr>
        <p:spPr>
          <a:xfrm>
            <a:off x="4099965"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7" name="5-Point Star 16">
            <a:extLst>
              <a:ext uri="{FF2B5EF4-FFF2-40B4-BE49-F238E27FC236}">
                <a16:creationId xmlns:a16="http://schemas.microsoft.com/office/drawing/2014/main" id="{FCFFC663-307D-4ED2-D81C-CE22A5651040}"/>
              </a:ext>
            </a:extLst>
          </p:cNvPr>
          <p:cNvSpPr/>
          <p:nvPr/>
        </p:nvSpPr>
        <p:spPr>
          <a:xfrm>
            <a:off x="4401652"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8" name="5-Point Star 17">
            <a:extLst>
              <a:ext uri="{FF2B5EF4-FFF2-40B4-BE49-F238E27FC236}">
                <a16:creationId xmlns:a16="http://schemas.microsoft.com/office/drawing/2014/main" id="{CD9EAE4F-8024-34B6-F698-8DB2A491490D}"/>
              </a:ext>
            </a:extLst>
          </p:cNvPr>
          <p:cNvSpPr/>
          <p:nvPr/>
        </p:nvSpPr>
        <p:spPr>
          <a:xfrm>
            <a:off x="4703339"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5-Point Star 18">
            <a:extLst>
              <a:ext uri="{FF2B5EF4-FFF2-40B4-BE49-F238E27FC236}">
                <a16:creationId xmlns:a16="http://schemas.microsoft.com/office/drawing/2014/main" id="{31C6283D-D1EC-ED54-54B6-925ACF1880FB}"/>
              </a:ext>
            </a:extLst>
          </p:cNvPr>
          <p:cNvSpPr/>
          <p:nvPr/>
        </p:nvSpPr>
        <p:spPr>
          <a:xfrm>
            <a:off x="5005025"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TextBox 19">
            <a:extLst>
              <a:ext uri="{FF2B5EF4-FFF2-40B4-BE49-F238E27FC236}">
                <a16:creationId xmlns:a16="http://schemas.microsoft.com/office/drawing/2014/main" id="{95EDB703-5549-5A6D-3565-879D61517956}"/>
              </a:ext>
            </a:extLst>
          </p:cNvPr>
          <p:cNvSpPr txBox="1"/>
          <p:nvPr/>
        </p:nvSpPr>
        <p:spPr>
          <a:xfrm>
            <a:off x="3798278" y="4748745"/>
            <a:ext cx="4772140" cy="523220"/>
          </a:xfrm>
          <a:prstGeom prst="rect">
            <a:avLst/>
          </a:prstGeom>
          <a:noFill/>
        </p:spPr>
        <p:txBody>
          <a:bodyPr wrap="none" lIns="0" rIns="0" rtlCol="0">
            <a:spAutoFit/>
          </a:bodyPr>
          <a:lstStyle/>
          <a:p>
            <a:pPr algn="l"/>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remember to rate the session</a:t>
            </a:r>
          </a:p>
        </p:txBody>
      </p:sp>
      <p:sp>
        <p:nvSpPr>
          <p:cNvPr id="21" name="TextBox 20">
            <a:extLst>
              <a:ext uri="{FF2B5EF4-FFF2-40B4-BE49-F238E27FC236}">
                <a16:creationId xmlns:a16="http://schemas.microsoft.com/office/drawing/2014/main" id="{DBAE85D6-D927-BD21-F2FE-9C8EB88A92E4}"/>
              </a:ext>
            </a:extLst>
          </p:cNvPr>
          <p:cNvSpPr txBox="1"/>
          <p:nvPr/>
        </p:nvSpPr>
        <p:spPr>
          <a:xfrm>
            <a:off x="3795491" y="5383436"/>
            <a:ext cx="1296830" cy="369332"/>
          </a:xfrm>
          <a:prstGeom prst="rect">
            <a:avLst/>
          </a:prstGeom>
          <a:noFill/>
        </p:spPr>
        <p:txBody>
          <a:bodyPr wrap="none" lIns="0" rIns="0" rtlCol="0">
            <a:spAutoFit/>
          </a:bodyPr>
          <a:lstStyle/>
          <a:p>
            <a:pPr algn="l"/>
            <a:r>
              <a:rPr lang="en-US" dirty="0"/>
              <a:t>THANK YOU</a:t>
            </a:r>
          </a:p>
        </p:txBody>
      </p:sp>
    </p:spTree>
    <p:extLst>
      <p:ext uri="{BB962C8B-B14F-4D97-AF65-F5344CB8AC3E}">
        <p14:creationId xmlns:p14="http://schemas.microsoft.com/office/powerpoint/2010/main" val="417589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3C8181E-1168-BA28-379C-D3B709A6C60F}"/>
              </a:ext>
            </a:extLst>
          </p:cNvPr>
          <p:cNvSpPr/>
          <p:nvPr/>
        </p:nvSpPr>
        <p:spPr>
          <a:xfrm>
            <a:off x="298938" y="-131885"/>
            <a:ext cx="2206870" cy="3789485"/>
          </a:xfrm>
          <a:prstGeom prst="roundRect">
            <a:avLst>
              <a:gd name="adj" fmla="val 391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Slide Number Placeholder 1">
            <a:extLst>
              <a:ext uri="{FF2B5EF4-FFF2-40B4-BE49-F238E27FC236}">
                <a16:creationId xmlns:a16="http://schemas.microsoft.com/office/drawing/2014/main" id="{05D5061E-1934-D0B4-01B3-D8CE6800D4D7}"/>
              </a:ext>
            </a:extLst>
          </p:cNvPr>
          <p:cNvSpPr>
            <a:spLocks noGrp="1"/>
          </p:cNvSpPr>
          <p:nvPr>
            <p:ph type="sldNum" sz="quarter" idx="12"/>
          </p:nvPr>
        </p:nvSpPr>
        <p:spPr/>
        <p:txBody>
          <a:bodyPr/>
          <a:lstStyle/>
          <a:p>
            <a:fld id="{EB4B8DE2-A4E8-46E4-8BBF-D75455EFF32C}" type="slidenum">
              <a:rPr lang="en-US" smtClean="0"/>
              <a:pPr/>
              <a:t>134</a:t>
            </a:fld>
            <a:endParaRPr lang="en-US"/>
          </a:p>
        </p:txBody>
      </p:sp>
      <p:pic>
        <p:nvPicPr>
          <p:cNvPr id="4" name="Picture 3">
            <a:extLst>
              <a:ext uri="{FF2B5EF4-FFF2-40B4-BE49-F238E27FC236}">
                <a16:creationId xmlns:a16="http://schemas.microsoft.com/office/drawing/2014/main" id="{012E4930-23EE-DE73-BBB3-2CE6736B905C}"/>
              </a:ext>
            </a:extLst>
          </p:cNvPr>
          <p:cNvPicPr>
            <a:picLocks noChangeAspect="1"/>
          </p:cNvPicPr>
          <p:nvPr/>
        </p:nvPicPr>
        <p:blipFill>
          <a:blip r:embed="rId2"/>
          <a:stretch>
            <a:fillRect/>
          </a:stretch>
        </p:blipFill>
        <p:spPr>
          <a:xfrm>
            <a:off x="410308" y="0"/>
            <a:ext cx="1999948" cy="3534996"/>
          </a:xfrm>
          <a:prstGeom prst="rect">
            <a:avLst/>
          </a:prstGeom>
        </p:spPr>
      </p:pic>
      <p:grpSp>
        <p:nvGrpSpPr>
          <p:cNvPr id="11" name="Group 10">
            <a:extLst>
              <a:ext uri="{FF2B5EF4-FFF2-40B4-BE49-F238E27FC236}">
                <a16:creationId xmlns:a16="http://schemas.microsoft.com/office/drawing/2014/main" id="{FF236320-EAC8-189A-BBD4-9B591448026B}"/>
              </a:ext>
            </a:extLst>
          </p:cNvPr>
          <p:cNvGrpSpPr/>
          <p:nvPr/>
        </p:nvGrpSpPr>
        <p:grpSpPr>
          <a:xfrm>
            <a:off x="298938" y="4533697"/>
            <a:ext cx="2206871" cy="612327"/>
            <a:chOff x="4536831" y="2997200"/>
            <a:chExt cx="3112477" cy="863600"/>
          </a:xfrm>
        </p:grpSpPr>
        <p:sp>
          <p:nvSpPr>
            <p:cNvPr id="9" name="Rounded Rectangle 8">
              <a:extLst>
                <a:ext uri="{FF2B5EF4-FFF2-40B4-BE49-F238E27FC236}">
                  <a16:creationId xmlns:a16="http://schemas.microsoft.com/office/drawing/2014/main" id="{4C74496C-2CCC-A44A-65BA-E6BA4CBC0AAF}"/>
                </a:ext>
              </a:extLst>
            </p:cNvPr>
            <p:cNvSpPr/>
            <p:nvPr/>
          </p:nvSpPr>
          <p:spPr>
            <a:xfrm>
              <a:off x="4536831" y="2997200"/>
              <a:ext cx="3112477" cy="863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6F752F6F-B4F5-C9FC-1790-EB4C5651D321}"/>
                </a:ext>
              </a:extLst>
            </p:cNvPr>
            <p:cNvPicPr>
              <a:picLocks noChangeAspect="1"/>
            </p:cNvPicPr>
            <p:nvPr/>
          </p:nvPicPr>
          <p:blipFill>
            <a:blip r:embed="rId3"/>
            <a:stretch>
              <a:fillRect/>
            </a:stretch>
          </p:blipFill>
          <p:spPr>
            <a:xfrm>
              <a:off x="4648200" y="2997200"/>
              <a:ext cx="2895600" cy="863600"/>
            </a:xfrm>
            <a:prstGeom prst="rect">
              <a:avLst/>
            </a:prstGeom>
          </p:spPr>
        </p:pic>
      </p:grpSp>
      <p:grpSp>
        <p:nvGrpSpPr>
          <p:cNvPr id="12" name="Group 11">
            <a:extLst>
              <a:ext uri="{FF2B5EF4-FFF2-40B4-BE49-F238E27FC236}">
                <a16:creationId xmlns:a16="http://schemas.microsoft.com/office/drawing/2014/main" id="{EBB71460-9C33-89F8-2AF1-734A012F617C}"/>
              </a:ext>
            </a:extLst>
          </p:cNvPr>
          <p:cNvGrpSpPr/>
          <p:nvPr/>
        </p:nvGrpSpPr>
        <p:grpSpPr>
          <a:xfrm>
            <a:off x="298939" y="5310554"/>
            <a:ext cx="2206870" cy="612327"/>
            <a:chOff x="1872761" y="4902200"/>
            <a:chExt cx="3112477" cy="863600"/>
          </a:xfrm>
        </p:grpSpPr>
        <p:sp>
          <p:nvSpPr>
            <p:cNvPr id="10" name="Rounded Rectangle 9">
              <a:extLst>
                <a:ext uri="{FF2B5EF4-FFF2-40B4-BE49-F238E27FC236}">
                  <a16:creationId xmlns:a16="http://schemas.microsoft.com/office/drawing/2014/main" id="{B5E0C3AE-4F72-1581-6AC6-D7F7AC3BA6E3}"/>
                </a:ext>
              </a:extLst>
            </p:cNvPr>
            <p:cNvSpPr/>
            <p:nvPr/>
          </p:nvSpPr>
          <p:spPr>
            <a:xfrm>
              <a:off x="1872761" y="4902200"/>
              <a:ext cx="3112477" cy="863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ln>
                  <a:solidFill>
                    <a:schemeClr val="bg1"/>
                  </a:solidFill>
                </a:ln>
                <a:solidFill>
                  <a:schemeClr val="bg1"/>
                </a:solidFill>
              </a:endParaRPr>
            </a:p>
          </p:txBody>
        </p:sp>
        <p:pic>
          <p:nvPicPr>
            <p:cNvPr id="8" name="Picture 7">
              <a:extLst>
                <a:ext uri="{FF2B5EF4-FFF2-40B4-BE49-F238E27FC236}">
                  <a16:creationId xmlns:a16="http://schemas.microsoft.com/office/drawing/2014/main" id="{0BF1A332-28C5-3492-8909-850FDED0A866}"/>
                </a:ext>
              </a:extLst>
            </p:cNvPr>
            <p:cNvPicPr>
              <a:picLocks noChangeAspect="1"/>
            </p:cNvPicPr>
            <p:nvPr/>
          </p:nvPicPr>
          <p:blipFill>
            <a:blip r:embed="rId4"/>
            <a:stretch>
              <a:fillRect/>
            </a:stretch>
          </p:blipFill>
          <p:spPr>
            <a:xfrm>
              <a:off x="1981200" y="4902200"/>
              <a:ext cx="2895600" cy="863600"/>
            </a:xfrm>
            <a:prstGeom prst="rect">
              <a:avLst/>
            </a:prstGeom>
          </p:spPr>
        </p:pic>
      </p:grpSp>
      <p:grpSp>
        <p:nvGrpSpPr>
          <p:cNvPr id="3" name="Group 2">
            <a:extLst>
              <a:ext uri="{FF2B5EF4-FFF2-40B4-BE49-F238E27FC236}">
                <a16:creationId xmlns:a16="http://schemas.microsoft.com/office/drawing/2014/main" id="{8645D767-84DC-C244-647A-39F9F1C9CBED}"/>
              </a:ext>
            </a:extLst>
          </p:cNvPr>
          <p:cNvGrpSpPr/>
          <p:nvPr/>
        </p:nvGrpSpPr>
        <p:grpSpPr>
          <a:xfrm>
            <a:off x="3798278" y="1474564"/>
            <a:ext cx="1429689" cy="222942"/>
            <a:chOff x="3798278" y="4375436"/>
            <a:chExt cx="1429689" cy="222942"/>
          </a:xfrm>
        </p:grpSpPr>
        <p:sp>
          <p:nvSpPr>
            <p:cNvPr id="15" name="5-Point Star 14">
              <a:extLst>
                <a:ext uri="{FF2B5EF4-FFF2-40B4-BE49-F238E27FC236}">
                  <a16:creationId xmlns:a16="http://schemas.microsoft.com/office/drawing/2014/main" id="{58371CBD-5827-32A1-ED4C-26B18209C460}"/>
                </a:ext>
              </a:extLst>
            </p:cNvPr>
            <p:cNvSpPr/>
            <p:nvPr/>
          </p:nvSpPr>
          <p:spPr>
            <a:xfrm>
              <a:off x="3798278"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6" name="5-Point Star 15">
              <a:extLst>
                <a:ext uri="{FF2B5EF4-FFF2-40B4-BE49-F238E27FC236}">
                  <a16:creationId xmlns:a16="http://schemas.microsoft.com/office/drawing/2014/main" id="{9ADF483A-86B8-0DDE-3664-4FDB16D37E96}"/>
                </a:ext>
              </a:extLst>
            </p:cNvPr>
            <p:cNvSpPr/>
            <p:nvPr/>
          </p:nvSpPr>
          <p:spPr>
            <a:xfrm>
              <a:off x="4099965"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7" name="5-Point Star 16">
              <a:extLst>
                <a:ext uri="{FF2B5EF4-FFF2-40B4-BE49-F238E27FC236}">
                  <a16:creationId xmlns:a16="http://schemas.microsoft.com/office/drawing/2014/main" id="{FCFFC663-307D-4ED2-D81C-CE22A5651040}"/>
                </a:ext>
              </a:extLst>
            </p:cNvPr>
            <p:cNvSpPr/>
            <p:nvPr/>
          </p:nvSpPr>
          <p:spPr>
            <a:xfrm>
              <a:off x="4401652"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8" name="5-Point Star 17">
              <a:extLst>
                <a:ext uri="{FF2B5EF4-FFF2-40B4-BE49-F238E27FC236}">
                  <a16:creationId xmlns:a16="http://schemas.microsoft.com/office/drawing/2014/main" id="{CD9EAE4F-8024-34B6-F698-8DB2A491490D}"/>
                </a:ext>
              </a:extLst>
            </p:cNvPr>
            <p:cNvSpPr/>
            <p:nvPr/>
          </p:nvSpPr>
          <p:spPr>
            <a:xfrm>
              <a:off x="4703339"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5-Point Star 18">
              <a:extLst>
                <a:ext uri="{FF2B5EF4-FFF2-40B4-BE49-F238E27FC236}">
                  <a16:creationId xmlns:a16="http://schemas.microsoft.com/office/drawing/2014/main" id="{31C6283D-D1EC-ED54-54B6-925ACF1880FB}"/>
                </a:ext>
              </a:extLst>
            </p:cNvPr>
            <p:cNvSpPr/>
            <p:nvPr/>
          </p:nvSpPr>
          <p:spPr>
            <a:xfrm>
              <a:off x="5005025" y="4375436"/>
              <a:ext cx="222942" cy="22294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sp>
        <p:nvSpPr>
          <p:cNvPr id="20" name="TextBox 19">
            <a:extLst>
              <a:ext uri="{FF2B5EF4-FFF2-40B4-BE49-F238E27FC236}">
                <a16:creationId xmlns:a16="http://schemas.microsoft.com/office/drawing/2014/main" id="{95EDB703-5549-5A6D-3565-879D61517956}"/>
              </a:ext>
            </a:extLst>
          </p:cNvPr>
          <p:cNvSpPr txBox="1"/>
          <p:nvPr/>
        </p:nvSpPr>
        <p:spPr>
          <a:xfrm>
            <a:off x="3777125" y="1979168"/>
            <a:ext cx="5645776" cy="1938992"/>
          </a:xfrm>
          <a:prstGeom prst="rect">
            <a:avLst/>
          </a:prstGeom>
          <a:noFill/>
        </p:spPr>
        <p:txBody>
          <a:bodyPr wrap="none" lIns="0" rIns="0" rtlCol="0">
            <a:spAutoFit/>
          </a:bodyPr>
          <a:lstStyle/>
          <a:p>
            <a:pPr algn="l"/>
            <a:r>
              <a:rPr lang="en-US" sz="6000" dirty="0">
                <a:latin typeface="Amazon Ember Light" panose="020B0403020204020204" pitchFamily="34" charset="0"/>
                <a:ea typeface="Amazon Ember Light" panose="020B0403020204020204" pitchFamily="34" charset="0"/>
                <a:cs typeface="Amazon Ember Light" panose="020B0403020204020204" pitchFamily="34" charset="0"/>
              </a:rPr>
              <a:t>Remember to</a:t>
            </a:r>
          </a:p>
          <a:p>
            <a:pPr algn="l"/>
            <a:r>
              <a:rPr lang="en-US" sz="6000" b="1" dirty="0">
                <a:latin typeface="Amazon Ember" panose="020B0603020204020204" pitchFamily="34" charset="0"/>
                <a:ea typeface="Amazon Ember" panose="020B0603020204020204" pitchFamily="34" charset="0"/>
                <a:cs typeface="Amazon Ember" panose="020B0603020204020204" pitchFamily="34" charset="0"/>
              </a:rPr>
              <a:t>rate the session</a:t>
            </a:r>
          </a:p>
        </p:txBody>
      </p:sp>
      <p:sp>
        <p:nvSpPr>
          <p:cNvPr id="7" name="TextBox 6">
            <a:extLst>
              <a:ext uri="{FF2B5EF4-FFF2-40B4-BE49-F238E27FC236}">
                <a16:creationId xmlns:a16="http://schemas.microsoft.com/office/drawing/2014/main" id="{14FEB07F-F489-325B-D6C5-12F60DB58028}"/>
              </a:ext>
            </a:extLst>
          </p:cNvPr>
          <p:cNvSpPr txBox="1"/>
          <p:nvPr/>
        </p:nvSpPr>
        <p:spPr>
          <a:xfrm>
            <a:off x="3795491" y="5383436"/>
            <a:ext cx="1296830" cy="369332"/>
          </a:xfrm>
          <a:prstGeom prst="rect">
            <a:avLst/>
          </a:prstGeom>
          <a:noFill/>
        </p:spPr>
        <p:txBody>
          <a:bodyPr wrap="none" lIns="0" rIns="0" rtlCol="0">
            <a:spAutoFit/>
          </a:bodyPr>
          <a:lstStyle/>
          <a:p>
            <a:pPr algn="l"/>
            <a:r>
              <a:rPr lang="en-US" dirty="0"/>
              <a:t>THANK YOU</a:t>
            </a:r>
          </a:p>
        </p:txBody>
      </p:sp>
    </p:spTree>
    <p:extLst>
      <p:ext uri="{BB962C8B-B14F-4D97-AF65-F5344CB8AC3E}">
        <p14:creationId xmlns:p14="http://schemas.microsoft.com/office/powerpoint/2010/main" val="305449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2E903DA-2EDC-B54F-B652-624AC6F2B781}"/>
              </a:ext>
            </a:extLst>
          </p:cNvPr>
          <p:cNvSpPr/>
          <p:nvPr/>
        </p:nvSpPr>
        <p:spPr>
          <a:xfrm>
            <a:off x="5280654" y="3273245"/>
            <a:ext cx="1391634" cy="8195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Event</a:t>
            </a:r>
          </a:p>
          <a:p>
            <a:pPr algn="ctr"/>
            <a:r>
              <a:rPr lang="en-US"/>
              <a:t>broker</a:t>
            </a:r>
          </a:p>
        </p:txBody>
      </p:sp>
      <p:sp>
        <p:nvSpPr>
          <p:cNvPr id="2" name="Title 1">
            <a:extLst>
              <a:ext uri="{FF2B5EF4-FFF2-40B4-BE49-F238E27FC236}">
                <a16:creationId xmlns:a16="http://schemas.microsoft.com/office/drawing/2014/main" id="{E2B14911-3E13-704F-9F44-C74307CCA5CA}"/>
              </a:ext>
            </a:extLst>
          </p:cNvPr>
          <p:cNvSpPr>
            <a:spLocks noGrp="1"/>
          </p:cNvSpPr>
          <p:nvPr>
            <p:ph type="title"/>
          </p:nvPr>
        </p:nvSpPr>
        <p:spPr>
          <a:xfrm>
            <a:off x="449053" y="153248"/>
            <a:ext cx="10940405" cy="978729"/>
          </a:xfrm>
        </p:spPr>
        <p:txBody>
          <a:bodyPr/>
          <a:lstStyle/>
          <a:p>
            <a:r>
              <a:rPr lang="en-US"/>
              <a:t>Asynchronous events reduce the need for tight coordination between teams</a:t>
            </a:r>
          </a:p>
        </p:txBody>
      </p:sp>
      <p:sp>
        <p:nvSpPr>
          <p:cNvPr id="4" name="Rectangle 3">
            <a:extLst>
              <a:ext uri="{FF2B5EF4-FFF2-40B4-BE49-F238E27FC236}">
                <a16:creationId xmlns:a16="http://schemas.microsoft.com/office/drawing/2014/main" id="{614D8CD1-EB93-1642-A6FA-62940EF83E9D}"/>
              </a:ext>
            </a:extLst>
          </p:cNvPr>
          <p:cNvSpPr/>
          <p:nvPr/>
        </p:nvSpPr>
        <p:spPr>
          <a:xfrm>
            <a:off x="2803586" y="1554502"/>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5" name="Rectangle 4">
            <a:extLst>
              <a:ext uri="{FF2B5EF4-FFF2-40B4-BE49-F238E27FC236}">
                <a16:creationId xmlns:a16="http://schemas.microsoft.com/office/drawing/2014/main" id="{F47A9AA6-413B-C346-8F94-C879E1F730AC}"/>
              </a:ext>
            </a:extLst>
          </p:cNvPr>
          <p:cNvSpPr/>
          <p:nvPr/>
        </p:nvSpPr>
        <p:spPr>
          <a:xfrm>
            <a:off x="8228643" y="1554696"/>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8" name="Rectangle 7">
            <a:extLst>
              <a:ext uri="{FF2B5EF4-FFF2-40B4-BE49-F238E27FC236}">
                <a16:creationId xmlns:a16="http://schemas.microsoft.com/office/drawing/2014/main" id="{07AB2904-93E2-E442-9E68-B96D267D35C9}"/>
              </a:ext>
            </a:extLst>
          </p:cNvPr>
          <p:cNvSpPr/>
          <p:nvPr/>
        </p:nvSpPr>
        <p:spPr>
          <a:xfrm>
            <a:off x="2803586" y="2738692"/>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9" name="Rectangle 8">
            <a:extLst>
              <a:ext uri="{FF2B5EF4-FFF2-40B4-BE49-F238E27FC236}">
                <a16:creationId xmlns:a16="http://schemas.microsoft.com/office/drawing/2014/main" id="{CDD41F1B-3EFE-E845-87FC-84025E7B42A4}"/>
              </a:ext>
            </a:extLst>
          </p:cNvPr>
          <p:cNvSpPr/>
          <p:nvPr/>
        </p:nvSpPr>
        <p:spPr>
          <a:xfrm>
            <a:off x="8228643" y="2738886"/>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0" name="Rectangle 9">
            <a:extLst>
              <a:ext uri="{FF2B5EF4-FFF2-40B4-BE49-F238E27FC236}">
                <a16:creationId xmlns:a16="http://schemas.microsoft.com/office/drawing/2014/main" id="{01F69A60-10EF-F54E-82EE-A3A5C8242455}"/>
              </a:ext>
            </a:extLst>
          </p:cNvPr>
          <p:cNvSpPr/>
          <p:nvPr/>
        </p:nvSpPr>
        <p:spPr>
          <a:xfrm>
            <a:off x="2803586" y="3922882"/>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1" name="Rectangle 10">
            <a:extLst>
              <a:ext uri="{FF2B5EF4-FFF2-40B4-BE49-F238E27FC236}">
                <a16:creationId xmlns:a16="http://schemas.microsoft.com/office/drawing/2014/main" id="{FC788CD5-9916-4E42-AB11-CC5BCF07C898}"/>
              </a:ext>
            </a:extLst>
          </p:cNvPr>
          <p:cNvSpPr/>
          <p:nvPr/>
        </p:nvSpPr>
        <p:spPr>
          <a:xfrm>
            <a:off x="8228643" y="3923076"/>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2" name="Rectangle 11">
            <a:extLst>
              <a:ext uri="{FF2B5EF4-FFF2-40B4-BE49-F238E27FC236}">
                <a16:creationId xmlns:a16="http://schemas.microsoft.com/office/drawing/2014/main" id="{8C40C012-A6E2-9342-92B5-1E95EB0320BD}"/>
              </a:ext>
            </a:extLst>
          </p:cNvPr>
          <p:cNvSpPr/>
          <p:nvPr/>
        </p:nvSpPr>
        <p:spPr>
          <a:xfrm>
            <a:off x="2803586" y="5107072"/>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3" name="Rectangle 12">
            <a:extLst>
              <a:ext uri="{FF2B5EF4-FFF2-40B4-BE49-F238E27FC236}">
                <a16:creationId xmlns:a16="http://schemas.microsoft.com/office/drawing/2014/main" id="{CED048F3-DC7F-1149-8F45-1E5852270522}"/>
              </a:ext>
            </a:extLst>
          </p:cNvPr>
          <p:cNvSpPr/>
          <p:nvPr/>
        </p:nvSpPr>
        <p:spPr>
          <a:xfrm>
            <a:off x="8228643" y="5107266"/>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cxnSp>
        <p:nvCxnSpPr>
          <p:cNvPr id="6" name="Elbow Connector 5">
            <a:extLst>
              <a:ext uri="{FF2B5EF4-FFF2-40B4-BE49-F238E27FC236}">
                <a16:creationId xmlns:a16="http://schemas.microsoft.com/office/drawing/2014/main" id="{D9B990C3-6140-A447-97B4-F12779A15209}"/>
              </a:ext>
            </a:extLst>
          </p:cNvPr>
          <p:cNvCxnSpPr>
            <a:stCxn id="4" idx="3"/>
            <a:endCxn id="38" idx="1"/>
          </p:cNvCxnSpPr>
          <p:nvPr/>
        </p:nvCxnSpPr>
        <p:spPr>
          <a:xfrm>
            <a:off x="3709360" y="1964257"/>
            <a:ext cx="1571293" cy="1718743"/>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6F570B83-2E59-794D-94B7-03CCB659EEF5}"/>
              </a:ext>
            </a:extLst>
          </p:cNvPr>
          <p:cNvCxnSpPr>
            <a:cxnSpLocks/>
            <a:stCxn id="8" idx="3"/>
            <a:endCxn id="38" idx="1"/>
          </p:cNvCxnSpPr>
          <p:nvPr/>
        </p:nvCxnSpPr>
        <p:spPr>
          <a:xfrm>
            <a:off x="3709360" y="3148447"/>
            <a:ext cx="1571293" cy="534553"/>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4431DAFB-A715-8140-AF5B-3A4C6E884B58}"/>
              </a:ext>
            </a:extLst>
          </p:cNvPr>
          <p:cNvCxnSpPr>
            <a:cxnSpLocks/>
            <a:stCxn id="10" idx="3"/>
            <a:endCxn id="38" idx="1"/>
          </p:cNvCxnSpPr>
          <p:nvPr/>
        </p:nvCxnSpPr>
        <p:spPr>
          <a:xfrm flipV="1">
            <a:off x="3709360" y="3683000"/>
            <a:ext cx="1571293" cy="649637"/>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ECDF5FA4-AB10-AB44-B268-1688B00D274E}"/>
              </a:ext>
            </a:extLst>
          </p:cNvPr>
          <p:cNvCxnSpPr>
            <a:cxnSpLocks/>
            <a:stCxn id="12" idx="3"/>
            <a:endCxn id="38" idx="1"/>
          </p:cNvCxnSpPr>
          <p:nvPr/>
        </p:nvCxnSpPr>
        <p:spPr>
          <a:xfrm flipV="1">
            <a:off x="3709360" y="3683000"/>
            <a:ext cx="1571293" cy="1833827"/>
          </a:xfrm>
          <a:prstGeom prst="bentConnector3">
            <a:avLst>
              <a:gd name="adj1" fmla="val 50000"/>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735E1CCC-55BB-644E-B428-AA32B03D106F}"/>
              </a:ext>
            </a:extLst>
          </p:cNvPr>
          <p:cNvCxnSpPr>
            <a:cxnSpLocks/>
            <a:stCxn id="5" idx="1"/>
            <a:endCxn id="38" idx="3"/>
          </p:cNvCxnSpPr>
          <p:nvPr/>
        </p:nvCxnSpPr>
        <p:spPr>
          <a:xfrm rot="10800000" flipV="1">
            <a:off x="6672289" y="1964451"/>
            <a:ext cx="1556356" cy="1718549"/>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51C45CA2-9F56-5447-89AD-279691CB1E23}"/>
              </a:ext>
            </a:extLst>
          </p:cNvPr>
          <p:cNvCxnSpPr>
            <a:cxnSpLocks/>
            <a:stCxn id="9" idx="1"/>
            <a:endCxn id="38" idx="3"/>
          </p:cNvCxnSpPr>
          <p:nvPr/>
        </p:nvCxnSpPr>
        <p:spPr>
          <a:xfrm rot="10800000" flipV="1">
            <a:off x="6672289" y="3148641"/>
            <a:ext cx="1556356" cy="534359"/>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54F42D34-A02B-194B-A99D-3D0E360C25B1}"/>
              </a:ext>
            </a:extLst>
          </p:cNvPr>
          <p:cNvCxnSpPr>
            <a:cxnSpLocks/>
            <a:stCxn id="11" idx="1"/>
            <a:endCxn id="38" idx="3"/>
          </p:cNvCxnSpPr>
          <p:nvPr/>
        </p:nvCxnSpPr>
        <p:spPr>
          <a:xfrm rot="10800000">
            <a:off x="6672289" y="3683001"/>
            <a:ext cx="1556356" cy="649831"/>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3A75B31B-6A13-E743-8CD1-0BA44AEB8171}"/>
              </a:ext>
            </a:extLst>
          </p:cNvPr>
          <p:cNvCxnSpPr>
            <a:cxnSpLocks/>
            <a:stCxn id="13" idx="1"/>
            <a:endCxn id="38" idx="3"/>
          </p:cNvCxnSpPr>
          <p:nvPr/>
        </p:nvCxnSpPr>
        <p:spPr>
          <a:xfrm rot="10800000">
            <a:off x="6672289" y="3683001"/>
            <a:ext cx="1556356" cy="1834021"/>
          </a:xfrm>
          <a:prstGeom prst="bentConnector3">
            <a:avLst>
              <a:gd name="adj1" fmla="val 50000"/>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452444"/>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2E903DA-2EDC-B54F-B652-624AC6F2B781}"/>
              </a:ext>
            </a:extLst>
          </p:cNvPr>
          <p:cNvSpPr/>
          <p:nvPr/>
        </p:nvSpPr>
        <p:spPr>
          <a:xfrm>
            <a:off x="5280654" y="3273245"/>
            <a:ext cx="1391634" cy="8195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Event</a:t>
            </a:r>
          </a:p>
          <a:p>
            <a:pPr algn="ctr"/>
            <a:r>
              <a:rPr lang="en-US"/>
              <a:t>broker</a:t>
            </a:r>
          </a:p>
        </p:txBody>
      </p:sp>
      <p:sp>
        <p:nvSpPr>
          <p:cNvPr id="2" name="Title 1">
            <a:extLst>
              <a:ext uri="{FF2B5EF4-FFF2-40B4-BE49-F238E27FC236}">
                <a16:creationId xmlns:a16="http://schemas.microsoft.com/office/drawing/2014/main" id="{E2B14911-3E13-704F-9F44-C74307CCA5CA}"/>
              </a:ext>
            </a:extLst>
          </p:cNvPr>
          <p:cNvSpPr>
            <a:spLocks noGrp="1"/>
          </p:cNvSpPr>
          <p:nvPr>
            <p:ph type="title"/>
          </p:nvPr>
        </p:nvSpPr>
        <p:spPr>
          <a:xfrm>
            <a:off x="449053" y="153248"/>
            <a:ext cx="10940405" cy="978729"/>
          </a:xfrm>
        </p:spPr>
        <p:txBody>
          <a:bodyPr/>
          <a:lstStyle/>
          <a:p>
            <a:r>
              <a:rPr lang="en-US"/>
              <a:t>Asynchronous events reduce the need for tight coordination between teams</a:t>
            </a:r>
          </a:p>
        </p:txBody>
      </p:sp>
      <p:sp>
        <p:nvSpPr>
          <p:cNvPr id="4" name="Rectangle 3">
            <a:extLst>
              <a:ext uri="{FF2B5EF4-FFF2-40B4-BE49-F238E27FC236}">
                <a16:creationId xmlns:a16="http://schemas.microsoft.com/office/drawing/2014/main" id="{614D8CD1-EB93-1642-A6FA-62940EF83E9D}"/>
              </a:ext>
            </a:extLst>
          </p:cNvPr>
          <p:cNvSpPr/>
          <p:nvPr/>
        </p:nvSpPr>
        <p:spPr>
          <a:xfrm>
            <a:off x="2803586" y="1554502"/>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5" name="Rectangle 4">
            <a:extLst>
              <a:ext uri="{FF2B5EF4-FFF2-40B4-BE49-F238E27FC236}">
                <a16:creationId xmlns:a16="http://schemas.microsoft.com/office/drawing/2014/main" id="{F47A9AA6-413B-C346-8F94-C879E1F730AC}"/>
              </a:ext>
            </a:extLst>
          </p:cNvPr>
          <p:cNvSpPr/>
          <p:nvPr/>
        </p:nvSpPr>
        <p:spPr>
          <a:xfrm>
            <a:off x="8209982" y="1964257"/>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8" name="Rectangle 7">
            <a:extLst>
              <a:ext uri="{FF2B5EF4-FFF2-40B4-BE49-F238E27FC236}">
                <a16:creationId xmlns:a16="http://schemas.microsoft.com/office/drawing/2014/main" id="{07AB2904-93E2-E442-9E68-B96D267D35C9}"/>
              </a:ext>
            </a:extLst>
          </p:cNvPr>
          <p:cNvSpPr/>
          <p:nvPr/>
        </p:nvSpPr>
        <p:spPr>
          <a:xfrm>
            <a:off x="2803586" y="2738692"/>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9" name="Rectangle 8">
            <a:extLst>
              <a:ext uri="{FF2B5EF4-FFF2-40B4-BE49-F238E27FC236}">
                <a16:creationId xmlns:a16="http://schemas.microsoft.com/office/drawing/2014/main" id="{CDD41F1B-3EFE-E845-87FC-84025E7B42A4}"/>
              </a:ext>
            </a:extLst>
          </p:cNvPr>
          <p:cNvSpPr/>
          <p:nvPr/>
        </p:nvSpPr>
        <p:spPr>
          <a:xfrm>
            <a:off x="8209982" y="3148447"/>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0" name="Rectangle 9">
            <a:extLst>
              <a:ext uri="{FF2B5EF4-FFF2-40B4-BE49-F238E27FC236}">
                <a16:creationId xmlns:a16="http://schemas.microsoft.com/office/drawing/2014/main" id="{01F69A60-10EF-F54E-82EE-A3A5C8242455}"/>
              </a:ext>
            </a:extLst>
          </p:cNvPr>
          <p:cNvSpPr/>
          <p:nvPr/>
        </p:nvSpPr>
        <p:spPr>
          <a:xfrm>
            <a:off x="2803586" y="3922882"/>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1" name="Rectangle 10">
            <a:extLst>
              <a:ext uri="{FF2B5EF4-FFF2-40B4-BE49-F238E27FC236}">
                <a16:creationId xmlns:a16="http://schemas.microsoft.com/office/drawing/2014/main" id="{FC788CD5-9916-4E42-AB11-CC5BCF07C898}"/>
              </a:ext>
            </a:extLst>
          </p:cNvPr>
          <p:cNvSpPr/>
          <p:nvPr/>
        </p:nvSpPr>
        <p:spPr>
          <a:xfrm>
            <a:off x="8209982" y="4332637"/>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2" name="Rectangle 11">
            <a:extLst>
              <a:ext uri="{FF2B5EF4-FFF2-40B4-BE49-F238E27FC236}">
                <a16:creationId xmlns:a16="http://schemas.microsoft.com/office/drawing/2014/main" id="{8C40C012-A6E2-9342-92B5-1E95EB0320BD}"/>
              </a:ext>
            </a:extLst>
          </p:cNvPr>
          <p:cNvSpPr/>
          <p:nvPr/>
        </p:nvSpPr>
        <p:spPr>
          <a:xfrm>
            <a:off x="2803586" y="5107072"/>
            <a:ext cx="905774"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sp>
        <p:nvSpPr>
          <p:cNvPr id="13" name="Rectangle 12">
            <a:extLst>
              <a:ext uri="{FF2B5EF4-FFF2-40B4-BE49-F238E27FC236}">
                <a16:creationId xmlns:a16="http://schemas.microsoft.com/office/drawing/2014/main" id="{CED048F3-DC7F-1149-8F45-1E5852270522}"/>
              </a:ext>
            </a:extLst>
          </p:cNvPr>
          <p:cNvSpPr/>
          <p:nvPr/>
        </p:nvSpPr>
        <p:spPr>
          <a:xfrm>
            <a:off x="8209982" y="5516827"/>
            <a:ext cx="905775" cy="819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cxnSp>
        <p:nvCxnSpPr>
          <p:cNvPr id="6" name="Elbow Connector 5">
            <a:extLst>
              <a:ext uri="{FF2B5EF4-FFF2-40B4-BE49-F238E27FC236}">
                <a16:creationId xmlns:a16="http://schemas.microsoft.com/office/drawing/2014/main" id="{D9B990C3-6140-A447-97B4-F12779A15209}"/>
              </a:ext>
            </a:extLst>
          </p:cNvPr>
          <p:cNvCxnSpPr>
            <a:stCxn id="4" idx="3"/>
            <a:endCxn id="38" idx="1"/>
          </p:cNvCxnSpPr>
          <p:nvPr/>
        </p:nvCxnSpPr>
        <p:spPr>
          <a:xfrm>
            <a:off x="3709360" y="1964257"/>
            <a:ext cx="1571293" cy="1718743"/>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6F570B83-2E59-794D-94B7-03CCB659EEF5}"/>
              </a:ext>
            </a:extLst>
          </p:cNvPr>
          <p:cNvCxnSpPr>
            <a:cxnSpLocks/>
            <a:stCxn id="8" idx="3"/>
            <a:endCxn id="38" idx="1"/>
          </p:cNvCxnSpPr>
          <p:nvPr/>
        </p:nvCxnSpPr>
        <p:spPr>
          <a:xfrm>
            <a:off x="3709360" y="3148447"/>
            <a:ext cx="1571293" cy="534553"/>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4431DAFB-A715-8140-AF5B-3A4C6E884B58}"/>
              </a:ext>
            </a:extLst>
          </p:cNvPr>
          <p:cNvCxnSpPr>
            <a:cxnSpLocks/>
            <a:stCxn id="10" idx="3"/>
            <a:endCxn id="38" idx="1"/>
          </p:cNvCxnSpPr>
          <p:nvPr/>
        </p:nvCxnSpPr>
        <p:spPr>
          <a:xfrm flipV="1">
            <a:off x="3709360" y="3683000"/>
            <a:ext cx="1571293" cy="649637"/>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ECDF5FA4-AB10-AB44-B268-1688B00D274E}"/>
              </a:ext>
            </a:extLst>
          </p:cNvPr>
          <p:cNvCxnSpPr>
            <a:cxnSpLocks/>
            <a:stCxn id="12" idx="3"/>
            <a:endCxn id="38" idx="1"/>
          </p:cNvCxnSpPr>
          <p:nvPr/>
        </p:nvCxnSpPr>
        <p:spPr>
          <a:xfrm flipV="1">
            <a:off x="3709360" y="3683000"/>
            <a:ext cx="1571293" cy="1833827"/>
          </a:xfrm>
          <a:prstGeom prst="bentConnector3">
            <a:avLst>
              <a:gd name="adj1" fmla="val 50000"/>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735E1CCC-55BB-644E-B428-AA32B03D106F}"/>
              </a:ext>
            </a:extLst>
          </p:cNvPr>
          <p:cNvCxnSpPr>
            <a:cxnSpLocks/>
            <a:stCxn id="5" idx="1"/>
            <a:endCxn id="38" idx="3"/>
          </p:cNvCxnSpPr>
          <p:nvPr/>
        </p:nvCxnSpPr>
        <p:spPr>
          <a:xfrm rot="10800000" flipV="1">
            <a:off x="6672288" y="2374012"/>
            <a:ext cx="1537694" cy="1308988"/>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51C45CA2-9F56-5447-89AD-279691CB1E23}"/>
              </a:ext>
            </a:extLst>
          </p:cNvPr>
          <p:cNvCxnSpPr>
            <a:cxnSpLocks/>
            <a:stCxn id="9" idx="1"/>
            <a:endCxn id="38" idx="3"/>
          </p:cNvCxnSpPr>
          <p:nvPr/>
        </p:nvCxnSpPr>
        <p:spPr>
          <a:xfrm rot="10800000" flipV="1">
            <a:off x="6672288" y="3558202"/>
            <a:ext cx="1537694" cy="124798"/>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54F42D34-A02B-194B-A99D-3D0E360C25B1}"/>
              </a:ext>
            </a:extLst>
          </p:cNvPr>
          <p:cNvCxnSpPr>
            <a:cxnSpLocks/>
            <a:stCxn id="11" idx="1"/>
            <a:endCxn id="38" idx="3"/>
          </p:cNvCxnSpPr>
          <p:nvPr/>
        </p:nvCxnSpPr>
        <p:spPr>
          <a:xfrm rot="10800000">
            <a:off x="6672288" y="3683000"/>
            <a:ext cx="1537694" cy="1059392"/>
          </a:xfrm>
          <a:prstGeom prst="bentConnector3">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3A75B31B-6A13-E743-8CD1-0BA44AEB8171}"/>
              </a:ext>
            </a:extLst>
          </p:cNvPr>
          <p:cNvCxnSpPr>
            <a:cxnSpLocks/>
            <a:stCxn id="13" idx="1"/>
            <a:endCxn id="38" idx="3"/>
          </p:cNvCxnSpPr>
          <p:nvPr/>
        </p:nvCxnSpPr>
        <p:spPr>
          <a:xfrm rot="10800000">
            <a:off x="6672288" y="3683000"/>
            <a:ext cx="1537694" cy="2243582"/>
          </a:xfrm>
          <a:prstGeom prst="bentConnector3">
            <a:avLst>
              <a:gd name="adj1" fmla="val 50000"/>
            </a:avLst>
          </a:prstGeom>
          <a:ln w="25400">
            <a:solidFill>
              <a:schemeClr val="tx1"/>
            </a:solidFill>
            <a:prstDash val="dash"/>
            <a:headEnd type="arrow" w="lg" len="med"/>
            <a:tailEnd type="arrow" w="lg" len="med"/>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128D5B17-98F3-3B47-A333-BF3C72145EC3}"/>
              </a:ext>
            </a:extLst>
          </p:cNvPr>
          <p:cNvSpPr/>
          <p:nvPr/>
        </p:nvSpPr>
        <p:spPr>
          <a:xfrm>
            <a:off x="8209982" y="780067"/>
            <a:ext cx="905775" cy="8195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a:p>
        </p:txBody>
      </p:sp>
      <p:cxnSp>
        <p:nvCxnSpPr>
          <p:cNvPr id="29" name="Elbow Connector 28">
            <a:extLst>
              <a:ext uri="{FF2B5EF4-FFF2-40B4-BE49-F238E27FC236}">
                <a16:creationId xmlns:a16="http://schemas.microsoft.com/office/drawing/2014/main" id="{EFD2865F-2326-B648-8820-6F898D858C2A}"/>
              </a:ext>
            </a:extLst>
          </p:cNvPr>
          <p:cNvCxnSpPr>
            <a:cxnSpLocks/>
            <a:stCxn id="27" idx="1"/>
            <a:endCxn id="38" idx="3"/>
          </p:cNvCxnSpPr>
          <p:nvPr/>
        </p:nvCxnSpPr>
        <p:spPr>
          <a:xfrm rot="10800000" flipV="1">
            <a:off x="6672288" y="1189822"/>
            <a:ext cx="1537694" cy="2493178"/>
          </a:xfrm>
          <a:prstGeom prst="bentConnector3">
            <a:avLst>
              <a:gd name="adj1" fmla="val 50000"/>
            </a:avLst>
          </a:prstGeom>
          <a:ln w="25400">
            <a:solidFill>
              <a:schemeClr val="tx1"/>
            </a:solidFill>
            <a:headEnd type="arrow" w="lg" len="med"/>
            <a:tailEnd type="arrow" w="lg"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72BC163-9723-9E44-B427-B1D139929029}"/>
              </a:ext>
            </a:extLst>
          </p:cNvPr>
          <p:cNvSpPr txBox="1"/>
          <p:nvPr/>
        </p:nvSpPr>
        <p:spPr>
          <a:xfrm>
            <a:off x="9601616" y="5726527"/>
            <a:ext cx="1998945" cy="400110"/>
          </a:xfrm>
          <a:prstGeom prst="rect">
            <a:avLst/>
          </a:prstGeom>
          <a:noFill/>
        </p:spPr>
        <p:txBody>
          <a:bodyPr wrap="none" lIns="0" rIns="0" rtlCol="0">
            <a:spAutoFit/>
          </a:bodyPr>
          <a:lstStyle/>
          <a:p>
            <a:pPr algn="l"/>
            <a:r>
              <a:rPr lang="en-US" sz="2000"/>
              <a:t>New service idea!</a:t>
            </a:r>
          </a:p>
        </p:txBody>
      </p:sp>
    </p:spTree>
    <p:extLst>
      <p:ext uri="{BB962C8B-B14F-4D97-AF65-F5344CB8AC3E}">
        <p14:creationId xmlns:p14="http://schemas.microsoft.com/office/powerpoint/2010/main" val="1235834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DDEE-1DEA-D344-AFFE-E27C7949ED7A}"/>
              </a:ext>
            </a:extLst>
          </p:cNvPr>
          <p:cNvSpPr>
            <a:spLocks noGrp="1"/>
          </p:cNvSpPr>
          <p:nvPr>
            <p:ph type="title"/>
          </p:nvPr>
        </p:nvSpPr>
        <p:spPr>
          <a:xfrm>
            <a:off x="609600" y="914401"/>
            <a:ext cx="10972800" cy="535531"/>
          </a:xfrm>
        </p:spPr>
        <p:txBody>
          <a:bodyPr/>
          <a:lstStyle/>
          <a:p>
            <a:r>
              <a:rPr lang="en-US"/>
              <a:t>Serverless, event-driven architectures enable you to:</a:t>
            </a:r>
          </a:p>
        </p:txBody>
      </p:sp>
      <p:pic>
        <p:nvPicPr>
          <p:cNvPr id="6" name="Content Placeholder 5" descr="Flask">
            <a:extLst>
              <a:ext uri="{FF2B5EF4-FFF2-40B4-BE49-F238E27FC236}">
                <a16:creationId xmlns:a16="http://schemas.microsoft.com/office/drawing/2014/main" id="{9CA9F038-2F1C-F046-A040-1AA7D926C4F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07031" y="2021900"/>
            <a:ext cx="2355913" cy="2355913"/>
          </a:xfrm>
        </p:spPr>
      </p:pic>
      <p:sp>
        <p:nvSpPr>
          <p:cNvPr id="4" name="Slide Number Placeholder 3">
            <a:extLst>
              <a:ext uri="{FF2B5EF4-FFF2-40B4-BE49-F238E27FC236}">
                <a16:creationId xmlns:a16="http://schemas.microsoft.com/office/drawing/2014/main" id="{DC25B1B1-A73E-4146-AEAF-DC636A0D3F17}"/>
              </a:ext>
            </a:extLst>
          </p:cNvPr>
          <p:cNvSpPr>
            <a:spLocks noGrp="1"/>
          </p:cNvSpPr>
          <p:nvPr>
            <p:ph type="sldNum" sz="quarter" idx="12"/>
          </p:nvPr>
        </p:nvSpPr>
        <p:spPr/>
        <p:txBody>
          <a:bodyPr/>
          <a:lstStyle/>
          <a:p>
            <a:fld id="{EB4B8DE2-A4E8-46E4-8BBF-D75455EFF32C}" type="slidenum">
              <a:rPr lang="en-US" smtClean="0"/>
              <a:pPr/>
              <a:t>16</a:t>
            </a:fld>
            <a:endParaRPr lang="en-US"/>
          </a:p>
        </p:txBody>
      </p:sp>
      <p:sp>
        <p:nvSpPr>
          <p:cNvPr id="7" name="TextBox 6">
            <a:extLst>
              <a:ext uri="{FF2B5EF4-FFF2-40B4-BE49-F238E27FC236}">
                <a16:creationId xmlns:a16="http://schemas.microsoft.com/office/drawing/2014/main" id="{88436F1C-9688-7F49-BCE1-B18760CE3916}"/>
              </a:ext>
            </a:extLst>
          </p:cNvPr>
          <p:cNvSpPr txBox="1"/>
          <p:nvPr/>
        </p:nvSpPr>
        <p:spPr>
          <a:xfrm>
            <a:off x="4888201" y="4763425"/>
            <a:ext cx="2593571" cy="954107"/>
          </a:xfrm>
          <a:prstGeom prst="rect">
            <a:avLst/>
          </a:prstGeom>
          <a:noFill/>
        </p:spPr>
        <p:txBody>
          <a:bodyPr wrap="square" lIns="0" rIns="0" rtlCol="0">
            <a:spAutoFit/>
          </a:bodyPr>
          <a:lstStyle/>
          <a:p>
            <a:pPr algn="ctr"/>
            <a:r>
              <a:rPr lang="en-US" sz="2800"/>
              <a:t>Experiment constantly</a:t>
            </a:r>
          </a:p>
        </p:txBody>
      </p:sp>
      <p:pic>
        <p:nvPicPr>
          <p:cNvPr id="9" name="Graphic 8" descr="Rocket">
            <a:extLst>
              <a:ext uri="{FF2B5EF4-FFF2-40B4-BE49-F238E27FC236}">
                <a16:creationId xmlns:a16="http://schemas.microsoft.com/office/drawing/2014/main" id="{F4477BEC-83AA-414D-891B-9606F390FF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96783" y="2297926"/>
            <a:ext cx="2079887" cy="2079887"/>
          </a:xfrm>
          <a:prstGeom prst="rect">
            <a:avLst/>
          </a:prstGeom>
        </p:spPr>
      </p:pic>
      <p:sp>
        <p:nvSpPr>
          <p:cNvPr id="10" name="TextBox 9">
            <a:extLst>
              <a:ext uri="{FF2B5EF4-FFF2-40B4-BE49-F238E27FC236}">
                <a16:creationId xmlns:a16="http://schemas.microsoft.com/office/drawing/2014/main" id="{DAAD5176-85BE-9A47-A8C8-51E7361B4769}"/>
              </a:ext>
            </a:extLst>
          </p:cNvPr>
          <p:cNvSpPr txBox="1"/>
          <p:nvPr/>
        </p:nvSpPr>
        <p:spPr>
          <a:xfrm>
            <a:off x="8539940" y="4763425"/>
            <a:ext cx="2593571" cy="523220"/>
          </a:xfrm>
          <a:prstGeom prst="rect">
            <a:avLst/>
          </a:prstGeom>
          <a:noFill/>
        </p:spPr>
        <p:txBody>
          <a:bodyPr wrap="square" lIns="0" rIns="0" rtlCol="0">
            <a:spAutoFit/>
          </a:bodyPr>
          <a:lstStyle/>
          <a:p>
            <a:pPr algn="ctr"/>
            <a:r>
              <a:rPr lang="en-US" sz="2800"/>
              <a:t>Build faster</a:t>
            </a:r>
          </a:p>
        </p:txBody>
      </p:sp>
      <p:pic>
        <p:nvPicPr>
          <p:cNvPr id="12" name="Graphic 11" descr="Programmer">
            <a:extLst>
              <a:ext uri="{FF2B5EF4-FFF2-40B4-BE49-F238E27FC236}">
                <a16:creationId xmlns:a16="http://schemas.microsoft.com/office/drawing/2014/main" id="{D0733481-8E67-934E-B595-CAE5A1CCFF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5330" y="2021901"/>
            <a:ext cx="2355912" cy="2355912"/>
          </a:xfrm>
          <a:prstGeom prst="rect">
            <a:avLst/>
          </a:prstGeom>
        </p:spPr>
      </p:pic>
      <p:sp>
        <p:nvSpPr>
          <p:cNvPr id="13" name="TextBox 12">
            <a:extLst>
              <a:ext uri="{FF2B5EF4-FFF2-40B4-BE49-F238E27FC236}">
                <a16:creationId xmlns:a16="http://schemas.microsoft.com/office/drawing/2014/main" id="{30021FB6-9207-234F-9DEF-EC7967AA32ED}"/>
              </a:ext>
            </a:extLst>
          </p:cNvPr>
          <p:cNvSpPr txBox="1"/>
          <p:nvPr/>
        </p:nvSpPr>
        <p:spPr>
          <a:xfrm>
            <a:off x="1315330" y="4809591"/>
            <a:ext cx="2355912" cy="954107"/>
          </a:xfrm>
          <a:prstGeom prst="rect">
            <a:avLst/>
          </a:prstGeom>
          <a:noFill/>
        </p:spPr>
        <p:txBody>
          <a:bodyPr wrap="square" lIns="0" rIns="0" rtlCol="0">
            <a:spAutoFit/>
          </a:bodyPr>
          <a:lstStyle/>
          <a:p>
            <a:pPr algn="ctr"/>
            <a:r>
              <a:rPr lang="en-US" sz="2800"/>
              <a:t>Decouple teams</a:t>
            </a:r>
          </a:p>
        </p:txBody>
      </p:sp>
    </p:spTree>
    <p:extLst>
      <p:ext uri="{BB962C8B-B14F-4D97-AF65-F5344CB8AC3E}">
        <p14:creationId xmlns:p14="http://schemas.microsoft.com/office/powerpoint/2010/main" val="398897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368A-F6F0-BB43-902F-5458780570A3}"/>
              </a:ext>
            </a:extLst>
          </p:cNvPr>
          <p:cNvSpPr>
            <a:spLocks noGrp="1"/>
          </p:cNvSpPr>
          <p:nvPr>
            <p:ph type="title"/>
          </p:nvPr>
        </p:nvSpPr>
        <p:spPr/>
        <p:txBody>
          <a:bodyPr/>
          <a:lstStyle/>
          <a:p>
            <a:r>
              <a:rPr lang="en-US"/>
              <a:t>cinch: Cars without the faff</a:t>
            </a:r>
          </a:p>
        </p:txBody>
      </p:sp>
      <p:sp>
        <p:nvSpPr>
          <p:cNvPr id="3" name="Content Placeholder 2">
            <a:extLst>
              <a:ext uri="{FF2B5EF4-FFF2-40B4-BE49-F238E27FC236}">
                <a16:creationId xmlns:a16="http://schemas.microsoft.com/office/drawing/2014/main" id="{57A6C57E-C85D-9F45-8AE0-6C7F21056AE2}"/>
              </a:ext>
            </a:extLst>
          </p:cNvPr>
          <p:cNvSpPr>
            <a:spLocks noGrp="1"/>
          </p:cNvSpPr>
          <p:nvPr>
            <p:ph idx="1"/>
          </p:nvPr>
        </p:nvSpPr>
        <p:spPr>
          <a:xfrm>
            <a:off x="609600" y="1714500"/>
            <a:ext cx="6036860" cy="3499420"/>
          </a:xfrm>
        </p:spPr>
        <p:txBody>
          <a:bodyPr/>
          <a:lstStyle/>
          <a:p>
            <a:pPr marL="457200" indent="-457200">
              <a:buFont typeface="Arial" panose="020B0604020202020204" pitchFamily="34" charset="0"/>
              <a:buChar char="•"/>
            </a:pPr>
            <a:r>
              <a:rPr lang="en-GB"/>
              <a:t>Launched Oct. 2020</a:t>
            </a:r>
          </a:p>
          <a:p>
            <a:pPr marL="457200" indent="-457200">
              <a:buFont typeface="Arial" panose="020B0604020202020204" pitchFamily="34" charset="0"/>
              <a:buChar char="•"/>
            </a:pPr>
            <a:r>
              <a:rPr lang="en-GB"/>
              <a:t>Fully digital used car ecommerce site</a:t>
            </a:r>
          </a:p>
          <a:p>
            <a:pPr marL="457200" indent="-457200">
              <a:buFont typeface="Arial" panose="020B0604020202020204" pitchFamily="34" charset="0"/>
              <a:buChar char="•"/>
            </a:pPr>
            <a:r>
              <a:rPr lang="en-GB"/>
              <a:t>Offers free home delivery, easy payment and financing,</a:t>
            </a:r>
            <a:br>
              <a:rPr lang="en-GB"/>
            </a:br>
            <a:r>
              <a:rPr lang="en-GB"/>
              <a:t>and guaranteed part-exchange</a:t>
            </a:r>
          </a:p>
          <a:p>
            <a:endParaRPr lang="en-US"/>
          </a:p>
        </p:txBody>
      </p:sp>
      <p:sp>
        <p:nvSpPr>
          <p:cNvPr id="4" name="Slide Number Placeholder 3">
            <a:extLst>
              <a:ext uri="{FF2B5EF4-FFF2-40B4-BE49-F238E27FC236}">
                <a16:creationId xmlns:a16="http://schemas.microsoft.com/office/drawing/2014/main" id="{0DCFAE08-C30F-124D-9258-8D95CE76D830}"/>
              </a:ext>
            </a:extLst>
          </p:cNvPr>
          <p:cNvSpPr>
            <a:spLocks noGrp="1"/>
          </p:cNvSpPr>
          <p:nvPr>
            <p:ph type="sldNum" sz="quarter" idx="12"/>
          </p:nvPr>
        </p:nvSpPr>
        <p:spPr/>
        <p:txBody>
          <a:bodyPr/>
          <a:lstStyle/>
          <a:p>
            <a:fld id="{EB4B8DE2-A4E8-46E4-8BBF-D75455EFF32C}" type="slidenum">
              <a:rPr lang="en-US" smtClean="0"/>
              <a:pPr/>
              <a:t>17</a:t>
            </a:fld>
            <a:endParaRPr lang="en-US"/>
          </a:p>
        </p:txBody>
      </p:sp>
      <p:pic>
        <p:nvPicPr>
          <p:cNvPr id="5" name="Picture 2" descr="Cinch sponsors Simon Cowell's new ITV musical game show Walk The Line | Car  Dealer News">
            <a:extLst>
              <a:ext uri="{FF2B5EF4-FFF2-40B4-BE49-F238E27FC236}">
                <a16:creationId xmlns:a16="http://schemas.microsoft.com/office/drawing/2014/main" id="{36799557-526E-F84C-9063-DF64B003C2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7755909" y="4454559"/>
            <a:ext cx="3639864" cy="12723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2" descr="About Us - cinch">
            <a:extLst>
              <a:ext uri="{FF2B5EF4-FFF2-40B4-BE49-F238E27FC236}">
                <a16:creationId xmlns:a16="http://schemas.microsoft.com/office/drawing/2014/main" id="{B859C6DF-5085-EA4B-B49D-D19489F55B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9283" y="982476"/>
            <a:ext cx="4193117" cy="2909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29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3491-82B8-4AB3-86F9-AD7C52290585}"/>
              </a:ext>
            </a:extLst>
          </p:cNvPr>
          <p:cNvSpPr>
            <a:spLocks noGrp="1"/>
          </p:cNvSpPr>
          <p:nvPr>
            <p:ph type="title"/>
          </p:nvPr>
        </p:nvSpPr>
        <p:spPr>
          <a:xfrm>
            <a:off x="609600" y="914401"/>
            <a:ext cx="10972800" cy="978729"/>
          </a:xfrm>
        </p:spPr>
        <p:txBody>
          <a:bodyPr/>
          <a:lstStyle/>
          <a:p>
            <a:r>
              <a:rPr lang="en-US"/>
              <a:t>cinch launched a new business model and event-driven platform in 6 months:</a:t>
            </a:r>
            <a:endParaRPr lang="en-GB"/>
          </a:p>
        </p:txBody>
      </p:sp>
      <p:sp>
        <p:nvSpPr>
          <p:cNvPr id="3" name="Content Placeholder 2">
            <a:extLst>
              <a:ext uri="{FF2B5EF4-FFF2-40B4-BE49-F238E27FC236}">
                <a16:creationId xmlns:a16="http://schemas.microsoft.com/office/drawing/2014/main" id="{8A54F648-8D85-49BC-A774-AFE5984EDE15}"/>
              </a:ext>
            </a:extLst>
          </p:cNvPr>
          <p:cNvSpPr>
            <a:spLocks noGrp="1"/>
          </p:cNvSpPr>
          <p:nvPr>
            <p:ph idx="1"/>
          </p:nvPr>
        </p:nvSpPr>
        <p:spPr>
          <a:xfrm>
            <a:off x="359391" y="2366725"/>
            <a:ext cx="11473218" cy="3111621"/>
          </a:xfrm>
        </p:spPr>
        <p:txBody>
          <a:bodyPr/>
          <a:lstStyle/>
          <a:p>
            <a:pPr marL="457200" indent="-457200">
              <a:buFont typeface="Arial" panose="020B0604020202020204" pitchFamily="34" charset="0"/>
              <a:buChar char="•"/>
            </a:pPr>
            <a:r>
              <a:rPr lang="en-GB" b="1">
                <a:solidFill>
                  <a:schemeClr val="accent1"/>
                </a:solidFill>
              </a:rPr>
              <a:t>Scalability</a:t>
            </a:r>
            <a:r>
              <a:rPr lang="en-GB"/>
              <a:t>: Requests exceeded 1M/minute at peak load, and request latency actually decreased as load increased.</a:t>
            </a:r>
          </a:p>
          <a:p>
            <a:pPr marL="457200" indent="-457200">
              <a:buFont typeface="Arial" panose="020B0604020202020204" pitchFamily="34" charset="0"/>
              <a:buChar char="•"/>
            </a:pPr>
            <a:r>
              <a:rPr lang="en-GB" b="1">
                <a:solidFill>
                  <a:schemeClr val="accent1"/>
                </a:solidFill>
              </a:rPr>
              <a:t>Cost</a:t>
            </a:r>
            <a:r>
              <a:rPr lang="en-GB"/>
              <a:t>: Serverless services reduced costs by 30%.</a:t>
            </a:r>
          </a:p>
          <a:p>
            <a:pPr marL="457200" indent="-457200">
              <a:buFont typeface="Arial" panose="020B0604020202020204" pitchFamily="34" charset="0"/>
              <a:buChar char="•"/>
            </a:pPr>
            <a:r>
              <a:rPr lang="en-GB" b="1">
                <a:solidFill>
                  <a:schemeClr val="accent1"/>
                </a:solidFill>
              </a:rPr>
              <a:t>Agility</a:t>
            </a:r>
            <a:r>
              <a:rPr lang="en-GB"/>
              <a:t>: A single squad can own the entire stack, enabling autonomous and cross-functional teams.</a:t>
            </a:r>
          </a:p>
          <a:p>
            <a:pPr marL="457200" indent="-457200">
              <a:buFont typeface="Arial" panose="020B0604020202020204" pitchFamily="34" charset="0"/>
              <a:buChar char="•"/>
            </a:pPr>
            <a:r>
              <a:rPr lang="en-GB" b="1">
                <a:solidFill>
                  <a:schemeClr val="accent1"/>
                </a:solidFill>
              </a:rPr>
              <a:t>Growth</a:t>
            </a:r>
            <a:r>
              <a:rPr lang="en-GB"/>
              <a:t>: Achieved 10x conversion rate in just 12 months.</a:t>
            </a:r>
          </a:p>
        </p:txBody>
      </p:sp>
    </p:spTree>
    <p:extLst>
      <p:ext uri="{BB962C8B-B14F-4D97-AF65-F5344CB8AC3E}">
        <p14:creationId xmlns:p14="http://schemas.microsoft.com/office/powerpoint/2010/main" val="2307032238"/>
      </p:ext>
    </p:extLst>
  </p:cSld>
  <p:clrMapOvr>
    <a:masterClrMapping/>
  </p:clrMapOvr>
  <p:transition spd="slow">
    <p:push dir="u"/>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BC0E-AAB1-6E35-A2F3-97B511BDFCD4}"/>
              </a:ext>
            </a:extLst>
          </p:cNvPr>
          <p:cNvSpPr>
            <a:spLocks noGrp="1"/>
          </p:cNvSpPr>
          <p:nvPr>
            <p:ph type="title"/>
          </p:nvPr>
        </p:nvSpPr>
        <p:spPr/>
        <p:txBody>
          <a:bodyPr/>
          <a:lstStyle/>
          <a:p>
            <a:r>
              <a:rPr lang="en-US" dirty="0"/>
              <a:t>👋 I’m </a:t>
            </a:r>
            <a:r>
              <a:rPr lang="en-US" dirty="0">
                <a:solidFill>
                  <a:schemeClr val="accent1"/>
                </a:solidFill>
              </a:rPr>
              <a:t>Toli</a:t>
            </a:r>
            <a:r>
              <a:rPr lang="en-US" dirty="0"/>
              <a:t>.</a:t>
            </a:r>
          </a:p>
        </p:txBody>
      </p:sp>
      <p:sp>
        <p:nvSpPr>
          <p:cNvPr id="3" name="Content Placeholder 2">
            <a:extLst>
              <a:ext uri="{FF2B5EF4-FFF2-40B4-BE49-F238E27FC236}">
                <a16:creationId xmlns:a16="http://schemas.microsoft.com/office/drawing/2014/main" id="{BBAC209A-7CD5-1D05-7D77-4CD4E3D150AE}"/>
              </a:ext>
            </a:extLst>
          </p:cNvPr>
          <p:cNvSpPr>
            <a:spLocks noGrp="1"/>
          </p:cNvSpPr>
          <p:nvPr>
            <p:ph idx="1"/>
          </p:nvPr>
        </p:nvSpPr>
        <p:spPr>
          <a:xfrm>
            <a:off x="896631" y="2391074"/>
            <a:ext cx="6004423" cy="507831"/>
          </a:xfrm>
        </p:spPr>
        <p:txBody>
          <a:bodyPr/>
          <a:lstStyle/>
          <a:p>
            <a:r>
              <a:rPr lang="en-US" sz="3000" dirty="0">
                <a:solidFill>
                  <a:schemeClr val="accent1"/>
                </a:solidFill>
                <a:latin typeface="+mn-lt"/>
              </a:rPr>
              <a:t>Engineering Practice Lead </a:t>
            </a:r>
            <a:r>
              <a:rPr lang="en-US" sz="3000" dirty="0">
                <a:latin typeface="+mn-lt"/>
              </a:rPr>
              <a:t>at cinch</a:t>
            </a:r>
          </a:p>
        </p:txBody>
      </p:sp>
      <p:sp>
        <p:nvSpPr>
          <p:cNvPr id="4" name="Slide Number Placeholder 3">
            <a:extLst>
              <a:ext uri="{FF2B5EF4-FFF2-40B4-BE49-F238E27FC236}">
                <a16:creationId xmlns:a16="http://schemas.microsoft.com/office/drawing/2014/main" id="{17354452-03B9-F7E7-889A-D862BDF76A79}"/>
              </a:ext>
            </a:extLst>
          </p:cNvPr>
          <p:cNvSpPr>
            <a:spLocks noGrp="1"/>
          </p:cNvSpPr>
          <p:nvPr>
            <p:ph type="sldNum" sz="quarter" idx="12"/>
          </p:nvPr>
        </p:nvSpPr>
        <p:spPr/>
        <p:txBody>
          <a:bodyPr/>
          <a:lstStyle/>
          <a:p>
            <a:fld id="{EB4B8DE2-A4E8-46E4-8BBF-D75455EFF32C}" type="slidenum">
              <a:rPr lang="en-US" smtClean="0"/>
              <a:pPr/>
              <a:t>19</a:t>
            </a:fld>
            <a:endParaRPr lang="en-US"/>
          </a:p>
        </p:txBody>
      </p:sp>
      <p:sp>
        <p:nvSpPr>
          <p:cNvPr id="5" name="Content Placeholder 2">
            <a:extLst>
              <a:ext uri="{FF2B5EF4-FFF2-40B4-BE49-F238E27FC236}">
                <a16:creationId xmlns:a16="http://schemas.microsoft.com/office/drawing/2014/main" id="{64B79107-2C03-3C15-3CE4-C5A6DDB0960D}"/>
              </a:ext>
            </a:extLst>
          </p:cNvPr>
          <p:cNvSpPr txBox="1">
            <a:spLocks/>
          </p:cNvSpPr>
          <p:nvPr/>
        </p:nvSpPr>
        <p:spPr>
          <a:xfrm>
            <a:off x="896631" y="3392424"/>
            <a:ext cx="5659986" cy="51238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1"/>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1"/>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1"/>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½ </a:t>
            </a:r>
            <a:r>
              <a:rPr lang="en-US" sz="3000" dirty="0">
                <a:solidFill>
                  <a:schemeClr val="accent1"/>
                </a:solidFill>
              </a:rPr>
              <a:t>Geordie</a:t>
            </a:r>
            <a:r>
              <a:rPr lang="en-US" sz="3000" dirty="0"/>
              <a:t> 🇬🇧, ½ </a:t>
            </a:r>
            <a:r>
              <a:rPr lang="en-US" sz="3000" dirty="0">
                <a:solidFill>
                  <a:schemeClr val="accent1"/>
                </a:solidFill>
              </a:rPr>
              <a:t>Greek</a:t>
            </a:r>
            <a:r>
              <a:rPr lang="en-US" sz="3000" dirty="0"/>
              <a:t> 🇬🇷</a:t>
            </a:r>
          </a:p>
        </p:txBody>
      </p:sp>
      <p:sp>
        <p:nvSpPr>
          <p:cNvPr id="6" name="Content Placeholder 2">
            <a:extLst>
              <a:ext uri="{FF2B5EF4-FFF2-40B4-BE49-F238E27FC236}">
                <a16:creationId xmlns:a16="http://schemas.microsoft.com/office/drawing/2014/main" id="{B151C04E-13F0-EFD2-1282-CE026F8BBE4E}"/>
              </a:ext>
            </a:extLst>
          </p:cNvPr>
          <p:cNvSpPr txBox="1">
            <a:spLocks/>
          </p:cNvSpPr>
          <p:nvPr/>
        </p:nvSpPr>
        <p:spPr>
          <a:xfrm>
            <a:off x="896631" y="5270956"/>
            <a:ext cx="6586687" cy="5078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1"/>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1"/>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1"/>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accent1"/>
                </a:solidFill>
              </a:rPr>
              <a:t>10+ years </a:t>
            </a:r>
            <a:r>
              <a:rPr lang="en-US" sz="3000" dirty="0"/>
              <a:t>building software 💻</a:t>
            </a:r>
          </a:p>
        </p:txBody>
      </p:sp>
      <p:pic>
        <p:nvPicPr>
          <p:cNvPr id="8" name="Picture 7" descr="A person smiling for the camera&#10;&#10;Description automatically generated with medium confidence">
            <a:extLst>
              <a:ext uri="{FF2B5EF4-FFF2-40B4-BE49-F238E27FC236}">
                <a16:creationId xmlns:a16="http://schemas.microsoft.com/office/drawing/2014/main" id="{0C29CFC8-5E59-85B2-A080-F376D2CAA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1565" y="994572"/>
            <a:ext cx="3108376" cy="3108376"/>
          </a:xfrm>
          <a:prstGeom prst="rect">
            <a:avLst/>
          </a:prstGeom>
        </p:spPr>
      </p:pic>
      <p:sp>
        <p:nvSpPr>
          <p:cNvPr id="9" name="Content Placeholder 2">
            <a:extLst>
              <a:ext uri="{FF2B5EF4-FFF2-40B4-BE49-F238E27FC236}">
                <a16:creationId xmlns:a16="http://schemas.microsoft.com/office/drawing/2014/main" id="{9E19F38B-29F3-407A-A57C-BC773CFB6234}"/>
              </a:ext>
            </a:extLst>
          </p:cNvPr>
          <p:cNvSpPr txBox="1">
            <a:spLocks/>
          </p:cNvSpPr>
          <p:nvPr/>
        </p:nvSpPr>
        <p:spPr>
          <a:xfrm>
            <a:off x="896631" y="4344108"/>
            <a:ext cx="6586687" cy="507831"/>
          </a:xfrm>
          <a:prstGeom prst="rect">
            <a:avLst/>
          </a:prstGeom>
          <a:ln>
            <a:noFill/>
          </a:ln>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1"/>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1"/>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1"/>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err="1">
                <a:solidFill>
                  <a:schemeClr val="accent1"/>
                </a:solidFill>
              </a:rPr>
              <a:t>ƛ</a:t>
            </a:r>
            <a:r>
              <a:rPr lang="en-US" sz="3000" dirty="0">
                <a:solidFill>
                  <a:schemeClr val="accent1"/>
                </a:solidFill>
              </a:rPr>
              <a:t> </a:t>
            </a:r>
            <a:r>
              <a:rPr lang="en-US" sz="3000" dirty="0"/>
              <a:t>+</a:t>
            </a:r>
            <a:r>
              <a:rPr lang="en-US" sz="3000" dirty="0">
                <a:solidFill>
                  <a:schemeClr val="accent1"/>
                </a:solidFill>
              </a:rPr>
              <a:t> </a:t>
            </a:r>
            <a:r>
              <a:rPr lang="en-US" sz="3000" dirty="0"/>
              <a:t>🏀 + 🧘</a:t>
            </a:r>
          </a:p>
        </p:txBody>
      </p:sp>
      <p:sp>
        <p:nvSpPr>
          <p:cNvPr id="10" name="Content Placeholder 2">
            <a:extLst>
              <a:ext uri="{FF2B5EF4-FFF2-40B4-BE49-F238E27FC236}">
                <a16:creationId xmlns:a16="http://schemas.microsoft.com/office/drawing/2014/main" id="{FB777D1B-81BD-22D2-8B4E-3F39D1A3617C}"/>
              </a:ext>
            </a:extLst>
          </p:cNvPr>
          <p:cNvSpPr txBox="1">
            <a:spLocks/>
          </p:cNvSpPr>
          <p:nvPr/>
        </p:nvSpPr>
        <p:spPr>
          <a:xfrm>
            <a:off x="8403661" y="4344109"/>
            <a:ext cx="2444183" cy="5078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1"/>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1"/>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1"/>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accent1"/>
                </a:solidFill>
              </a:rPr>
              <a:t>@apostolis09</a:t>
            </a:r>
          </a:p>
        </p:txBody>
      </p:sp>
    </p:spTree>
    <p:extLst>
      <p:ext uri="{BB962C8B-B14F-4D97-AF65-F5344CB8AC3E}">
        <p14:creationId xmlns:p14="http://schemas.microsoft.com/office/powerpoint/2010/main" val="77554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4E7B-384B-42F6-9D60-4A398D05C90A}"/>
              </a:ext>
            </a:extLst>
          </p:cNvPr>
          <p:cNvSpPr>
            <a:spLocks noGrp="1"/>
          </p:cNvSpPr>
          <p:nvPr>
            <p:ph type="ctrTitle"/>
          </p:nvPr>
        </p:nvSpPr>
        <p:spPr>
          <a:xfrm>
            <a:off x="609597" y="2026178"/>
            <a:ext cx="11246071" cy="2086725"/>
          </a:xfrm>
        </p:spPr>
        <p:txBody>
          <a:bodyPr/>
          <a:lstStyle/>
          <a:p>
            <a:r>
              <a:rPr lang="en-GB" dirty="0"/>
              <a:t>Event-driven architectures in practice</a:t>
            </a:r>
            <a:endParaRPr lang="en-US" dirty="0"/>
          </a:p>
        </p:txBody>
      </p:sp>
      <p:sp>
        <p:nvSpPr>
          <p:cNvPr id="3" name="Subtitle 2">
            <a:extLst>
              <a:ext uri="{FF2B5EF4-FFF2-40B4-BE49-F238E27FC236}">
                <a16:creationId xmlns:a16="http://schemas.microsoft.com/office/drawing/2014/main" id="{1614ACC2-6E3A-406D-B5C3-922CA163FAA0}"/>
              </a:ext>
            </a:extLst>
          </p:cNvPr>
          <p:cNvSpPr>
            <a:spLocks noGrp="1"/>
          </p:cNvSpPr>
          <p:nvPr>
            <p:ph type="subTitle" idx="1"/>
          </p:nvPr>
        </p:nvSpPr>
        <p:spPr>
          <a:xfrm>
            <a:off x="609596" y="2809380"/>
            <a:ext cx="7987865" cy="1421928"/>
          </a:xfrm>
        </p:spPr>
        <p:txBody>
          <a:bodyPr/>
          <a:lstStyle/>
          <a:p>
            <a:r>
              <a:rPr lang="en-GB"/>
              <a:t>Lessons learned building an e-commerce platform in 6 months at cinch</a:t>
            </a:r>
            <a:endParaRPr lang="en-US"/>
          </a:p>
        </p:txBody>
      </p:sp>
      <p:sp>
        <p:nvSpPr>
          <p:cNvPr id="4" name="Text Placeholder 3">
            <a:extLst>
              <a:ext uri="{FF2B5EF4-FFF2-40B4-BE49-F238E27FC236}">
                <a16:creationId xmlns:a16="http://schemas.microsoft.com/office/drawing/2014/main" id="{6D15BDFE-5011-4A3C-A366-B875A9BBD02E}"/>
              </a:ext>
            </a:extLst>
          </p:cNvPr>
          <p:cNvSpPr>
            <a:spLocks noGrp="1"/>
          </p:cNvSpPr>
          <p:nvPr>
            <p:ph type="body" sz="quarter" idx="11"/>
          </p:nvPr>
        </p:nvSpPr>
        <p:spPr/>
        <p:txBody>
          <a:bodyPr/>
          <a:lstStyle/>
          <a:p>
            <a:r>
              <a:rPr lang="en-US" err="1"/>
              <a:t>Toli</a:t>
            </a:r>
            <a:r>
              <a:rPr lang="en-US"/>
              <a:t> </a:t>
            </a:r>
            <a:r>
              <a:rPr lang="en-US" err="1"/>
              <a:t>Apostolidis</a:t>
            </a:r>
            <a:endParaRPr lang="en-US"/>
          </a:p>
        </p:txBody>
      </p:sp>
      <p:sp>
        <p:nvSpPr>
          <p:cNvPr id="5" name="Text Placeholder 4">
            <a:extLst>
              <a:ext uri="{FF2B5EF4-FFF2-40B4-BE49-F238E27FC236}">
                <a16:creationId xmlns:a16="http://schemas.microsoft.com/office/drawing/2014/main" id="{2CEE1A7C-946C-42FF-8726-DBCE9C5A7AD9}"/>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B5A1DB0B-5661-407D-BEA3-58B37F92E6C3}"/>
              </a:ext>
            </a:extLst>
          </p:cNvPr>
          <p:cNvSpPr>
            <a:spLocks noGrp="1"/>
          </p:cNvSpPr>
          <p:nvPr>
            <p:ph type="body" sz="quarter" idx="12"/>
          </p:nvPr>
        </p:nvSpPr>
        <p:spPr>
          <a:xfrm>
            <a:off x="609598" y="4762500"/>
            <a:ext cx="3797302" cy="574003"/>
          </a:xfrm>
        </p:spPr>
        <p:txBody>
          <a:bodyPr/>
          <a:lstStyle/>
          <a:p>
            <a:r>
              <a:rPr lang="en-US"/>
              <a:t>Engineering Practice Lead</a:t>
            </a:r>
          </a:p>
          <a:p>
            <a:r>
              <a:rPr lang="en-US"/>
              <a:t>cinch</a:t>
            </a:r>
          </a:p>
        </p:txBody>
      </p:sp>
      <p:sp>
        <p:nvSpPr>
          <p:cNvPr id="7" name="Text Placeholder 3">
            <a:extLst>
              <a:ext uri="{FF2B5EF4-FFF2-40B4-BE49-F238E27FC236}">
                <a16:creationId xmlns:a16="http://schemas.microsoft.com/office/drawing/2014/main" id="{787171A2-AF94-3046-9531-55304D88513A}"/>
              </a:ext>
            </a:extLst>
          </p:cNvPr>
          <p:cNvSpPr txBox="1">
            <a:spLocks/>
          </p:cNvSpPr>
          <p:nvPr/>
        </p:nvSpPr>
        <p:spPr>
          <a:xfrm>
            <a:off x="7086600" y="4349712"/>
            <a:ext cx="3797302" cy="3693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2000" b="0" i="0" kern="1200" cap="none" spc="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Emily Shea (she/her)</a:t>
            </a:r>
          </a:p>
        </p:txBody>
      </p:sp>
      <p:sp>
        <p:nvSpPr>
          <p:cNvPr id="8" name="Text Placeholder 5">
            <a:extLst>
              <a:ext uri="{FF2B5EF4-FFF2-40B4-BE49-F238E27FC236}">
                <a16:creationId xmlns:a16="http://schemas.microsoft.com/office/drawing/2014/main" id="{5FB4FB7F-9E12-2142-AB22-F7F54691BAAE}"/>
              </a:ext>
            </a:extLst>
          </p:cNvPr>
          <p:cNvSpPr txBox="1">
            <a:spLocks/>
          </p:cNvSpPr>
          <p:nvPr/>
        </p:nvSpPr>
        <p:spPr>
          <a:xfrm>
            <a:off x="7086600" y="4762500"/>
            <a:ext cx="3797302" cy="574003"/>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
              </a:spcAft>
              <a:buSzPct val="90000"/>
              <a:buFont typeface="Arial" panose="020B0604020202020204" pitchFamily="34" charset="0"/>
              <a:buNone/>
              <a:defRPr sz="16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Head of Application Integration GTM</a:t>
            </a:r>
          </a:p>
          <a:p>
            <a:r>
              <a:rPr lang="en-US" dirty="0"/>
              <a:t>AWS</a:t>
            </a:r>
          </a:p>
        </p:txBody>
      </p:sp>
    </p:spTree>
    <p:extLst>
      <p:ext uri="{BB962C8B-B14F-4D97-AF65-F5344CB8AC3E}">
        <p14:creationId xmlns:p14="http://schemas.microsoft.com/office/powerpoint/2010/main" val="220888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20</a:t>
            </a:fld>
            <a:endParaRPr lang="en-US"/>
          </a:p>
        </p:txBody>
      </p:sp>
      <p:sp>
        <p:nvSpPr>
          <p:cNvPr id="8" name="Title 1">
            <a:extLst>
              <a:ext uri="{FF2B5EF4-FFF2-40B4-BE49-F238E27FC236}">
                <a16:creationId xmlns:a16="http://schemas.microsoft.com/office/drawing/2014/main" id="{DFCAB28B-0A2E-951C-4A3C-AB0833F7301D}"/>
              </a:ext>
            </a:extLst>
          </p:cNvPr>
          <p:cNvSpPr txBox="1">
            <a:spLocks/>
          </p:cNvSpPr>
          <p:nvPr/>
        </p:nvSpPr>
        <p:spPr>
          <a:xfrm>
            <a:off x="1117465" y="1210848"/>
            <a:ext cx="2030849" cy="7155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sz="4500">
                <a:solidFill>
                  <a:schemeClr val="accent4"/>
                </a:solidFill>
              </a:rPr>
              <a:t>2019</a:t>
            </a:r>
            <a:endParaRPr lang="en-US" sz="4500">
              <a:solidFill>
                <a:schemeClr val="accent4"/>
              </a:solidFill>
            </a:endParaRPr>
          </a:p>
        </p:txBody>
      </p:sp>
      <p:pic>
        <p:nvPicPr>
          <p:cNvPr id="9" name="Picture 8" descr="A group of people sitting at desks in a room&#10;&#10;Description automatically generated with medium confidence">
            <a:extLst>
              <a:ext uri="{FF2B5EF4-FFF2-40B4-BE49-F238E27FC236}">
                <a16:creationId xmlns:a16="http://schemas.microsoft.com/office/drawing/2014/main" id="{FD8B7707-7890-8610-0132-779E266E5A5C}"/>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54841" y="2162553"/>
            <a:ext cx="4023264" cy="2263086"/>
          </a:xfrm>
          <a:prstGeom prst="rect">
            <a:avLst/>
          </a:prstGeom>
        </p:spPr>
      </p:pic>
      <p:sp>
        <p:nvSpPr>
          <p:cNvPr id="12" name="TextBox 11">
            <a:extLst>
              <a:ext uri="{FF2B5EF4-FFF2-40B4-BE49-F238E27FC236}">
                <a16:creationId xmlns:a16="http://schemas.microsoft.com/office/drawing/2014/main" id="{747C656B-9462-4137-FBE1-C494DEF2DEFB}"/>
              </a:ext>
            </a:extLst>
          </p:cNvPr>
          <p:cNvSpPr txBox="1"/>
          <p:nvPr/>
        </p:nvSpPr>
        <p:spPr>
          <a:xfrm>
            <a:off x="593127" y="4797181"/>
            <a:ext cx="2555187" cy="861774"/>
          </a:xfrm>
          <a:prstGeom prst="rect">
            <a:avLst/>
          </a:prstGeom>
          <a:noFill/>
        </p:spPr>
        <p:txBody>
          <a:bodyPr wrap="none" lIns="0" rIns="0" rtlCol="0">
            <a:spAutoFit/>
          </a:bodyPr>
          <a:lstStyle/>
          <a:p>
            <a:pPr algn="ctr"/>
            <a:r>
              <a:rPr lang="en-US" sz="2500">
                <a:solidFill>
                  <a:schemeClr val="accent4"/>
                </a:solidFill>
              </a:rPr>
              <a:t>Everyone</a:t>
            </a:r>
            <a:r>
              <a:rPr lang="en-US" sz="2500"/>
              <a:t> at cinch</a:t>
            </a:r>
          </a:p>
          <a:p>
            <a:pPr algn="ctr"/>
            <a:r>
              <a:rPr lang="en-US" sz="2500"/>
              <a:t> in a single room</a:t>
            </a:r>
          </a:p>
        </p:txBody>
      </p:sp>
    </p:spTree>
    <p:extLst>
      <p:ext uri="{BB962C8B-B14F-4D97-AF65-F5344CB8AC3E}">
        <p14:creationId xmlns:p14="http://schemas.microsoft.com/office/powerpoint/2010/main" val="277274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21</a:t>
            </a:fld>
            <a:endParaRPr lang="en-US"/>
          </a:p>
        </p:txBody>
      </p:sp>
      <p:sp>
        <p:nvSpPr>
          <p:cNvPr id="8" name="Title 1">
            <a:extLst>
              <a:ext uri="{FF2B5EF4-FFF2-40B4-BE49-F238E27FC236}">
                <a16:creationId xmlns:a16="http://schemas.microsoft.com/office/drawing/2014/main" id="{DFCAB28B-0A2E-951C-4A3C-AB0833F7301D}"/>
              </a:ext>
            </a:extLst>
          </p:cNvPr>
          <p:cNvSpPr txBox="1">
            <a:spLocks/>
          </p:cNvSpPr>
          <p:nvPr/>
        </p:nvSpPr>
        <p:spPr>
          <a:xfrm>
            <a:off x="1117465" y="1210848"/>
            <a:ext cx="2030849" cy="7155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sz="4500">
                <a:solidFill>
                  <a:schemeClr val="accent4"/>
                </a:solidFill>
              </a:rPr>
              <a:t>2019</a:t>
            </a:r>
            <a:endParaRPr lang="en-US" sz="4500">
              <a:solidFill>
                <a:schemeClr val="accent4"/>
              </a:solidFill>
            </a:endParaRPr>
          </a:p>
        </p:txBody>
      </p:sp>
      <p:pic>
        <p:nvPicPr>
          <p:cNvPr id="9" name="Picture 8" descr="A group of people sitting at desks in a room&#10;&#10;Description automatically generated with medium confidence">
            <a:extLst>
              <a:ext uri="{FF2B5EF4-FFF2-40B4-BE49-F238E27FC236}">
                <a16:creationId xmlns:a16="http://schemas.microsoft.com/office/drawing/2014/main" id="{FD8B7707-7890-8610-0132-779E266E5A5C}"/>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54841" y="2162553"/>
            <a:ext cx="4023264" cy="2263086"/>
          </a:xfrm>
          <a:prstGeom prst="rect">
            <a:avLst/>
          </a:prstGeom>
        </p:spPr>
      </p:pic>
      <p:sp>
        <p:nvSpPr>
          <p:cNvPr id="12" name="TextBox 11">
            <a:extLst>
              <a:ext uri="{FF2B5EF4-FFF2-40B4-BE49-F238E27FC236}">
                <a16:creationId xmlns:a16="http://schemas.microsoft.com/office/drawing/2014/main" id="{747C656B-9462-4137-FBE1-C494DEF2DEFB}"/>
              </a:ext>
            </a:extLst>
          </p:cNvPr>
          <p:cNvSpPr txBox="1"/>
          <p:nvPr/>
        </p:nvSpPr>
        <p:spPr>
          <a:xfrm>
            <a:off x="593127" y="4797181"/>
            <a:ext cx="2555187" cy="861774"/>
          </a:xfrm>
          <a:prstGeom prst="rect">
            <a:avLst/>
          </a:prstGeom>
          <a:noFill/>
        </p:spPr>
        <p:txBody>
          <a:bodyPr wrap="none" lIns="0" rIns="0" rtlCol="0">
            <a:spAutoFit/>
          </a:bodyPr>
          <a:lstStyle/>
          <a:p>
            <a:pPr algn="ctr"/>
            <a:r>
              <a:rPr lang="en-US" sz="2500">
                <a:solidFill>
                  <a:schemeClr val="accent4"/>
                </a:solidFill>
              </a:rPr>
              <a:t>Everyone</a:t>
            </a:r>
            <a:r>
              <a:rPr lang="en-US" sz="2500"/>
              <a:t> at cinch</a:t>
            </a:r>
          </a:p>
          <a:p>
            <a:pPr algn="ctr"/>
            <a:r>
              <a:rPr lang="en-US" sz="2500"/>
              <a:t> in a single room</a:t>
            </a:r>
          </a:p>
        </p:txBody>
      </p:sp>
      <p:sp>
        <p:nvSpPr>
          <p:cNvPr id="2" name="TextBox 1">
            <a:extLst>
              <a:ext uri="{FF2B5EF4-FFF2-40B4-BE49-F238E27FC236}">
                <a16:creationId xmlns:a16="http://schemas.microsoft.com/office/drawing/2014/main" id="{C604B2D4-A8E2-7C44-6F69-0182F0807634}"/>
              </a:ext>
            </a:extLst>
          </p:cNvPr>
          <p:cNvSpPr txBox="1"/>
          <p:nvPr/>
        </p:nvSpPr>
        <p:spPr>
          <a:xfrm rot="10072513">
            <a:off x="1330930" y="2190052"/>
            <a:ext cx="914400" cy="914400"/>
          </a:xfrm>
          <a:prstGeom prst="rect">
            <a:avLst/>
          </a:prstGeom>
          <a:noFill/>
        </p:spPr>
        <p:txBody>
          <a:bodyPr wrap="none" lIns="0" tIns="0" rIns="0" bIns="0" rtlCol="0" anchor="t">
            <a:noAutofit/>
          </a:bodyPr>
          <a:lstStyle/>
          <a:p>
            <a:pPr>
              <a:lnSpc>
                <a:spcPct val="90000"/>
              </a:lnSpc>
            </a:pPr>
            <a:r>
              <a:rPr lang="en-GB" sz="8000" dirty="0">
                <a:solidFill>
                  <a:schemeClr val="tx2"/>
                </a:solidFill>
                <a:latin typeface="Iris Circular TT Light" panose="020B0404020101020102" pitchFamily="34" charset="77"/>
                <a:cs typeface="Iris Circular TT Light" panose="020B0404020101020102" pitchFamily="34" charset="77"/>
              </a:rPr>
              <a:t>👉</a:t>
            </a:r>
            <a:endParaRPr lang="en-GB" sz="80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6182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22</a:t>
            </a:fld>
            <a:endParaRPr lang="en-US"/>
          </a:p>
        </p:txBody>
      </p:sp>
      <p:sp>
        <p:nvSpPr>
          <p:cNvPr id="7" name="Title 1">
            <a:extLst>
              <a:ext uri="{FF2B5EF4-FFF2-40B4-BE49-F238E27FC236}">
                <a16:creationId xmlns:a16="http://schemas.microsoft.com/office/drawing/2014/main" id="{5D561343-8ACE-C659-7EE2-8DBCE33651AA}"/>
              </a:ext>
            </a:extLst>
          </p:cNvPr>
          <p:cNvSpPr txBox="1">
            <a:spLocks/>
          </p:cNvSpPr>
          <p:nvPr/>
        </p:nvSpPr>
        <p:spPr>
          <a:xfrm>
            <a:off x="5652942" y="1186952"/>
            <a:ext cx="1583807" cy="7155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sz="4500">
                <a:solidFill>
                  <a:schemeClr val="accent4"/>
                </a:solidFill>
              </a:rPr>
              <a:t>2020</a:t>
            </a:r>
            <a:endParaRPr lang="en-US" sz="4500">
              <a:solidFill>
                <a:schemeClr val="accent4"/>
              </a:solidFill>
            </a:endParaRPr>
          </a:p>
        </p:txBody>
      </p:sp>
      <p:sp>
        <p:nvSpPr>
          <p:cNvPr id="14" name="Right Arrow 13">
            <a:extLst>
              <a:ext uri="{FF2B5EF4-FFF2-40B4-BE49-F238E27FC236}">
                <a16:creationId xmlns:a16="http://schemas.microsoft.com/office/drawing/2014/main" id="{54274EA4-6E1E-18AF-234D-14CA96C517D3}"/>
              </a:ext>
            </a:extLst>
          </p:cNvPr>
          <p:cNvSpPr/>
          <p:nvPr/>
        </p:nvSpPr>
        <p:spPr>
          <a:xfrm>
            <a:off x="6156157" y="3142217"/>
            <a:ext cx="548976"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8" name="Title 1">
            <a:extLst>
              <a:ext uri="{FF2B5EF4-FFF2-40B4-BE49-F238E27FC236}">
                <a16:creationId xmlns:a16="http://schemas.microsoft.com/office/drawing/2014/main" id="{DFCAB28B-0A2E-951C-4A3C-AB0833F7301D}"/>
              </a:ext>
            </a:extLst>
          </p:cNvPr>
          <p:cNvSpPr txBox="1">
            <a:spLocks/>
          </p:cNvSpPr>
          <p:nvPr/>
        </p:nvSpPr>
        <p:spPr>
          <a:xfrm>
            <a:off x="1117465" y="1210848"/>
            <a:ext cx="2030849" cy="7155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sz="4500">
                <a:solidFill>
                  <a:schemeClr val="accent4"/>
                </a:solidFill>
              </a:rPr>
              <a:t>2019</a:t>
            </a:r>
            <a:endParaRPr lang="en-US" sz="4500">
              <a:solidFill>
                <a:schemeClr val="accent4"/>
              </a:solidFill>
            </a:endParaRPr>
          </a:p>
        </p:txBody>
      </p:sp>
      <p:pic>
        <p:nvPicPr>
          <p:cNvPr id="9" name="Picture 8" descr="A group of people sitting at desks in a room&#10;&#10;Description automatically generated with medium confidence">
            <a:extLst>
              <a:ext uri="{FF2B5EF4-FFF2-40B4-BE49-F238E27FC236}">
                <a16:creationId xmlns:a16="http://schemas.microsoft.com/office/drawing/2014/main" id="{FD8B7707-7890-8610-0132-779E266E5A5C}"/>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54841" y="2162553"/>
            <a:ext cx="4023264" cy="2263086"/>
          </a:xfrm>
          <a:prstGeom prst="rect">
            <a:avLst/>
          </a:prstGeom>
        </p:spPr>
      </p:pic>
      <p:sp>
        <p:nvSpPr>
          <p:cNvPr id="12" name="TextBox 11">
            <a:extLst>
              <a:ext uri="{FF2B5EF4-FFF2-40B4-BE49-F238E27FC236}">
                <a16:creationId xmlns:a16="http://schemas.microsoft.com/office/drawing/2014/main" id="{747C656B-9462-4137-FBE1-C494DEF2DEFB}"/>
              </a:ext>
            </a:extLst>
          </p:cNvPr>
          <p:cNvSpPr txBox="1"/>
          <p:nvPr/>
        </p:nvSpPr>
        <p:spPr>
          <a:xfrm>
            <a:off x="593127" y="4797181"/>
            <a:ext cx="2555187" cy="861774"/>
          </a:xfrm>
          <a:prstGeom prst="rect">
            <a:avLst/>
          </a:prstGeom>
          <a:noFill/>
        </p:spPr>
        <p:txBody>
          <a:bodyPr wrap="none" lIns="0" rIns="0" rtlCol="0">
            <a:spAutoFit/>
          </a:bodyPr>
          <a:lstStyle/>
          <a:p>
            <a:pPr algn="ctr"/>
            <a:r>
              <a:rPr lang="en-US" sz="2500">
                <a:solidFill>
                  <a:schemeClr val="accent4"/>
                </a:solidFill>
              </a:rPr>
              <a:t>Everyone</a:t>
            </a:r>
            <a:r>
              <a:rPr lang="en-US" sz="2500"/>
              <a:t> at cinch</a:t>
            </a:r>
          </a:p>
          <a:p>
            <a:pPr algn="ctr"/>
            <a:r>
              <a:rPr lang="en-US" sz="2500"/>
              <a:t> in a single room</a:t>
            </a:r>
          </a:p>
        </p:txBody>
      </p:sp>
      <p:sp>
        <p:nvSpPr>
          <p:cNvPr id="13" name="TextBox 12">
            <a:extLst>
              <a:ext uri="{FF2B5EF4-FFF2-40B4-BE49-F238E27FC236}">
                <a16:creationId xmlns:a16="http://schemas.microsoft.com/office/drawing/2014/main" id="{18B93DCE-9216-6CA8-E101-71604ADCC5C4}"/>
              </a:ext>
            </a:extLst>
          </p:cNvPr>
          <p:cNvSpPr txBox="1"/>
          <p:nvPr/>
        </p:nvSpPr>
        <p:spPr>
          <a:xfrm>
            <a:off x="4509360" y="4783452"/>
            <a:ext cx="3407984" cy="861774"/>
          </a:xfrm>
          <a:prstGeom prst="rect">
            <a:avLst/>
          </a:prstGeom>
          <a:noFill/>
        </p:spPr>
        <p:txBody>
          <a:bodyPr wrap="none" lIns="0" rIns="0" rtlCol="0">
            <a:spAutoFit/>
          </a:bodyPr>
          <a:lstStyle/>
          <a:p>
            <a:pPr algn="ctr"/>
            <a:r>
              <a:rPr lang="en-US" sz="2500">
                <a:solidFill>
                  <a:schemeClr val="accent4"/>
                </a:solidFill>
              </a:rPr>
              <a:t>Six months </a:t>
            </a:r>
            <a:r>
              <a:rPr lang="en-US" sz="2500"/>
              <a:t>to deliver a </a:t>
            </a:r>
          </a:p>
          <a:p>
            <a:pPr algn="ctr"/>
            <a:r>
              <a:rPr lang="en-US" sz="2500"/>
              <a:t>platform</a:t>
            </a:r>
          </a:p>
        </p:txBody>
      </p:sp>
      <p:sp>
        <p:nvSpPr>
          <p:cNvPr id="11" name="Rounded Rectangle 10">
            <a:extLst>
              <a:ext uri="{FF2B5EF4-FFF2-40B4-BE49-F238E27FC236}">
                <a16:creationId xmlns:a16="http://schemas.microsoft.com/office/drawing/2014/main" id="{75112FFD-CB48-7636-1BA0-EDF78103B91D}"/>
              </a:ext>
            </a:extLst>
          </p:cNvPr>
          <p:cNvSpPr/>
          <p:nvPr/>
        </p:nvSpPr>
        <p:spPr>
          <a:xfrm>
            <a:off x="4509360" y="2509979"/>
            <a:ext cx="1490472" cy="149961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6" name="Rounded Rectangle 15">
            <a:extLst>
              <a:ext uri="{FF2B5EF4-FFF2-40B4-BE49-F238E27FC236}">
                <a16:creationId xmlns:a16="http://schemas.microsoft.com/office/drawing/2014/main" id="{58265C23-ACD6-B3C3-0B36-329B57270D5E}"/>
              </a:ext>
            </a:extLst>
          </p:cNvPr>
          <p:cNvSpPr/>
          <p:nvPr/>
        </p:nvSpPr>
        <p:spPr>
          <a:xfrm>
            <a:off x="4509360" y="2926023"/>
            <a:ext cx="1490472" cy="124364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000" dirty="0">
                <a:solidFill>
                  <a:schemeClr val="bg1"/>
                </a:solidFill>
              </a:rPr>
              <a:t>April</a:t>
            </a:r>
          </a:p>
        </p:txBody>
      </p:sp>
      <p:sp>
        <p:nvSpPr>
          <p:cNvPr id="17" name="Rectangle 16">
            <a:extLst>
              <a:ext uri="{FF2B5EF4-FFF2-40B4-BE49-F238E27FC236}">
                <a16:creationId xmlns:a16="http://schemas.microsoft.com/office/drawing/2014/main" id="{B233DE64-A295-5A25-DE35-BF432D2A41DA}"/>
              </a:ext>
            </a:extLst>
          </p:cNvPr>
          <p:cNvSpPr/>
          <p:nvPr/>
        </p:nvSpPr>
        <p:spPr>
          <a:xfrm>
            <a:off x="4503595" y="2913597"/>
            <a:ext cx="1502001" cy="346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8" name="Rounded Rectangle 17">
            <a:extLst>
              <a:ext uri="{FF2B5EF4-FFF2-40B4-BE49-F238E27FC236}">
                <a16:creationId xmlns:a16="http://schemas.microsoft.com/office/drawing/2014/main" id="{393691C1-53E5-900C-7768-FE9D5C81DAD9}"/>
              </a:ext>
            </a:extLst>
          </p:cNvPr>
          <p:cNvSpPr/>
          <p:nvPr/>
        </p:nvSpPr>
        <p:spPr>
          <a:xfrm>
            <a:off x="6861457" y="2509979"/>
            <a:ext cx="1490472" cy="149961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ed Rectangle 18">
            <a:extLst>
              <a:ext uri="{FF2B5EF4-FFF2-40B4-BE49-F238E27FC236}">
                <a16:creationId xmlns:a16="http://schemas.microsoft.com/office/drawing/2014/main" id="{1A29E753-ADED-9C8A-C016-23D58D734777}"/>
              </a:ext>
            </a:extLst>
          </p:cNvPr>
          <p:cNvSpPr/>
          <p:nvPr/>
        </p:nvSpPr>
        <p:spPr>
          <a:xfrm>
            <a:off x="6861456" y="2926023"/>
            <a:ext cx="1490473" cy="124364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000" dirty="0">
                <a:solidFill>
                  <a:schemeClr val="bg1"/>
                </a:solidFill>
              </a:rPr>
              <a:t>Sept</a:t>
            </a:r>
          </a:p>
        </p:txBody>
      </p:sp>
      <p:sp>
        <p:nvSpPr>
          <p:cNvPr id="20" name="Rectangle 19">
            <a:extLst>
              <a:ext uri="{FF2B5EF4-FFF2-40B4-BE49-F238E27FC236}">
                <a16:creationId xmlns:a16="http://schemas.microsoft.com/office/drawing/2014/main" id="{051758A7-149C-DEA8-2D62-695E2009863D}"/>
              </a:ext>
            </a:extLst>
          </p:cNvPr>
          <p:cNvSpPr/>
          <p:nvPr/>
        </p:nvSpPr>
        <p:spPr>
          <a:xfrm>
            <a:off x="6855692" y="2913597"/>
            <a:ext cx="1502001" cy="346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38435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23</a:t>
            </a:fld>
            <a:endParaRPr lang="en-US"/>
          </a:p>
        </p:txBody>
      </p:sp>
      <p:sp>
        <p:nvSpPr>
          <p:cNvPr id="7" name="Title 1">
            <a:extLst>
              <a:ext uri="{FF2B5EF4-FFF2-40B4-BE49-F238E27FC236}">
                <a16:creationId xmlns:a16="http://schemas.microsoft.com/office/drawing/2014/main" id="{5D561343-8ACE-C659-7EE2-8DBCE33651AA}"/>
              </a:ext>
            </a:extLst>
          </p:cNvPr>
          <p:cNvSpPr txBox="1">
            <a:spLocks/>
          </p:cNvSpPr>
          <p:nvPr/>
        </p:nvSpPr>
        <p:spPr>
          <a:xfrm>
            <a:off x="5652942" y="1186952"/>
            <a:ext cx="1583807" cy="7155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sz="4500">
                <a:solidFill>
                  <a:schemeClr val="accent4"/>
                </a:solidFill>
              </a:rPr>
              <a:t>2020</a:t>
            </a:r>
            <a:endParaRPr lang="en-US" sz="4500">
              <a:solidFill>
                <a:schemeClr val="accent4"/>
              </a:solidFill>
            </a:endParaRPr>
          </a:p>
        </p:txBody>
      </p:sp>
      <p:pic>
        <p:nvPicPr>
          <p:cNvPr id="3" name="Picture 2" descr="About Us - cinch">
            <a:extLst>
              <a:ext uri="{FF2B5EF4-FFF2-40B4-BE49-F238E27FC236}">
                <a16:creationId xmlns:a16="http://schemas.microsoft.com/office/drawing/2014/main" id="{5017ECD5-D6CF-1B08-6146-8B31A496E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4598" y="2171859"/>
            <a:ext cx="3261566" cy="22630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FE7DC3-C16A-CA46-78B4-8B48E57249F8}"/>
              </a:ext>
            </a:extLst>
          </p:cNvPr>
          <p:cNvSpPr txBox="1">
            <a:spLocks/>
          </p:cNvSpPr>
          <p:nvPr/>
        </p:nvSpPr>
        <p:spPr>
          <a:xfrm>
            <a:off x="9504373" y="1210848"/>
            <a:ext cx="1422128" cy="7155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sz="4500">
                <a:solidFill>
                  <a:schemeClr val="accent4"/>
                </a:solidFill>
              </a:rPr>
              <a:t>2022</a:t>
            </a:r>
            <a:endParaRPr lang="en-US" sz="4500">
              <a:solidFill>
                <a:schemeClr val="accent4"/>
              </a:solidFill>
            </a:endParaRPr>
          </a:p>
        </p:txBody>
      </p:sp>
      <p:sp>
        <p:nvSpPr>
          <p:cNvPr id="8" name="Title 1">
            <a:extLst>
              <a:ext uri="{FF2B5EF4-FFF2-40B4-BE49-F238E27FC236}">
                <a16:creationId xmlns:a16="http://schemas.microsoft.com/office/drawing/2014/main" id="{DFCAB28B-0A2E-951C-4A3C-AB0833F7301D}"/>
              </a:ext>
            </a:extLst>
          </p:cNvPr>
          <p:cNvSpPr txBox="1">
            <a:spLocks/>
          </p:cNvSpPr>
          <p:nvPr/>
        </p:nvSpPr>
        <p:spPr>
          <a:xfrm>
            <a:off x="1117465" y="1210848"/>
            <a:ext cx="2030849" cy="7155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sz="4500">
                <a:solidFill>
                  <a:schemeClr val="accent4"/>
                </a:solidFill>
              </a:rPr>
              <a:t>2019</a:t>
            </a:r>
            <a:endParaRPr lang="en-US" sz="4500">
              <a:solidFill>
                <a:schemeClr val="accent4"/>
              </a:solidFill>
            </a:endParaRPr>
          </a:p>
        </p:txBody>
      </p:sp>
      <p:pic>
        <p:nvPicPr>
          <p:cNvPr id="9" name="Picture 8" descr="A group of people sitting at desks in a room&#10;&#10;Description automatically generated with medium confidence">
            <a:extLst>
              <a:ext uri="{FF2B5EF4-FFF2-40B4-BE49-F238E27FC236}">
                <a16:creationId xmlns:a16="http://schemas.microsoft.com/office/drawing/2014/main" id="{FD8B7707-7890-8610-0132-779E266E5A5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54841" y="2162553"/>
            <a:ext cx="4023264" cy="2263086"/>
          </a:xfrm>
          <a:prstGeom prst="rect">
            <a:avLst/>
          </a:prstGeom>
        </p:spPr>
      </p:pic>
      <p:sp>
        <p:nvSpPr>
          <p:cNvPr id="12" name="TextBox 11">
            <a:extLst>
              <a:ext uri="{FF2B5EF4-FFF2-40B4-BE49-F238E27FC236}">
                <a16:creationId xmlns:a16="http://schemas.microsoft.com/office/drawing/2014/main" id="{747C656B-9462-4137-FBE1-C494DEF2DEFB}"/>
              </a:ext>
            </a:extLst>
          </p:cNvPr>
          <p:cNvSpPr txBox="1"/>
          <p:nvPr/>
        </p:nvSpPr>
        <p:spPr>
          <a:xfrm>
            <a:off x="593127" y="4797181"/>
            <a:ext cx="2555187" cy="861774"/>
          </a:xfrm>
          <a:prstGeom prst="rect">
            <a:avLst/>
          </a:prstGeom>
          <a:noFill/>
        </p:spPr>
        <p:txBody>
          <a:bodyPr wrap="none" lIns="0" rIns="0" rtlCol="0">
            <a:spAutoFit/>
          </a:bodyPr>
          <a:lstStyle/>
          <a:p>
            <a:pPr algn="ctr"/>
            <a:r>
              <a:rPr lang="en-US" sz="2500">
                <a:solidFill>
                  <a:schemeClr val="accent4"/>
                </a:solidFill>
              </a:rPr>
              <a:t>Everyone</a:t>
            </a:r>
            <a:r>
              <a:rPr lang="en-US" sz="2500"/>
              <a:t> at cinch</a:t>
            </a:r>
          </a:p>
          <a:p>
            <a:pPr algn="ctr"/>
            <a:r>
              <a:rPr lang="en-US" sz="2500"/>
              <a:t> in a single room</a:t>
            </a:r>
          </a:p>
        </p:txBody>
      </p:sp>
      <p:sp>
        <p:nvSpPr>
          <p:cNvPr id="13" name="TextBox 12">
            <a:extLst>
              <a:ext uri="{FF2B5EF4-FFF2-40B4-BE49-F238E27FC236}">
                <a16:creationId xmlns:a16="http://schemas.microsoft.com/office/drawing/2014/main" id="{18B93DCE-9216-6CA8-E101-71604ADCC5C4}"/>
              </a:ext>
            </a:extLst>
          </p:cNvPr>
          <p:cNvSpPr txBox="1"/>
          <p:nvPr/>
        </p:nvSpPr>
        <p:spPr>
          <a:xfrm>
            <a:off x="4509360" y="4783452"/>
            <a:ext cx="3407984" cy="861774"/>
          </a:xfrm>
          <a:prstGeom prst="rect">
            <a:avLst/>
          </a:prstGeom>
          <a:noFill/>
        </p:spPr>
        <p:txBody>
          <a:bodyPr wrap="none" lIns="0" rIns="0" rtlCol="0">
            <a:spAutoFit/>
          </a:bodyPr>
          <a:lstStyle/>
          <a:p>
            <a:pPr algn="ctr"/>
            <a:r>
              <a:rPr lang="en-US" sz="2500">
                <a:solidFill>
                  <a:schemeClr val="accent4"/>
                </a:solidFill>
              </a:rPr>
              <a:t>Six months </a:t>
            </a:r>
            <a:r>
              <a:rPr lang="en-US" sz="2500"/>
              <a:t>to deliver a </a:t>
            </a:r>
          </a:p>
          <a:p>
            <a:pPr algn="ctr"/>
            <a:r>
              <a:rPr lang="en-US" sz="2500"/>
              <a:t>platform</a:t>
            </a:r>
          </a:p>
        </p:txBody>
      </p:sp>
      <p:sp>
        <p:nvSpPr>
          <p:cNvPr id="15" name="TextBox 14">
            <a:extLst>
              <a:ext uri="{FF2B5EF4-FFF2-40B4-BE49-F238E27FC236}">
                <a16:creationId xmlns:a16="http://schemas.microsoft.com/office/drawing/2014/main" id="{F3C95DA9-510B-F1EA-57A3-037BCB5EB54C}"/>
              </a:ext>
            </a:extLst>
          </p:cNvPr>
          <p:cNvSpPr txBox="1"/>
          <p:nvPr/>
        </p:nvSpPr>
        <p:spPr>
          <a:xfrm>
            <a:off x="8710644" y="4797181"/>
            <a:ext cx="3252493" cy="861774"/>
          </a:xfrm>
          <a:prstGeom prst="rect">
            <a:avLst/>
          </a:prstGeom>
          <a:noFill/>
        </p:spPr>
        <p:txBody>
          <a:bodyPr wrap="none" lIns="0" rIns="0" rtlCol="0">
            <a:spAutoFit/>
          </a:bodyPr>
          <a:lstStyle/>
          <a:p>
            <a:pPr algn="ctr"/>
            <a:r>
              <a:rPr lang="en-US" sz="2500">
                <a:solidFill>
                  <a:schemeClr val="accent4"/>
                </a:solidFill>
              </a:rPr>
              <a:t>Evolving </a:t>
            </a:r>
            <a:r>
              <a:rPr lang="en-US" sz="2500"/>
              <a:t>with existing </a:t>
            </a:r>
          </a:p>
          <a:p>
            <a:pPr algn="ctr"/>
            <a:r>
              <a:rPr lang="en-US" sz="2500"/>
              <a:t>architecture</a:t>
            </a:r>
          </a:p>
        </p:txBody>
      </p:sp>
      <p:sp>
        <p:nvSpPr>
          <p:cNvPr id="21" name="Right Arrow 20">
            <a:extLst>
              <a:ext uri="{FF2B5EF4-FFF2-40B4-BE49-F238E27FC236}">
                <a16:creationId xmlns:a16="http://schemas.microsoft.com/office/drawing/2014/main" id="{00F6EEBC-854D-0319-5933-B925D1A2322E}"/>
              </a:ext>
            </a:extLst>
          </p:cNvPr>
          <p:cNvSpPr/>
          <p:nvPr/>
        </p:nvSpPr>
        <p:spPr>
          <a:xfrm>
            <a:off x="6156157" y="3142217"/>
            <a:ext cx="548976"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22" name="Rounded Rectangle 21">
            <a:extLst>
              <a:ext uri="{FF2B5EF4-FFF2-40B4-BE49-F238E27FC236}">
                <a16:creationId xmlns:a16="http://schemas.microsoft.com/office/drawing/2014/main" id="{E670BE1D-BD21-7586-767A-B4F01DE2B391}"/>
              </a:ext>
            </a:extLst>
          </p:cNvPr>
          <p:cNvSpPr/>
          <p:nvPr/>
        </p:nvSpPr>
        <p:spPr>
          <a:xfrm>
            <a:off x="4509360" y="2509979"/>
            <a:ext cx="1490472" cy="149961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ed Rectangle 22">
            <a:extLst>
              <a:ext uri="{FF2B5EF4-FFF2-40B4-BE49-F238E27FC236}">
                <a16:creationId xmlns:a16="http://schemas.microsoft.com/office/drawing/2014/main" id="{586705CD-7EDE-59BC-2F83-7B20872842FD}"/>
              </a:ext>
            </a:extLst>
          </p:cNvPr>
          <p:cNvSpPr/>
          <p:nvPr/>
        </p:nvSpPr>
        <p:spPr>
          <a:xfrm>
            <a:off x="4509360" y="2926023"/>
            <a:ext cx="1490472" cy="124364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000" dirty="0">
                <a:solidFill>
                  <a:schemeClr val="bg1"/>
                </a:solidFill>
              </a:rPr>
              <a:t>April</a:t>
            </a:r>
          </a:p>
        </p:txBody>
      </p:sp>
      <p:sp>
        <p:nvSpPr>
          <p:cNvPr id="24" name="Rectangle 23">
            <a:extLst>
              <a:ext uri="{FF2B5EF4-FFF2-40B4-BE49-F238E27FC236}">
                <a16:creationId xmlns:a16="http://schemas.microsoft.com/office/drawing/2014/main" id="{1D322BC3-129D-4E5C-EA56-2FDADD38C387}"/>
              </a:ext>
            </a:extLst>
          </p:cNvPr>
          <p:cNvSpPr/>
          <p:nvPr/>
        </p:nvSpPr>
        <p:spPr>
          <a:xfrm>
            <a:off x="4503595" y="2913597"/>
            <a:ext cx="1502001" cy="346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5" name="Rounded Rectangle 24">
            <a:extLst>
              <a:ext uri="{FF2B5EF4-FFF2-40B4-BE49-F238E27FC236}">
                <a16:creationId xmlns:a16="http://schemas.microsoft.com/office/drawing/2014/main" id="{5443F0FB-AF26-87EC-4BD1-584B21E994CE}"/>
              </a:ext>
            </a:extLst>
          </p:cNvPr>
          <p:cNvSpPr/>
          <p:nvPr/>
        </p:nvSpPr>
        <p:spPr>
          <a:xfrm>
            <a:off x="6861457" y="2509979"/>
            <a:ext cx="1490472" cy="149961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6" name="Rounded Rectangle 25">
            <a:extLst>
              <a:ext uri="{FF2B5EF4-FFF2-40B4-BE49-F238E27FC236}">
                <a16:creationId xmlns:a16="http://schemas.microsoft.com/office/drawing/2014/main" id="{BCB63BD3-73D4-3DC4-0B00-83DD6F6DC590}"/>
              </a:ext>
            </a:extLst>
          </p:cNvPr>
          <p:cNvSpPr/>
          <p:nvPr/>
        </p:nvSpPr>
        <p:spPr>
          <a:xfrm>
            <a:off x="6861456" y="2926023"/>
            <a:ext cx="1490473" cy="124364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000" dirty="0">
                <a:solidFill>
                  <a:schemeClr val="bg1"/>
                </a:solidFill>
              </a:rPr>
              <a:t>Sept</a:t>
            </a:r>
          </a:p>
        </p:txBody>
      </p:sp>
      <p:sp>
        <p:nvSpPr>
          <p:cNvPr id="27" name="Rectangle 26">
            <a:extLst>
              <a:ext uri="{FF2B5EF4-FFF2-40B4-BE49-F238E27FC236}">
                <a16:creationId xmlns:a16="http://schemas.microsoft.com/office/drawing/2014/main" id="{F150EC91-1F45-F3B5-9A9E-A291D2B02AE3}"/>
              </a:ext>
            </a:extLst>
          </p:cNvPr>
          <p:cNvSpPr/>
          <p:nvPr/>
        </p:nvSpPr>
        <p:spPr>
          <a:xfrm>
            <a:off x="6855692" y="2913597"/>
            <a:ext cx="1502001" cy="346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280081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24</a:t>
            </a:fld>
            <a:endParaRPr lang="en-US"/>
          </a:p>
        </p:txBody>
      </p:sp>
      <p:sp>
        <p:nvSpPr>
          <p:cNvPr id="6" name="Title 1">
            <a:extLst>
              <a:ext uri="{FF2B5EF4-FFF2-40B4-BE49-F238E27FC236}">
                <a16:creationId xmlns:a16="http://schemas.microsoft.com/office/drawing/2014/main" id="{32EDBDF1-8D2A-8C88-1918-06039FB4F2EA}"/>
              </a:ext>
            </a:extLst>
          </p:cNvPr>
          <p:cNvSpPr txBox="1">
            <a:spLocks/>
          </p:cNvSpPr>
          <p:nvPr/>
        </p:nvSpPr>
        <p:spPr>
          <a:xfrm>
            <a:off x="699600" y="977171"/>
            <a:ext cx="114924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solidFill>
                  <a:schemeClr val="accent1"/>
                </a:solidFill>
              </a:rPr>
              <a:t>How do we disrupt an industry moving at a different pace?</a:t>
            </a:r>
            <a:endParaRPr lang="en-US" dirty="0">
              <a:solidFill>
                <a:schemeClr val="accent1"/>
              </a:solidFill>
            </a:endParaRPr>
          </a:p>
        </p:txBody>
      </p:sp>
    </p:spTree>
    <p:extLst>
      <p:ext uri="{BB962C8B-B14F-4D97-AF65-F5344CB8AC3E}">
        <p14:creationId xmlns:p14="http://schemas.microsoft.com/office/powerpoint/2010/main" val="1141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25</a:t>
            </a:fld>
            <a:endParaRPr lang="en-US"/>
          </a:p>
        </p:txBody>
      </p:sp>
      <p:sp>
        <p:nvSpPr>
          <p:cNvPr id="6" name="Title 1">
            <a:extLst>
              <a:ext uri="{FF2B5EF4-FFF2-40B4-BE49-F238E27FC236}">
                <a16:creationId xmlns:a16="http://schemas.microsoft.com/office/drawing/2014/main" id="{32EDBDF1-8D2A-8C88-1918-06039FB4F2EA}"/>
              </a:ext>
            </a:extLst>
          </p:cNvPr>
          <p:cNvSpPr txBox="1">
            <a:spLocks/>
          </p:cNvSpPr>
          <p:nvPr/>
        </p:nvSpPr>
        <p:spPr>
          <a:xfrm>
            <a:off x="699600" y="977171"/>
            <a:ext cx="11396606"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t>How do we disrupt an industry moving at a different pace?</a:t>
            </a:r>
            <a:endParaRPr lang="en-US" dirty="0"/>
          </a:p>
        </p:txBody>
      </p:sp>
      <p:sp>
        <p:nvSpPr>
          <p:cNvPr id="3" name="Title 1">
            <a:extLst>
              <a:ext uri="{FF2B5EF4-FFF2-40B4-BE49-F238E27FC236}">
                <a16:creationId xmlns:a16="http://schemas.microsoft.com/office/drawing/2014/main" id="{F11CDFF1-3EDA-F1C6-48C4-F61AE98E4416}"/>
              </a:ext>
            </a:extLst>
          </p:cNvPr>
          <p:cNvSpPr txBox="1">
            <a:spLocks/>
          </p:cNvSpPr>
          <p:nvPr/>
        </p:nvSpPr>
        <p:spPr>
          <a:xfrm>
            <a:off x="699600" y="2939636"/>
            <a:ext cx="10972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solidFill>
                  <a:schemeClr val="accent1"/>
                </a:solidFill>
              </a:rPr>
              <a:t>How to build and maintain momentum?</a:t>
            </a:r>
            <a:endParaRPr lang="en-US" dirty="0">
              <a:solidFill>
                <a:schemeClr val="accent1"/>
              </a:solidFill>
            </a:endParaRPr>
          </a:p>
        </p:txBody>
      </p:sp>
    </p:spTree>
    <p:extLst>
      <p:ext uri="{BB962C8B-B14F-4D97-AF65-F5344CB8AC3E}">
        <p14:creationId xmlns:p14="http://schemas.microsoft.com/office/powerpoint/2010/main" val="351295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B838-3D58-3FCF-40DB-99414E1F6AD6}"/>
              </a:ext>
            </a:extLst>
          </p:cNvPr>
          <p:cNvSpPr>
            <a:spLocks noGrp="1"/>
          </p:cNvSpPr>
          <p:nvPr>
            <p:ph type="title"/>
          </p:nvPr>
        </p:nvSpPr>
        <p:spPr>
          <a:xfrm>
            <a:off x="699600" y="4902101"/>
            <a:ext cx="10972800" cy="535531"/>
          </a:xfrm>
        </p:spPr>
        <p:txBody>
          <a:bodyPr/>
          <a:lstStyle/>
          <a:p>
            <a:r>
              <a:rPr lang="en-GB" dirty="0">
                <a:solidFill>
                  <a:schemeClr val="accent1"/>
                </a:solidFill>
              </a:rPr>
              <a:t>How to avoid building tech we don’t need?</a:t>
            </a:r>
            <a:endParaRPr lang="en-US" dirty="0">
              <a:solidFill>
                <a:schemeClr val="accent1"/>
              </a:solidFill>
            </a:endParaRPr>
          </a:p>
        </p:txBody>
      </p:sp>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26</a:t>
            </a:fld>
            <a:endParaRPr lang="en-US"/>
          </a:p>
        </p:txBody>
      </p:sp>
      <p:sp>
        <p:nvSpPr>
          <p:cNvPr id="6" name="Title 1">
            <a:extLst>
              <a:ext uri="{FF2B5EF4-FFF2-40B4-BE49-F238E27FC236}">
                <a16:creationId xmlns:a16="http://schemas.microsoft.com/office/drawing/2014/main" id="{32EDBDF1-8D2A-8C88-1918-06039FB4F2EA}"/>
              </a:ext>
            </a:extLst>
          </p:cNvPr>
          <p:cNvSpPr txBox="1">
            <a:spLocks/>
          </p:cNvSpPr>
          <p:nvPr/>
        </p:nvSpPr>
        <p:spPr>
          <a:xfrm>
            <a:off x="699600" y="977171"/>
            <a:ext cx="11252914"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t>How do we disrupt an industry moving at a different pace?</a:t>
            </a:r>
            <a:endParaRPr lang="en-US" dirty="0"/>
          </a:p>
        </p:txBody>
      </p:sp>
      <p:sp>
        <p:nvSpPr>
          <p:cNvPr id="3" name="Title 1">
            <a:extLst>
              <a:ext uri="{FF2B5EF4-FFF2-40B4-BE49-F238E27FC236}">
                <a16:creationId xmlns:a16="http://schemas.microsoft.com/office/drawing/2014/main" id="{F11CDFF1-3EDA-F1C6-48C4-F61AE98E4416}"/>
              </a:ext>
            </a:extLst>
          </p:cNvPr>
          <p:cNvSpPr txBox="1">
            <a:spLocks/>
          </p:cNvSpPr>
          <p:nvPr/>
        </p:nvSpPr>
        <p:spPr>
          <a:xfrm>
            <a:off x="699600" y="2939636"/>
            <a:ext cx="10972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t>How to build and maintain momentum?</a:t>
            </a:r>
            <a:endParaRPr lang="en-US" dirty="0"/>
          </a:p>
        </p:txBody>
      </p:sp>
    </p:spTree>
    <p:extLst>
      <p:ext uri="{BB962C8B-B14F-4D97-AF65-F5344CB8AC3E}">
        <p14:creationId xmlns:p14="http://schemas.microsoft.com/office/powerpoint/2010/main" val="118411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CB42E3-A3C9-7AF8-3ADC-9AE7860A8550}"/>
              </a:ext>
            </a:extLst>
          </p:cNvPr>
          <p:cNvSpPr>
            <a:spLocks noGrp="1"/>
          </p:cNvSpPr>
          <p:nvPr>
            <p:ph type="sldNum" sz="quarter" idx="12"/>
          </p:nvPr>
        </p:nvSpPr>
        <p:spPr/>
        <p:txBody>
          <a:bodyPr/>
          <a:lstStyle/>
          <a:p>
            <a:fld id="{EB4B8DE2-A4E8-46E4-8BBF-D75455EFF32C}" type="slidenum">
              <a:rPr lang="en-US" smtClean="0"/>
              <a:pPr/>
              <a:t>27</a:t>
            </a:fld>
            <a:endParaRPr lang="en-US"/>
          </a:p>
        </p:txBody>
      </p:sp>
      <p:sp>
        <p:nvSpPr>
          <p:cNvPr id="5" name="Title 1">
            <a:extLst>
              <a:ext uri="{FF2B5EF4-FFF2-40B4-BE49-F238E27FC236}">
                <a16:creationId xmlns:a16="http://schemas.microsoft.com/office/drawing/2014/main" id="{8FB17A95-DB68-F73A-346E-13E02DB30686}"/>
              </a:ext>
            </a:extLst>
          </p:cNvPr>
          <p:cNvSpPr txBox="1">
            <a:spLocks/>
          </p:cNvSpPr>
          <p:nvPr/>
        </p:nvSpPr>
        <p:spPr>
          <a:xfrm>
            <a:off x="3950268" y="2127031"/>
            <a:ext cx="1669298" cy="54040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solidFill>
                  <a:schemeClr val="accent4"/>
                </a:solidFill>
              </a:rPr>
              <a:t>✅ AWS</a:t>
            </a:r>
          </a:p>
        </p:txBody>
      </p:sp>
      <p:sp>
        <p:nvSpPr>
          <p:cNvPr id="6" name="Title 1">
            <a:extLst>
              <a:ext uri="{FF2B5EF4-FFF2-40B4-BE49-F238E27FC236}">
                <a16:creationId xmlns:a16="http://schemas.microsoft.com/office/drawing/2014/main" id="{6F309FA1-6973-BC04-87C9-CB74474E2EF7}"/>
              </a:ext>
            </a:extLst>
          </p:cNvPr>
          <p:cNvSpPr txBox="1">
            <a:spLocks/>
          </p:cNvSpPr>
          <p:nvPr/>
        </p:nvSpPr>
        <p:spPr>
          <a:xfrm>
            <a:off x="3950268" y="3462513"/>
            <a:ext cx="2798064"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solidFill>
                  <a:schemeClr val="accent4"/>
                </a:solidFill>
              </a:rPr>
              <a:t>✅ Serverless</a:t>
            </a:r>
          </a:p>
        </p:txBody>
      </p:sp>
      <p:sp>
        <p:nvSpPr>
          <p:cNvPr id="7" name="Title 1">
            <a:extLst>
              <a:ext uri="{FF2B5EF4-FFF2-40B4-BE49-F238E27FC236}">
                <a16:creationId xmlns:a16="http://schemas.microsoft.com/office/drawing/2014/main" id="{8650F8EB-68F7-0B65-51FF-CE6FEE71D55A}"/>
              </a:ext>
            </a:extLst>
          </p:cNvPr>
          <p:cNvSpPr txBox="1">
            <a:spLocks/>
          </p:cNvSpPr>
          <p:nvPr/>
        </p:nvSpPr>
        <p:spPr>
          <a:xfrm>
            <a:off x="3950267" y="4797995"/>
            <a:ext cx="5628739" cy="54040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solidFill>
                  <a:schemeClr val="accent4"/>
                </a:solidFill>
              </a:rPr>
              <a:t>✅ Event Driven Architecture</a:t>
            </a:r>
          </a:p>
        </p:txBody>
      </p:sp>
      <p:sp>
        <p:nvSpPr>
          <p:cNvPr id="9" name="Title 1">
            <a:extLst>
              <a:ext uri="{FF2B5EF4-FFF2-40B4-BE49-F238E27FC236}">
                <a16:creationId xmlns:a16="http://schemas.microsoft.com/office/drawing/2014/main" id="{55FD70F1-CDCD-627D-C269-CADC0A358836}"/>
              </a:ext>
            </a:extLst>
          </p:cNvPr>
          <p:cNvSpPr txBox="1">
            <a:spLocks/>
          </p:cNvSpPr>
          <p:nvPr/>
        </p:nvSpPr>
        <p:spPr>
          <a:xfrm>
            <a:off x="1036952" y="764607"/>
            <a:ext cx="2522994"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latin typeface="+mj-lt"/>
              </a:rPr>
              <a:t>We chose:</a:t>
            </a:r>
            <a:endParaRPr lang="en-US" dirty="0">
              <a:latin typeface="+mj-lt"/>
            </a:endParaRPr>
          </a:p>
        </p:txBody>
      </p:sp>
    </p:spTree>
    <p:extLst>
      <p:ext uri="{BB962C8B-B14F-4D97-AF65-F5344CB8AC3E}">
        <p14:creationId xmlns:p14="http://schemas.microsoft.com/office/powerpoint/2010/main" val="303319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3145433"/>
            <a:ext cx="11520000" cy="923330"/>
          </a:xfrm>
        </p:spPr>
        <p:txBody>
          <a:bodyPr/>
          <a:lstStyle/>
          <a:p>
            <a:pPr eaLnBrk="1" hangingPunct="1"/>
            <a:r>
              <a:rPr lang="en-US" altLang="en-US" dirty="0"/>
              <a:t>Why </a:t>
            </a:r>
            <a:r>
              <a:rPr lang="en-US" altLang="en-US" dirty="0">
                <a:solidFill>
                  <a:schemeClr val="accent1"/>
                </a:solidFill>
              </a:rPr>
              <a:t>serverless</a:t>
            </a:r>
            <a:r>
              <a:rPr lang="en-US" altLang="en-US" dirty="0"/>
              <a:t>?</a:t>
            </a:r>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2022,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28</a:t>
            </a:fld>
            <a:endParaRPr lang="en-US"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1998439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F8C620-7431-E7B6-A778-852BD1F9166F}"/>
              </a:ext>
            </a:extLst>
          </p:cNvPr>
          <p:cNvPicPr>
            <a:picLocks noChangeAspect="1"/>
          </p:cNvPicPr>
          <p:nvPr/>
        </p:nvPicPr>
        <p:blipFill>
          <a:blip r:embed="rId4"/>
          <a:stretch>
            <a:fillRect/>
          </a:stretch>
        </p:blipFill>
        <p:spPr>
          <a:xfrm>
            <a:off x="1620451" y="2465419"/>
            <a:ext cx="3854320" cy="1927160"/>
          </a:xfrm>
          <a:prstGeom prst="rect">
            <a:avLst/>
          </a:prstGeom>
        </p:spPr>
      </p:pic>
      <p:sp>
        <p:nvSpPr>
          <p:cNvPr id="4" name="Slide Number Placeholder 3">
            <a:extLst>
              <a:ext uri="{FF2B5EF4-FFF2-40B4-BE49-F238E27FC236}">
                <a16:creationId xmlns:a16="http://schemas.microsoft.com/office/drawing/2014/main" id="{5D47050C-24B7-4C6E-C60E-20ABA0E05B0E}"/>
              </a:ext>
            </a:extLst>
          </p:cNvPr>
          <p:cNvSpPr>
            <a:spLocks noGrp="1"/>
          </p:cNvSpPr>
          <p:nvPr>
            <p:ph type="sldNum" sz="quarter" idx="12"/>
          </p:nvPr>
        </p:nvSpPr>
        <p:spPr/>
        <p:txBody>
          <a:bodyPr/>
          <a:lstStyle/>
          <a:p>
            <a:fld id="{EB4B8DE2-A4E8-46E4-8BBF-D75455EFF32C}" type="slidenum">
              <a:rPr lang="en-US" smtClean="0"/>
              <a:pPr/>
              <a:t>29</a:t>
            </a:fld>
            <a:endParaRPr lang="en-US"/>
          </a:p>
        </p:txBody>
      </p:sp>
      <p:pic>
        <p:nvPicPr>
          <p:cNvPr id="6" name="Picture 5">
            <a:extLst>
              <a:ext uri="{FF2B5EF4-FFF2-40B4-BE49-F238E27FC236}">
                <a16:creationId xmlns:a16="http://schemas.microsoft.com/office/drawing/2014/main" id="{71D9620E-7903-2B31-E2BF-A37612E10B75}"/>
              </a:ext>
            </a:extLst>
          </p:cNvPr>
          <p:cNvPicPr>
            <a:picLocks noChangeAspect="1"/>
          </p:cNvPicPr>
          <p:nvPr/>
        </p:nvPicPr>
        <p:blipFill>
          <a:blip r:embed="rId5"/>
          <a:stretch>
            <a:fillRect/>
          </a:stretch>
        </p:blipFill>
        <p:spPr>
          <a:xfrm>
            <a:off x="7653686" y="2288655"/>
            <a:ext cx="2917863" cy="2280687"/>
          </a:xfrm>
          <a:prstGeom prst="rect">
            <a:avLst/>
          </a:prstGeom>
        </p:spPr>
      </p:pic>
    </p:spTree>
    <p:extLst>
      <p:ext uri="{BB962C8B-B14F-4D97-AF65-F5344CB8AC3E}">
        <p14:creationId xmlns:p14="http://schemas.microsoft.com/office/powerpoint/2010/main" val="11362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609EC1A-0D94-194A-A908-85DBDEA411C2}"/>
              </a:ext>
            </a:extLst>
          </p:cNvPr>
          <p:cNvSpPr>
            <a:spLocks noGrp="1"/>
          </p:cNvSpPr>
          <p:nvPr>
            <p:ph idx="1"/>
          </p:nvPr>
        </p:nvSpPr>
        <p:spPr>
          <a:xfrm>
            <a:off x="609600" y="4439068"/>
            <a:ext cx="10972800" cy="590931"/>
          </a:xfrm>
        </p:spPr>
        <p:txBody>
          <a:bodyPr/>
          <a:lstStyle/>
          <a:p>
            <a:pPr algn="ctr"/>
            <a:r>
              <a:rPr lang="en-US" sz="3600"/>
              <a:t>We focus a lot on our application’s code…</a:t>
            </a:r>
          </a:p>
        </p:txBody>
      </p:sp>
      <p:sp>
        <p:nvSpPr>
          <p:cNvPr id="2" name="Slide Number Placeholder 1">
            <a:extLst>
              <a:ext uri="{FF2B5EF4-FFF2-40B4-BE49-F238E27FC236}">
                <a16:creationId xmlns:a16="http://schemas.microsoft.com/office/drawing/2014/main" id="{ACB578C0-F9BE-0B49-AFDE-40CED8E67E27}"/>
              </a:ext>
            </a:extLst>
          </p:cNvPr>
          <p:cNvSpPr>
            <a:spLocks noGrp="1"/>
          </p:cNvSpPr>
          <p:nvPr>
            <p:ph type="sldNum" sz="quarter" idx="12"/>
          </p:nvPr>
        </p:nvSpPr>
        <p:spPr/>
        <p:txBody>
          <a:bodyPr/>
          <a:lstStyle/>
          <a:p>
            <a:fld id="{EB4B8DE2-A4E8-46E4-8BBF-D75455EFF32C}" type="slidenum">
              <a:rPr lang="en-US" smtClean="0"/>
              <a:pPr/>
              <a:t>3</a:t>
            </a:fld>
            <a:endParaRPr lang="en-US"/>
          </a:p>
        </p:txBody>
      </p:sp>
      <p:sp>
        <p:nvSpPr>
          <p:cNvPr id="3" name="TextBox 2">
            <a:extLst>
              <a:ext uri="{FF2B5EF4-FFF2-40B4-BE49-F238E27FC236}">
                <a16:creationId xmlns:a16="http://schemas.microsoft.com/office/drawing/2014/main" id="{2464A632-ACB6-FE48-9428-2E39B59BE6AD}"/>
              </a:ext>
            </a:extLst>
          </p:cNvPr>
          <p:cNvSpPr txBox="1"/>
          <p:nvPr/>
        </p:nvSpPr>
        <p:spPr>
          <a:xfrm>
            <a:off x="4851268" y="1913507"/>
            <a:ext cx="2489464" cy="1862048"/>
          </a:xfrm>
          <a:prstGeom prst="rect">
            <a:avLst/>
          </a:prstGeom>
          <a:noFill/>
        </p:spPr>
        <p:txBody>
          <a:bodyPr wrap="none" lIns="0" rIns="0" rtlCol="0">
            <a:spAutoFit/>
          </a:bodyPr>
          <a:lstStyle/>
          <a:p>
            <a:pPr algn="ctr"/>
            <a:r>
              <a:rPr lang="en-US" sz="11500" b="1"/>
              <a:t>&lt;/&gt;</a:t>
            </a:r>
          </a:p>
        </p:txBody>
      </p:sp>
    </p:spTree>
    <p:extLst>
      <p:ext uri="{BB962C8B-B14F-4D97-AF65-F5344CB8AC3E}">
        <p14:creationId xmlns:p14="http://schemas.microsoft.com/office/powerpoint/2010/main" val="28273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F8C620-7431-E7B6-A778-852BD1F9166F}"/>
              </a:ext>
            </a:extLst>
          </p:cNvPr>
          <p:cNvPicPr>
            <a:picLocks noChangeAspect="1"/>
          </p:cNvPicPr>
          <p:nvPr/>
        </p:nvPicPr>
        <p:blipFill>
          <a:blip r:embed="rId3"/>
          <a:stretch>
            <a:fillRect/>
          </a:stretch>
        </p:blipFill>
        <p:spPr>
          <a:xfrm>
            <a:off x="1620451" y="2465419"/>
            <a:ext cx="3854320" cy="1927160"/>
          </a:xfrm>
          <a:prstGeom prst="rect">
            <a:avLst/>
          </a:prstGeom>
        </p:spPr>
      </p:pic>
      <p:sp>
        <p:nvSpPr>
          <p:cNvPr id="4" name="Slide Number Placeholder 3">
            <a:extLst>
              <a:ext uri="{FF2B5EF4-FFF2-40B4-BE49-F238E27FC236}">
                <a16:creationId xmlns:a16="http://schemas.microsoft.com/office/drawing/2014/main" id="{5D47050C-24B7-4C6E-C60E-20ABA0E05B0E}"/>
              </a:ext>
            </a:extLst>
          </p:cNvPr>
          <p:cNvSpPr>
            <a:spLocks noGrp="1"/>
          </p:cNvSpPr>
          <p:nvPr>
            <p:ph type="sldNum" sz="quarter" idx="12"/>
          </p:nvPr>
        </p:nvSpPr>
        <p:spPr/>
        <p:txBody>
          <a:bodyPr/>
          <a:lstStyle/>
          <a:p>
            <a:fld id="{EB4B8DE2-A4E8-46E4-8BBF-D75455EFF32C}" type="slidenum">
              <a:rPr lang="en-US" smtClean="0"/>
              <a:pPr/>
              <a:t>30</a:t>
            </a:fld>
            <a:endParaRPr lang="en-US"/>
          </a:p>
        </p:txBody>
      </p:sp>
      <p:pic>
        <p:nvPicPr>
          <p:cNvPr id="6" name="Picture 5">
            <a:extLst>
              <a:ext uri="{FF2B5EF4-FFF2-40B4-BE49-F238E27FC236}">
                <a16:creationId xmlns:a16="http://schemas.microsoft.com/office/drawing/2014/main" id="{71D9620E-7903-2B31-E2BF-A37612E10B75}"/>
              </a:ext>
            </a:extLst>
          </p:cNvPr>
          <p:cNvPicPr>
            <a:picLocks noChangeAspect="1"/>
          </p:cNvPicPr>
          <p:nvPr/>
        </p:nvPicPr>
        <p:blipFill>
          <a:blip r:embed="rId4"/>
          <a:stretch>
            <a:fillRect/>
          </a:stretch>
        </p:blipFill>
        <p:spPr>
          <a:xfrm>
            <a:off x="7653686" y="2288655"/>
            <a:ext cx="2917863" cy="2280687"/>
          </a:xfrm>
          <a:prstGeom prst="rect">
            <a:avLst/>
          </a:prstGeom>
        </p:spPr>
      </p:pic>
      <p:sp>
        <p:nvSpPr>
          <p:cNvPr id="2" name="Multiply 1">
            <a:extLst>
              <a:ext uri="{FF2B5EF4-FFF2-40B4-BE49-F238E27FC236}">
                <a16:creationId xmlns:a16="http://schemas.microsoft.com/office/drawing/2014/main" id="{CC1B710D-0DA5-CB17-EF89-167C808A1A9B}"/>
              </a:ext>
            </a:extLst>
          </p:cNvPr>
          <p:cNvSpPr/>
          <p:nvPr/>
        </p:nvSpPr>
        <p:spPr>
          <a:xfrm>
            <a:off x="7653686" y="2077825"/>
            <a:ext cx="2812219" cy="2702346"/>
          </a:xfrm>
          <a:prstGeom prst="mathMultiply">
            <a:avLst/>
          </a:prstGeom>
          <a:solidFill>
            <a:srgbClr val="FF0000">
              <a:alpha val="8251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Multiply 2">
            <a:extLst>
              <a:ext uri="{FF2B5EF4-FFF2-40B4-BE49-F238E27FC236}">
                <a16:creationId xmlns:a16="http://schemas.microsoft.com/office/drawing/2014/main" id="{1D2CA26D-550D-CEE8-7A91-B9413A87F98A}"/>
              </a:ext>
            </a:extLst>
          </p:cNvPr>
          <p:cNvSpPr/>
          <p:nvPr/>
        </p:nvSpPr>
        <p:spPr>
          <a:xfrm>
            <a:off x="2141501" y="2077825"/>
            <a:ext cx="2812219" cy="2702346"/>
          </a:xfrm>
          <a:prstGeom prst="mathMultiply">
            <a:avLst/>
          </a:prstGeom>
          <a:solidFill>
            <a:srgbClr val="FF0000">
              <a:alpha val="8251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84922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47050C-24B7-4C6E-C60E-20ABA0E05B0E}"/>
              </a:ext>
            </a:extLst>
          </p:cNvPr>
          <p:cNvSpPr>
            <a:spLocks noGrp="1"/>
          </p:cNvSpPr>
          <p:nvPr>
            <p:ph type="sldNum" sz="quarter" idx="12"/>
          </p:nvPr>
        </p:nvSpPr>
        <p:spPr/>
        <p:txBody>
          <a:bodyPr/>
          <a:lstStyle/>
          <a:p>
            <a:fld id="{EB4B8DE2-A4E8-46E4-8BBF-D75455EFF32C}" type="slidenum">
              <a:rPr lang="en-US" smtClean="0"/>
              <a:pPr/>
              <a:t>31</a:t>
            </a:fld>
            <a:endParaRPr lang="en-US"/>
          </a:p>
        </p:txBody>
      </p:sp>
      <p:sp>
        <p:nvSpPr>
          <p:cNvPr id="7" name="Triangle 6">
            <a:extLst>
              <a:ext uri="{FF2B5EF4-FFF2-40B4-BE49-F238E27FC236}">
                <a16:creationId xmlns:a16="http://schemas.microsoft.com/office/drawing/2014/main" id="{F4379DBC-D70B-FAAC-3C08-9CD2994B79B0}"/>
              </a:ext>
            </a:extLst>
          </p:cNvPr>
          <p:cNvSpPr/>
          <p:nvPr/>
        </p:nvSpPr>
        <p:spPr>
          <a:xfrm>
            <a:off x="2239766" y="306116"/>
            <a:ext cx="7438490" cy="5699403"/>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cxnSp>
        <p:nvCxnSpPr>
          <p:cNvPr id="9" name="Straight Connector 8">
            <a:extLst>
              <a:ext uri="{FF2B5EF4-FFF2-40B4-BE49-F238E27FC236}">
                <a16:creationId xmlns:a16="http://schemas.microsoft.com/office/drawing/2014/main" id="{34DD0FAB-B83F-C443-3E6D-1B1B4602FCBE}"/>
              </a:ext>
            </a:extLst>
          </p:cNvPr>
          <p:cNvCxnSpPr>
            <a:cxnSpLocks/>
          </p:cNvCxnSpPr>
          <p:nvPr/>
        </p:nvCxnSpPr>
        <p:spPr>
          <a:xfrm>
            <a:off x="2792405" y="5157627"/>
            <a:ext cx="632173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A6B4D8-57EF-CB2D-AE6D-FC36A94F2BDB}"/>
              </a:ext>
            </a:extLst>
          </p:cNvPr>
          <p:cNvSpPr txBox="1"/>
          <p:nvPr/>
        </p:nvSpPr>
        <p:spPr>
          <a:xfrm>
            <a:off x="4802601" y="5307086"/>
            <a:ext cx="2422409" cy="477054"/>
          </a:xfrm>
          <a:prstGeom prst="rect">
            <a:avLst/>
          </a:prstGeom>
          <a:noFill/>
        </p:spPr>
        <p:txBody>
          <a:bodyPr wrap="square" lIns="0" rIns="0" rtlCol="0">
            <a:spAutoFit/>
          </a:bodyPr>
          <a:lstStyle/>
          <a:p>
            <a:pPr algn="ctr"/>
            <a:r>
              <a:rPr lang="en-US" sz="2500"/>
              <a:t>Fault tolerance</a:t>
            </a:r>
          </a:p>
        </p:txBody>
      </p:sp>
      <p:cxnSp>
        <p:nvCxnSpPr>
          <p:cNvPr id="15" name="Straight Connector 14">
            <a:extLst>
              <a:ext uri="{FF2B5EF4-FFF2-40B4-BE49-F238E27FC236}">
                <a16:creationId xmlns:a16="http://schemas.microsoft.com/office/drawing/2014/main" id="{DFFA911D-3EAE-168A-6E6E-6B1A973A6F53}"/>
              </a:ext>
            </a:extLst>
          </p:cNvPr>
          <p:cNvCxnSpPr>
            <a:cxnSpLocks/>
          </p:cNvCxnSpPr>
          <p:nvPr/>
        </p:nvCxnSpPr>
        <p:spPr>
          <a:xfrm>
            <a:off x="3395171" y="4251787"/>
            <a:ext cx="5125561"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D6E5350-52E4-EE7A-3D47-8BFB763D0681}"/>
              </a:ext>
            </a:extLst>
          </p:cNvPr>
          <p:cNvSpPr txBox="1"/>
          <p:nvPr/>
        </p:nvSpPr>
        <p:spPr>
          <a:xfrm>
            <a:off x="4758080" y="4466180"/>
            <a:ext cx="2422409" cy="477054"/>
          </a:xfrm>
          <a:prstGeom prst="rect">
            <a:avLst/>
          </a:prstGeom>
          <a:noFill/>
        </p:spPr>
        <p:txBody>
          <a:bodyPr wrap="square" lIns="0" rIns="0" rtlCol="0">
            <a:spAutoFit/>
          </a:bodyPr>
          <a:lstStyle/>
          <a:p>
            <a:pPr algn="ctr"/>
            <a:r>
              <a:rPr lang="en-US" sz="2500"/>
              <a:t>Security</a:t>
            </a:r>
          </a:p>
        </p:txBody>
      </p:sp>
      <p:cxnSp>
        <p:nvCxnSpPr>
          <p:cNvPr id="19" name="Straight Connector 18">
            <a:extLst>
              <a:ext uri="{FF2B5EF4-FFF2-40B4-BE49-F238E27FC236}">
                <a16:creationId xmlns:a16="http://schemas.microsoft.com/office/drawing/2014/main" id="{AA7A146E-2501-9B25-AB57-32151BB66789}"/>
              </a:ext>
            </a:extLst>
          </p:cNvPr>
          <p:cNvCxnSpPr>
            <a:cxnSpLocks/>
          </p:cNvCxnSpPr>
          <p:nvPr/>
        </p:nvCxnSpPr>
        <p:spPr>
          <a:xfrm>
            <a:off x="3989736" y="3326258"/>
            <a:ext cx="3924129"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7E947D-4297-1779-91B5-75CFA21FB0D9}"/>
              </a:ext>
            </a:extLst>
          </p:cNvPr>
          <p:cNvCxnSpPr>
            <a:cxnSpLocks/>
          </p:cNvCxnSpPr>
          <p:nvPr/>
        </p:nvCxnSpPr>
        <p:spPr>
          <a:xfrm>
            <a:off x="4576100" y="2431932"/>
            <a:ext cx="2755502"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2D3F2FA-BB49-9FD5-3104-5A0F865D890E}"/>
              </a:ext>
            </a:extLst>
          </p:cNvPr>
          <p:cNvSpPr txBox="1"/>
          <p:nvPr/>
        </p:nvSpPr>
        <p:spPr>
          <a:xfrm>
            <a:off x="4768355" y="3550496"/>
            <a:ext cx="2422409" cy="477054"/>
          </a:xfrm>
          <a:prstGeom prst="rect">
            <a:avLst/>
          </a:prstGeom>
          <a:noFill/>
        </p:spPr>
        <p:txBody>
          <a:bodyPr wrap="square" lIns="0" rIns="0" rtlCol="0">
            <a:spAutoFit/>
          </a:bodyPr>
          <a:lstStyle/>
          <a:p>
            <a:pPr algn="ctr"/>
            <a:r>
              <a:rPr lang="en-US" sz="2500"/>
              <a:t>Scalability</a:t>
            </a:r>
          </a:p>
        </p:txBody>
      </p:sp>
      <p:sp>
        <p:nvSpPr>
          <p:cNvPr id="50" name="TextBox 49">
            <a:extLst>
              <a:ext uri="{FF2B5EF4-FFF2-40B4-BE49-F238E27FC236}">
                <a16:creationId xmlns:a16="http://schemas.microsoft.com/office/drawing/2014/main" id="{8A559C00-24C9-49B2-FC54-ACC98136604C}"/>
              </a:ext>
            </a:extLst>
          </p:cNvPr>
          <p:cNvSpPr txBox="1"/>
          <p:nvPr/>
        </p:nvSpPr>
        <p:spPr>
          <a:xfrm>
            <a:off x="4802601" y="2672628"/>
            <a:ext cx="2422409" cy="477054"/>
          </a:xfrm>
          <a:prstGeom prst="rect">
            <a:avLst/>
          </a:prstGeom>
          <a:noFill/>
        </p:spPr>
        <p:txBody>
          <a:bodyPr wrap="square" lIns="0" rIns="0" rtlCol="0">
            <a:spAutoFit/>
          </a:bodyPr>
          <a:lstStyle/>
          <a:p>
            <a:pPr algn="ctr"/>
            <a:r>
              <a:rPr lang="en-US" sz="2500"/>
              <a:t>Maintenance</a:t>
            </a:r>
          </a:p>
        </p:txBody>
      </p:sp>
      <p:sp>
        <p:nvSpPr>
          <p:cNvPr id="51" name="TextBox 50">
            <a:extLst>
              <a:ext uri="{FF2B5EF4-FFF2-40B4-BE49-F238E27FC236}">
                <a16:creationId xmlns:a16="http://schemas.microsoft.com/office/drawing/2014/main" id="{3F1D5BC8-3345-A36E-A8CA-600D02AD8C20}"/>
              </a:ext>
            </a:extLst>
          </p:cNvPr>
          <p:cNvSpPr txBox="1"/>
          <p:nvPr/>
        </p:nvSpPr>
        <p:spPr>
          <a:xfrm>
            <a:off x="4747806" y="1653738"/>
            <a:ext cx="2422409" cy="477054"/>
          </a:xfrm>
          <a:prstGeom prst="rect">
            <a:avLst/>
          </a:prstGeom>
          <a:noFill/>
        </p:spPr>
        <p:txBody>
          <a:bodyPr wrap="square" lIns="0" rIns="0" rtlCol="0">
            <a:spAutoFit/>
          </a:bodyPr>
          <a:lstStyle/>
          <a:p>
            <a:pPr algn="ctr"/>
            <a:r>
              <a:rPr lang="en-US" sz="2500"/>
              <a:t>Usage</a:t>
            </a:r>
          </a:p>
        </p:txBody>
      </p:sp>
      <p:sp>
        <p:nvSpPr>
          <p:cNvPr id="2" name="TextBox 1">
            <a:extLst>
              <a:ext uri="{FF2B5EF4-FFF2-40B4-BE49-F238E27FC236}">
                <a16:creationId xmlns:a16="http://schemas.microsoft.com/office/drawing/2014/main" id="{335449E3-67E8-3142-4616-1D5375597399}"/>
              </a:ext>
            </a:extLst>
          </p:cNvPr>
          <p:cNvSpPr txBox="1"/>
          <p:nvPr/>
        </p:nvSpPr>
        <p:spPr>
          <a:xfrm>
            <a:off x="883010" y="645158"/>
            <a:ext cx="2422409" cy="1708160"/>
          </a:xfrm>
          <a:prstGeom prst="rect">
            <a:avLst/>
          </a:prstGeom>
          <a:noFill/>
        </p:spPr>
        <p:txBody>
          <a:bodyPr wrap="square" lIns="0" rIns="0" rtlCol="0">
            <a:spAutoFit/>
          </a:bodyPr>
          <a:lstStyle/>
          <a:p>
            <a:pPr algn="ctr"/>
            <a:r>
              <a:rPr lang="en-US" sz="3500" dirty="0">
                <a:latin typeface="+mj-lt"/>
              </a:rPr>
              <a:t>What </a:t>
            </a:r>
            <a:r>
              <a:rPr lang="en-US" sz="3500" dirty="0">
                <a:solidFill>
                  <a:schemeClr val="accent4"/>
                </a:solidFill>
                <a:latin typeface="+mj-lt"/>
              </a:rPr>
              <a:t>we could</a:t>
            </a:r>
            <a:r>
              <a:rPr lang="en-US" sz="3500" dirty="0">
                <a:latin typeface="+mj-lt"/>
              </a:rPr>
              <a:t> care about</a:t>
            </a:r>
          </a:p>
        </p:txBody>
      </p:sp>
    </p:spTree>
    <p:extLst>
      <p:ext uri="{BB962C8B-B14F-4D97-AF65-F5344CB8AC3E}">
        <p14:creationId xmlns:p14="http://schemas.microsoft.com/office/powerpoint/2010/main" val="155058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47050C-24B7-4C6E-C60E-20ABA0E05B0E}"/>
              </a:ext>
            </a:extLst>
          </p:cNvPr>
          <p:cNvSpPr>
            <a:spLocks noGrp="1"/>
          </p:cNvSpPr>
          <p:nvPr>
            <p:ph type="sldNum" sz="quarter" idx="12"/>
          </p:nvPr>
        </p:nvSpPr>
        <p:spPr/>
        <p:txBody>
          <a:bodyPr/>
          <a:lstStyle/>
          <a:p>
            <a:fld id="{EB4B8DE2-A4E8-46E4-8BBF-D75455EFF32C}" type="slidenum">
              <a:rPr lang="en-US" smtClean="0"/>
              <a:pPr/>
              <a:t>32</a:t>
            </a:fld>
            <a:endParaRPr lang="en-US"/>
          </a:p>
        </p:txBody>
      </p:sp>
      <p:sp>
        <p:nvSpPr>
          <p:cNvPr id="7" name="Triangle 6">
            <a:extLst>
              <a:ext uri="{FF2B5EF4-FFF2-40B4-BE49-F238E27FC236}">
                <a16:creationId xmlns:a16="http://schemas.microsoft.com/office/drawing/2014/main" id="{F4379DBC-D70B-FAAC-3C08-9CD2994B79B0}"/>
              </a:ext>
            </a:extLst>
          </p:cNvPr>
          <p:cNvSpPr/>
          <p:nvPr/>
        </p:nvSpPr>
        <p:spPr>
          <a:xfrm>
            <a:off x="2239766" y="306116"/>
            <a:ext cx="7438490" cy="5699403"/>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cxnSp>
        <p:nvCxnSpPr>
          <p:cNvPr id="9" name="Straight Connector 8">
            <a:extLst>
              <a:ext uri="{FF2B5EF4-FFF2-40B4-BE49-F238E27FC236}">
                <a16:creationId xmlns:a16="http://schemas.microsoft.com/office/drawing/2014/main" id="{34DD0FAB-B83F-C443-3E6D-1B1B4602FCBE}"/>
              </a:ext>
            </a:extLst>
          </p:cNvPr>
          <p:cNvCxnSpPr>
            <a:cxnSpLocks/>
          </p:cNvCxnSpPr>
          <p:nvPr/>
        </p:nvCxnSpPr>
        <p:spPr>
          <a:xfrm>
            <a:off x="2804707" y="5157627"/>
            <a:ext cx="6309428"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A6B4D8-57EF-CB2D-AE6D-FC36A94F2BDB}"/>
              </a:ext>
            </a:extLst>
          </p:cNvPr>
          <p:cNvSpPr txBox="1"/>
          <p:nvPr/>
        </p:nvSpPr>
        <p:spPr>
          <a:xfrm>
            <a:off x="4802601" y="5307086"/>
            <a:ext cx="2422409" cy="477054"/>
          </a:xfrm>
          <a:prstGeom prst="rect">
            <a:avLst/>
          </a:prstGeom>
          <a:noFill/>
        </p:spPr>
        <p:txBody>
          <a:bodyPr wrap="square" lIns="0" rIns="0" rtlCol="0">
            <a:spAutoFit/>
          </a:bodyPr>
          <a:lstStyle/>
          <a:p>
            <a:pPr algn="ctr"/>
            <a:r>
              <a:rPr lang="en-US" sz="2500">
                <a:solidFill>
                  <a:schemeClr val="accent2">
                    <a:lumMod val="20000"/>
                    <a:lumOff val="80000"/>
                  </a:schemeClr>
                </a:solidFill>
              </a:rPr>
              <a:t>Fault tolerance</a:t>
            </a:r>
          </a:p>
        </p:txBody>
      </p:sp>
      <p:cxnSp>
        <p:nvCxnSpPr>
          <p:cNvPr id="15" name="Straight Connector 14">
            <a:extLst>
              <a:ext uri="{FF2B5EF4-FFF2-40B4-BE49-F238E27FC236}">
                <a16:creationId xmlns:a16="http://schemas.microsoft.com/office/drawing/2014/main" id="{DFFA911D-3EAE-168A-6E6E-6B1A973A6F53}"/>
              </a:ext>
            </a:extLst>
          </p:cNvPr>
          <p:cNvCxnSpPr>
            <a:cxnSpLocks/>
          </p:cNvCxnSpPr>
          <p:nvPr/>
        </p:nvCxnSpPr>
        <p:spPr>
          <a:xfrm>
            <a:off x="3399272" y="4251787"/>
            <a:ext cx="5117359"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D6E5350-52E4-EE7A-3D47-8BFB763D0681}"/>
              </a:ext>
            </a:extLst>
          </p:cNvPr>
          <p:cNvSpPr txBox="1"/>
          <p:nvPr/>
        </p:nvSpPr>
        <p:spPr>
          <a:xfrm>
            <a:off x="4758080" y="4466180"/>
            <a:ext cx="2422409" cy="477054"/>
          </a:xfrm>
          <a:prstGeom prst="rect">
            <a:avLst/>
          </a:prstGeom>
          <a:noFill/>
        </p:spPr>
        <p:txBody>
          <a:bodyPr wrap="square" lIns="0" rIns="0" rtlCol="0">
            <a:spAutoFit/>
          </a:bodyPr>
          <a:lstStyle/>
          <a:p>
            <a:pPr algn="ctr"/>
            <a:r>
              <a:rPr lang="en-US" sz="2500">
                <a:solidFill>
                  <a:schemeClr val="accent2">
                    <a:lumMod val="20000"/>
                    <a:lumOff val="80000"/>
                  </a:schemeClr>
                </a:solidFill>
              </a:rPr>
              <a:t>Security</a:t>
            </a:r>
          </a:p>
        </p:txBody>
      </p:sp>
      <p:cxnSp>
        <p:nvCxnSpPr>
          <p:cNvPr id="19" name="Straight Connector 18">
            <a:extLst>
              <a:ext uri="{FF2B5EF4-FFF2-40B4-BE49-F238E27FC236}">
                <a16:creationId xmlns:a16="http://schemas.microsoft.com/office/drawing/2014/main" id="{AA7A146E-2501-9B25-AB57-32151BB66789}"/>
              </a:ext>
            </a:extLst>
          </p:cNvPr>
          <p:cNvCxnSpPr>
            <a:cxnSpLocks/>
          </p:cNvCxnSpPr>
          <p:nvPr/>
        </p:nvCxnSpPr>
        <p:spPr>
          <a:xfrm>
            <a:off x="4006922" y="3326258"/>
            <a:ext cx="3902843"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7E947D-4297-1779-91B5-75CFA21FB0D9}"/>
              </a:ext>
            </a:extLst>
          </p:cNvPr>
          <p:cNvCxnSpPr>
            <a:cxnSpLocks/>
          </p:cNvCxnSpPr>
          <p:nvPr/>
        </p:nvCxnSpPr>
        <p:spPr>
          <a:xfrm>
            <a:off x="4592548" y="2431932"/>
            <a:ext cx="2753475"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2D3F2FA-BB49-9FD5-3104-5A0F865D890E}"/>
              </a:ext>
            </a:extLst>
          </p:cNvPr>
          <p:cNvSpPr txBox="1"/>
          <p:nvPr/>
        </p:nvSpPr>
        <p:spPr>
          <a:xfrm>
            <a:off x="4768355" y="3550496"/>
            <a:ext cx="2422409" cy="477054"/>
          </a:xfrm>
          <a:prstGeom prst="rect">
            <a:avLst/>
          </a:prstGeom>
          <a:noFill/>
        </p:spPr>
        <p:txBody>
          <a:bodyPr wrap="square" lIns="0" rIns="0" rtlCol="0">
            <a:spAutoFit/>
          </a:bodyPr>
          <a:lstStyle/>
          <a:p>
            <a:pPr algn="ctr"/>
            <a:r>
              <a:rPr lang="en-US" sz="2500">
                <a:solidFill>
                  <a:schemeClr val="accent2">
                    <a:lumMod val="20000"/>
                    <a:lumOff val="80000"/>
                  </a:schemeClr>
                </a:solidFill>
              </a:rPr>
              <a:t>Scalability</a:t>
            </a:r>
          </a:p>
        </p:txBody>
      </p:sp>
      <p:sp>
        <p:nvSpPr>
          <p:cNvPr id="50" name="TextBox 49">
            <a:extLst>
              <a:ext uri="{FF2B5EF4-FFF2-40B4-BE49-F238E27FC236}">
                <a16:creationId xmlns:a16="http://schemas.microsoft.com/office/drawing/2014/main" id="{8A559C00-24C9-49B2-FC54-ACC98136604C}"/>
              </a:ext>
            </a:extLst>
          </p:cNvPr>
          <p:cNvSpPr txBox="1"/>
          <p:nvPr/>
        </p:nvSpPr>
        <p:spPr>
          <a:xfrm>
            <a:off x="4802601" y="2672628"/>
            <a:ext cx="2422409" cy="477054"/>
          </a:xfrm>
          <a:prstGeom prst="rect">
            <a:avLst/>
          </a:prstGeom>
          <a:noFill/>
        </p:spPr>
        <p:txBody>
          <a:bodyPr wrap="square" lIns="0" rIns="0" rtlCol="0">
            <a:spAutoFit/>
          </a:bodyPr>
          <a:lstStyle/>
          <a:p>
            <a:pPr algn="ctr"/>
            <a:r>
              <a:rPr lang="en-US" sz="2500">
                <a:solidFill>
                  <a:schemeClr val="accent2">
                    <a:lumMod val="20000"/>
                    <a:lumOff val="80000"/>
                  </a:schemeClr>
                </a:solidFill>
              </a:rPr>
              <a:t>Maintenance</a:t>
            </a:r>
          </a:p>
        </p:txBody>
      </p:sp>
      <p:sp>
        <p:nvSpPr>
          <p:cNvPr id="51" name="TextBox 50">
            <a:extLst>
              <a:ext uri="{FF2B5EF4-FFF2-40B4-BE49-F238E27FC236}">
                <a16:creationId xmlns:a16="http://schemas.microsoft.com/office/drawing/2014/main" id="{3F1D5BC8-3345-A36E-A8CA-600D02AD8C20}"/>
              </a:ext>
            </a:extLst>
          </p:cNvPr>
          <p:cNvSpPr txBox="1"/>
          <p:nvPr/>
        </p:nvSpPr>
        <p:spPr>
          <a:xfrm>
            <a:off x="4747806" y="1653738"/>
            <a:ext cx="2422409" cy="477054"/>
          </a:xfrm>
          <a:prstGeom prst="rect">
            <a:avLst/>
          </a:prstGeom>
          <a:noFill/>
        </p:spPr>
        <p:txBody>
          <a:bodyPr wrap="square" lIns="0" rIns="0" rtlCol="0">
            <a:spAutoFit/>
          </a:bodyPr>
          <a:lstStyle/>
          <a:p>
            <a:pPr algn="ctr"/>
            <a:r>
              <a:rPr lang="en-US" sz="2500" dirty="0">
                <a:solidFill>
                  <a:schemeClr val="accent4"/>
                </a:solidFill>
              </a:rPr>
              <a:t>Usage</a:t>
            </a:r>
          </a:p>
        </p:txBody>
      </p:sp>
      <p:sp>
        <p:nvSpPr>
          <p:cNvPr id="56" name="TextBox 55">
            <a:extLst>
              <a:ext uri="{FF2B5EF4-FFF2-40B4-BE49-F238E27FC236}">
                <a16:creationId xmlns:a16="http://schemas.microsoft.com/office/drawing/2014/main" id="{BD93A0CC-C915-70D0-0AF1-B959F5275A51}"/>
              </a:ext>
            </a:extLst>
          </p:cNvPr>
          <p:cNvSpPr txBox="1"/>
          <p:nvPr/>
        </p:nvSpPr>
        <p:spPr>
          <a:xfrm>
            <a:off x="438391" y="566610"/>
            <a:ext cx="2422409" cy="1708160"/>
          </a:xfrm>
          <a:prstGeom prst="rect">
            <a:avLst/>
          </a:prstGeom>
          <a:noFill/>
        </p:spPr>
        <p:txBody>
          <a:bodyPr wrap="square" lIns="0" rIns="0" rtlCol="0">
            <a:spAutoFit/>
          </a:bodyPr>
          <a:lstStyle/>
          <a:p>
            <a:pPr algn="ctr"/>
            <a:r>
              <a:rPr lang="en-US" sz="3500">
                <a:latin typeface="+mj-lt"/>
              </a:rPr>
              <a:t>What </a:t>
            </a:r>
            <a:r>
              <a:rPr lang="en-US" sz="3500">
                <a:solidFill>
                  <a:schemeClr val="accent4"/>
                </a:solidFill>
                <a:latin typeface="+mj-lt"/>
              </a:rPr>
              <a:t>we want to </a:t>
            </a:r>
            <a:r>
              <a:rPr lang="en-US" sz="3500">
                <a:latin typeface="+mj-lt"/>
              </a:rPr>
              <a:t>care about</a:t>
            </a:r>
            <a:endParaRPr lang="en-US" sz="3500">
              <a:solidFill>
                <a:schemeClr val="accent4"/>
              </a:solidFill>
              <a:latin typeface="+mj-lt"/>
            </a:endParaRPr>
          </a:p>
        </p:txBody>
      </p:sp>
      <p:sp>
        <p:nvSpPr>
          <p:cNvPr id="57" name="TextBox 56">
            <a:extLst>
              <a:ext uri="{FF2B5EF4-FFF2-40B4-BE49-F238E27FC236}">
                <a16:creationId xmlns:a16="http://schemas.microsoft.com/office/drawing/2014/main" id="{D4B8C786-7AEB-4067-E6FF-0A29C08B6064}"/>
              </a:ext>
            </a:extLst>
          </p:cNvPr>
          <p:cNvSpPr txBox="1"/>
          <p:nvPr/>
        </p:nvSpPr>
        <p:spPr>
          <a:xfrm rot="10072513">
            <a:off x="7103312" y="881228"/>
            <a:ext cx="914400" cy="914400"/>
          </a:xfrm>
          <a:prstGeom prst="rect">
            <a:avLst/>
          </a:prstGeom>
          <a:noFill/>
        </p:spPr>
        <p:txBody>
          <a:bodyPr wrap="none" lIns="0" tIns="0" rIns="0" bIns="0" rtlCol="0" anchor="t">
            <a:noAutofit/>
          </a:bodyPr>
          <a:lstStyle/>
          <a:p>
            <a:pPr>
              <a:lnSpc>
                <a:spcPct val="90000"/>
              </a:lnSpc>
            </a:pPr>
            <a:r>
              <a:rPr lang="en-GB" sz="8000">
                <a:solidFill>
                  <a:schemeClr val="tx2"/>
                </a:solidFill>
                <a:latin typeface="Iris Circular TT Light" panose="020B0404020101020102" pitchFamily="34" charset="77"/>
                <a:cs typeface="Iris Circular TT Light" panose="020B0404020101020102" pitchFamily="34" charset="77"/>
              </a:rPr>
              <a:t>👉</a:t>
            </a:r>
            <a:endParaRPr lang="en-GB" sz="8000" b="0" i="0">
              <a:solidFill>
                <a:schemeClr val="tx2"/>
              </a:solidFill>
              <a:latin typeface="Iris Circular TT Light" panose="020B0404020101020102" pitchFamily="34" charset="77"/>
              <a:cs typeface="Iris Circular TT Light" panose="020B0404020101020102" pitchFamily="34" charset="77"/>
            </a:endParaRPr>
          </a:p>
        </p:txBody>
      </p:sp>
      <p:cxnSp>
        <p:nvCxnSpPr>
          <p:cNvPr id="59" name="Straight Connector 58">
            <a:extLst>
              <a:ext uri="{FF2B5EF4-FFF2-40B4-BE49-F238E27FC236}">
                <a16:creationId xmlns:a16="http://schemas.microsoft.com/office/drawing/2014/main" id="{04EF78D0-99DB-E735-1D9A-4C2A1FC0629C}"/>
              </a:ext>
            </a:extLst>
          </p:cNvPr>
          <p:cNvCxnSpPr>
            <a:cxnSpLocks/>
          </p:cNvCxnSpPr>
          <p:nvPr/>
        </p:nvCxnSpPr>
        <p:spPr>
          <a:xfrm>
            <a:off x="0" y="2431932"/>
            <a:ext cx="12192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684BC75-9B28-DE44-B3A6-D023BBB12A4A}"/>
              </a:ext>
            </a:extLst>
          </p:cNvPr>
          <p:cNvSpPr txBox="1"/>
          <p:nvPr/>
        </p:nvSpPr>
        <p:spPr>
          <a:xfrm>
            <a:off x="8240986" y="895151"/>
            <a:ext cx="2422409" cy="630942"/>
          </a:xfrm>
          <a:prstGeom prst="rect">
            <a:avLst/>
          </a:prstGeom>
          <a:noFill/>
        </p:spPr>
        <p:txBody>
          <a:bodyPr wrap="square" lIns="0" rIns="0" rtlCol="0">
            <a:spAutoFit/>
          </a:bodyPr>
          <a:lstStyle/>
          <a:p>
            <a:pPr algn="ctr"/>
            <a:r>
              <a:rPr lang="en-US" sz="3500" dirty="0">
                <a:solidFill>
                  <a:schemeClr val="accent4"/>
                </a:solidFill>
                <a:latin typeface="+mj-lt"/>
              </a:rPr>
              <a:t>serverless</a:t>
            </a:r>
          </a:p>
        </p:txBody>
      </p:sp>
      <p:pic>
        <p:nvPicPr>
          <p:cNvPr id="66" name="Graphic 7">
            <a:extLst>
              <a:ext uri="{FF2B5EF4-FFF2-40B4-BE49-F238E27FC236}">
                <a16:creationId xmlns:a16="http://schemas.microsoft.com/office/drawing/2014/main" id="{59E799E5-FCAA-A6A4-8B56-E3C498994F0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34645" y="774347"/>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a:extLst>
              <a:ext uri="{FF2B5EF4-FFF2-40B4-BE49-F238E27FC236}">
                <a16:creationId xmlns:a16="http://schemas.microsoft.com/office/drawing/2014/main" id="{5D4446B6-89C3-AFBF-BB64-FF24E16956B4}"/>
              </a:ext>
            </a:extLst>
          </p:cNvPr>
          <p:cNvPicPr>
            <a:picLocks noChangeAspect="1"/>
          </p:cNvPicPr>
          <p:nvPr/>
        </p:nvPicPr>
        <p:blipFill>
          <a:blip r:embed="rId5"/>
          <a:stretch>
            <a:fillRect/>
          </a:stretch>
        </p:blipFill>
        <p:spPr>
          <a:xfrm>
            <a:off x="1035761" y="3664068"/>
            <a:ext cx="1371600" cy="762000"/>
          </a:xfrm>
          <a:prstGeom prst="rect">
            <a:avLst/>
          </a:prstGeom>
        </p:spPr>
      </p:pic>
    </p:spTree>
    <p:extLst>
      <p:ext uri="{BB962C8B-B14F-4D97-AF65-F5344CB8AC3E}">
        <p14:creationId xmlns:p14="http://schemas.microsoft.com/office/powerpoint/2010/main" val="25152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3145433"/>
            <a:ext cx="11520000" cy="923330"/>
          </a:xfrm>
        </p:spPr>
        <p:txBody>
          <a:bodyPr/>
          <a:lstStyle/>
          <a:p>
            <a:pPr eaLnBrk="1" hangingPunct="1"/>
            <a:r>
              <a:rPr lang="en-US" altLang="en-US" dirty="0"/>
              <a:t>Why </a:t>
            </a:r>
            <a:r>
              <a:rPr lang="en-US" altLang="en-US" dirty="0">
                <a:solidFill>
                  <a:schemeClr val="accent1"/>
                </a:solidFill>
              </a:rPr>
              <a:t>event driven</a:t>
            </a:r>
            <a:r>
              <a:rPr lang="en-US" altLang="en-US" dirty="0"/>
              <a:t>?</a:t>
            </a:r>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2022,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33</a:t>
            </a:fld>
            <a:endParaRPr lang="en-US"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2968145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329AA-59F7-A9B7-41A0-7FC642BCE367}"/>
              </a:ext>
            </a:extLst>
          </p:cNvPr>
          <p:cNvSpPr>
            <a:spLocks noGrp="1"/>
          </p:cNvSpPr>
          <p:nvPr>
            <p:ph type="title"/>
          </p:nvPr>
        </p:nvSpPr>
        <p:spPr>
          <a:xfrm>
            <a:off x="8051800" y="1066801"/>
            <a:ext cx="1456266" cy="535531"/>
          </a:xfrm>
        </p:spPr>
        <p:txBody>
          <a:bodyPr/>
          <a:lstStyle/>
          <a:p>
            <a:r>
              <a:rPr lang="en-US" b="0" dirty="0">
                <a:solidFill>
                  <a:schemeClr val="accent4"/>
                </a:solidFill>
              </a:rPr>
              <a:t>Events</a:t>
            </a:r>
          </a:p>
        </p:txBody>
      </p:sp>
      <p:sp>
        <p:nvSpPr>
          <p:cNvPr id="4" name="Slide Number Placeholder 3">
            <a:extLst>
              <a:ext uri="{FF2B5EF4-FFF2-40B4-BE49-F238E27FC236}">
                <a16:creationId xmlns:a16="http://schemas.microsoft.com/office/drawing/2014/main" id="{7D1C2CC8-1488-75F3-434B-5B055C9B597A}"/>
              </a:ext>
            </a:extLst>
          </p:cNvPr>
          <p:cNvSpPr>
            <a:spLocks noGrp="1"/>
          </p:cNvSpPr>
          <p:nvPr>
            <p:ph type="sldNum" sz="quarter" idx="12"/>
          </p:nvPr>
        </p:nvSpPr>
        <p:spPr/>
        <p:txBody>
          <a:bodyPr/>
          <a:lstStyle/>
          <a:p>
            <a:fld id="{EB4B8DE2-A4E8-46E4-8BBF-D75455EFF32C}" type="slidenum">
              <a:rPr lang="en-US" smtClean="0"/>
              <a:pPr/>
              <a:t>34</a:t>
            </a:fld>
            <a:endParaRPr lang="en-US"/>
          </a:p>
        </p:txBody>
      </p:sp>
      <p:sp>
        <p:nvSpPr>
          <p:cNvPr id="5" name="Title 1">
            <a:extLst>
              <a:ext uri="{FF2B5EF4-FFF2-40B4-BE49-F238E27FC236}">
                <a16:creationId xmlns:a16="http://schemas.microsoft.com/office/drawing/2014/main" id="{84BAC692-158F-C173-7773-95F4CE4EE071}"/>
              </a:ext>
            </a:extLst>
          </p:cNvPr>
          <p:cNvSpPr txBox="1">
            <a:spLocks/>
          </p:cNvSpPr>
          <p:nvPr/>
        </p:nvSpPr>
        <p:spPr>
          <a:xfrm>
            <a:off x="2683934" y="1066801"/>
            <a:ext cx="1193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b="0" dirty="0">
                <a:solidFill>
                  <a:schemeClr val="accent4"/>
                </a:solidFill>
              </a:rPr>
              <a:t>APIs</a:t>
            </a:r>
          </a:p>
        </p:txBody>
      </p:sp>
      <p:sp>
        <p:nvSpPr>
          <p:cNvPr id="6" name="Title 1">
            <a:extLst>
              <a:ext uri="{FF2B5EF4-FFF2-40B4-BE49-F238E27FC236}">
                <a16:creationId xmlns:a16="http://schemas.microsoft.com/office/drawing/2014/main" id="{5D3E1A06-F9A1-8C26-881C-777C3741674B}"/>
              </a:ext>
            </a:extLst>
          </p:cNvPr>
          <p:cNvSpPr txBox="1">
            <a:spLocks/>
          </p:cNvSpPr>
          <p:nvPr/>
        </p:nvSpPr>
        <p:spPr>
          <a:xfrm>
            <a:off x="1645290" y="4631266"/>
            <a:ext cx="343372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Interface SLA (REST API)</a:t>
            </a:r>
          </a:p>
        </p:txBody>
      </p:sp>
      <p:sp>
        <p:nvSpPr>
          <p:cNvPr id="7" name="Title 1">
            <a:extLst>
              <a:ext uri="{FF2B5EF4-FFF2-40B4-BE49-F238E27FC236}">
                <a16:creationId xmlns:a16="http://schemas.microsoft.com/office/drawing/2014/main" id="{8624685D-C125-876A-C2B3-93EA88CB7A7B}"/>
              </a:ext>
            </a:extLst>
          </p:cNvPr>
          <p:cNvSpPr txBox="1">
            <a:spLocks/>
          </p:cNvSpPr>
          <p:nvPr/>
        </p:nvSpPr>
        <p:spPr>
          <a:xfrm>
            <a:off x="1532275" y="2860607"/>
            <a:ext cx="3922824"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Performance SLA</a:t>
            </a:r>
          </a:p>
        </p:txBody>
      </p:sp>
      <p:sp>
        <p:nvSpPr>
          <p:cNvPr id="8" name="Title 1">
            <a:extLst>
              <a:ext uri="{FF2B5EF4-FFF2-40B4-BE49-F238E27FC236}">
                <a16:creationId xmlns:a16="http://schemas.microsoft.com/office/drawing/2014/main" id="{3831496F-9740-D2D2-B30C-1FA11231052A}"/>
              </a:ext>
            </a:extLst>
          </p:cNvPr>
          <p:cNvSpPr txBox="1">
            <a:spLocks/>
          </p:cNvSpPr>
          <p:nvPr/>
        </p:nvSpPr>
        <p:spPr>
          <a:xfrm>
            <a:off x="7282726" y="2859362"/>
            <a:ext cx="4004393"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Performance SLA</a:t>
            </a:r>
          </a:p>
        </p:txBody>
      </p:sp>
      <p:sp>
        <p:nvSpPr>
          <p:cNvPr id="9" name="Title 1">
            <a:extLst>
              <a:ext uri="{FF2B5EF4-FFF2-40B4-BE49-F238E27FC236}">
                <a16:creationId xmlns:a16="http://schemas.microsoft.com/office/drawing/2014/main" id="{AC3A81A5-B640-5935-E86B-4FCC8A816096}"/>
              </a:ext>
            </a:extLst>
          </p:cNvPr>
          <p:cNvSpPr txBox="1">
            <a:spLocks/>
          </p:cNvSpPr>
          <p:nvPr/>
        </p:nvSpPr>
        <p:spPr>
          <a:xfrm>
            <a:off x="7282726" y="4631266"/>
            <a:ext cx="4032015"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Interface SLA (</a:t>
            </a:r>
            <a:r>
              <a:rPr lang="en-US" sz="3000" b="0" dirty="0" err="1">
                <a:latin typeface="+mn-lt"/>
              </a:rPr>
              <a:t>EventBridge</a:t>
            </a:r>
            <a:r>
              <a:rPr lang="en-US" sz="3000" b="0" dirty="0">
                <a:latin typeface="+mn-lt"/>
              </a:rPr>
              <a:t> event)</a:t>
            </a:r>
          </a:p>
        </p:txBody>
      </p:sp>
    </p:spTree>
    <p:extLst>
      <p:ext uri="{BB962C8B-B14F-4D97-AF65-F5344CB8AC3E}">
        <p14:creationId xmlns:p14="http://schemas.microsoft.com/office/powerpoint/2010/main" val="44861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B838-3D58-3FCF-40DB-99414E1F6AD6}"/>
              </a:ext>
            </a:extLst>
          </p:cNvPr>
          <p:cNvSpPr>
            <a:spLocks noGrp="1"/>
          </p:cNvSpPr>
          <p:nvPr>
            <p:ph type="title"/>
          </p:nvPr>
        </p:nvSpPr>
        <p:spPr>
          <a:xfrm>
            <a:off x="4000499" y="4940292"/>
            <a:ext cx="6515101" cy="535531"/>
          </a:xfrm>
        </p:spPr>
        <p:txBody>
          <a:bodyPr/>
          <a:lstStyle/>
          <a:p>
            <a:r>
              <a:rPr lang="en-GB" dirty="0"/>
              <a:t>How did we evolve our systems?</a:t>
            </a:r>
            <a:endParaRPr lang="en-US" dirty="0"/>
          </a:p>
        </p:txBody>
      </p:sp>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35</a:t>
            </a:fld>
            <a:endParaRPr lang="en-US"/>
          </a:p>
        </p:txBody>
      </p:sp>
      <p:sp>
        <p:nvSpPr>
          <p:cNvPr id="6" name="Title 1">
            <a:extLst>
              <a:ext uri="{FF2B5EF4-FFF2-40B4-BE49-F238E27FC236}">
                <a16:creationId xmlns:a16="http://schemas.microsoft.com/office/drawing/2014/main" id="{32EDBDF1-8D2A-8C88-1918-06039FB4F2EA}"/>
              </a:ext>
            </a:extLst>
          </p:cNvPr>
          <p:cNvSpPr txBox="1">
            <a:spLocks/>
          </p:cNvSpPr>
          <p:nvPr/>
        </p:nvSpPr>
        <p:spPr>
          <a:xfrm>
            <a:off x="4000500" y="1015270"/>
            <a:ext cx="52567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a:t>Systems, teams, tech stack</a:t>
            </a:r>
            <a:endParaRPr lang="en-US"/>
          </a:p>
        </p:txBody>
      </p:sp>
      <p:sp>
        <p:nvSpPr>
          <p:cNvPr id="3" name="Title 1">
            <a:extLst>
              <a:ext uri="{FF2B5EF4-FFF2-40B4-BE49-F238E27FC236}">
                <a16:creationId xmlns:a16="http://schemas.microsoft.com/office/drawing/2014/main" id="{94B73A88-DFAF-843D-FE16-A3E4F2A385CE}"/>
              </a:ext>
            </a:extLst>
          </p:cNvPr>
          <p:cNvSpPr txBox="1">
            <a:spLocks/>
          </p:cNvSpPr>
          <p:nvPr/>
        </p:nvSpPr>
        <p:spPr>
          <a:xfrm>
            <a:off x="4044950" y="2977781"/>
            <a:ext cx="593725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t>What patterns emerged?</a:t>
            </a:r>
            <a:endParaRPr lang="en-US" dirty="0"/>
          </a:p>
        </p:txBody>
      </p:sp>
      <p:sp>
        <p:nvSpPr>
          <p:cNvPr id="5" name="Oval 4">
            <a:extLst>
              <a:ext uri="{FF2B5EF4-FFF2-40B4-BE49-F238E27FC236}">
                <a16:creationId xmlns:a16="http://schemas.microsoft.com/office/drawing/2014/main" id="{52B15D59-0102-029E-B599-71833FC6C455}"/>
              </a:ext>
            </a:extLst>
          </p:cNvPr>
          <p:cNvSpPr>
            <a:spLocks noChangeAspect="1"/>
          </p:cNvSpPr>
          <p:nvPr/>
        </p:nvSpPr>
        <p:spPr bwMode="auto">
          <a:xfrm>
            <a:off x="2589028" y="4817023"/>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3</a:t>
            </a:r>
          </a:p>
        </p:txBody>
      </p:sp>
      <p:sp>
        <p:nvSpPr>
          <p:cNvPr id="7" name="Oval 6">
            <a:extLst>
              <a:ext uri="{FF2B5EF4-FFF2-40B4-BE49-F238E27FC236}">
                <a16:creationId xmlns:a16="http://schemas.microsoft.com/office/drawing/2014/main" id="{B0C05CBA-5C67-BF30-B041-6DFAE9C6FFC3}"/>
              </a:ext>
            </a:extLst>
          </p:cNvPr>
          <p:cNvSpPr>
            <a:spLocks noChangeAspect="1"/>
          </p:cNvSpPr>
          <p:nvPr/>
        </p:nvSpPr>
        <p:spPr bwMode="auto">
          <a:xfrm>
            <a:off x="2589028" y="2854512"/>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2</a:t>
            </a:r>
          </a:p>
        </p:txBody>
      </p:sp>
      <p:sp>
        <p:nvSpPr>
          <p:cNvPr id="8" name="Oval 7">
            <a:extLst>
              <a:ext uri="{FF2B5EF4-FFF2-40B4-BE49-F238E27FC236}">
                <a16:creationId xmlns:a16="http://schemas.microsoft.com/office/drawing/2014/main" id="{32B2B926-1401-0E69-1DE3-9CD200C7CAEB}"/>
              </a:ext>
            </a:extLst>
          </p:cNvPr>
          <p:cNvSpPr>
            <a:spLocks noChangeAspect="1"/>
          </p:cNvSpPr>
          <p:nvPr/>
        </p:nvSpPr>
        <p:spPr bwMode="auto">
          <a:xfrm>
            <a:off x="2633478" y="801180"/>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1</a:t>
            </a:r>
          </a:p>
        </p:txBody>
      </p:sp>
    </p:spTree>
    <p:extLst>
      <p:ext uri="{BB962C8B-B14F-4D97-AF65-F5344CB8AC3E}">
        <p14:creationId xmlns:p14="http://schemas.microsoft.com/office/powerpoint/2010/main" val="43589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B838-3D58-3FCF-40DB-99414E1F6AD6}"/>
              </a:ext>
            </a:extLst>
          </p:cNvPr>
          <p:cNvSpPr>
            <a:spLocks noGrp="1"/>
          </p:cNvSpPr>
          <p:nvPr>
            <p:ph type="title"/>
          </p:nvPr>
        </p:nvSpPr>
        <p:spPr>
          <a:xfrm>
            <a:off x="4000499" y="4940292"/>
            <a:ext cx="6410597" cy="535531"/>
          </a:xfrm>
        </p:spPr>
        <p:txBody>
          <a:bodyPr/>
          <a:lstStyle/>
          <a:p>
            <a:r>
              <a:rPr lang="en-GB" dirty="0"/>
              <a:t>How did we evolve our systems?</a:t>
            </a:r>
            <a:endParaRPr lang="en-US" dirty="0"/>
          </a:p>
        </p:txBody>
      </p:sp>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36</a:t>
            </a:fld>
            <a:endParaRPr lang="en-US"/>
          </a:p>
        </p:txBody>
      </p:sp>
      <p:sp>
        <p:nvSpPr>
          <p:cNvPr id="6" name="Title 1">
            <a:extLst>
              <a:ext uri="{FF2B5EF4-FFF2-40B4-BE49-F238E27FC236}">
                <a16:creationId xmlns:a16="http://schemas.microsoft.com/office/drawing/2014/main" id="{32EDBDF1-8D2A-8C88-1918-06039FB4F2EA}"/>
              </a:ext>
            </a:extLst>
          </p:cNvPr>
          <p:cNvSpPr txBox="1">
            <a:spLocks/>
          </p:cNvSpPr>
          <p:nvPr/>
        </p:nvSpPr>
        <p:spPr>
          <a:xfrm>
            <a:off x="4000500" y="1015270"/>
            <a:ext cx="52567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a:solidFill>
                  <a:schemeClr val="accent4"/>
                </a:solidFill>
              </a:rPr>
              <a:t>Systems, teams, tech stack</a:t>
            </a:r>
            <a:endParaRPr lang="en-US">
              <a:solidFill>
                <a:schemeClr val="accent4"/>
              </a:solidFill>
            </a:endParaRPr>
          </a:p>
        </p:txBody>
      </p:sp>
      <p:sp>
        <p:nvSpPr>
          <p:cNvPr id="3" name="Title 1">
            <a:extLst>
              <a:ext uri="{FF2B5EF4-FFF2-40B4-BE49-F238E27FC236}">
                <a16:creationId xmlns:a16="http://schemas.microsoft.com/office/drawing/2014/main" id="{94B73A88-DFAF-843D-FE16-A3E4F2A385CE}"/>
              </a:ext>
            </a:extLst>
          </p:cNvPr>
          <p:cNvSpPr txBox="1">
            <a:spLocks/>
          </p:cNvSpPr>
          <p:nvPr/>
        </p:nvSpPr>
        <p:spPr>
          <a:xfrm>
            <a:off x="4044950" y="2977781"/>
            <a:ext cx="593725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t>What patterns emerged?</a:t>
            </a:r>
            <a:endParaRPr lang="en-US" dirty="0"/>
          </a:p>
        </p:txBody>
      </p:sp>
      <p:sp>
        <p:nvSpPr>
          <p:cNvPr id="9" name="Oval 8">
            <a:extLst>
              <a:ext uri="{FF2B5EF4-FFF2-40B4-BE49-F238E27FC236}">
                <a16:creationId xmlns:a16="http://schemas.microsoft.com/office/drawing/2014/main" id="{568DB353-DC4F-650D-CDD9-352AB7D16935}"/>
              </a:ext>
            </a:extLst>
          </p:cNvPr>
          <p:cNvSpPr>
            <a:spLocks noChangeAspect="1"/>
          </p:cNvSpPr>
          <p:nvPr/>
        </p:nvSpPr>
        <p:spPr bwMode="auto">
          <a:xfrm>
            <a:off x="2589028" y="4817023"/>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3</a:t>
            </a:r>
          </a:p>
        </p:txBody>
      </p:sp>
      <p:sp>
        <p:nvSpPr>
          <p:cNvPr id="10" name="Oval 9">
            <a:extLst>
              <a:ext uri="{FF2B5EF4-FFF2-40B4-BE49-F238E27FC236}">
                <a16:creationId xmlns:a16="http://schemas.microsoft.com/office/drawing/2014/main" id="{994E9A4F-921C-7317-D4AE-86E79DB00B24}"/>
              </a:ext>
            </a:extLst>
          </p:cNvPr>
          <p:cNvSpPr>
            <a:spLocks noChangeAspect="1"/>
          </p:cNvSpPr>
          <p:nvPr/>
        </p:nvSpPr>
        <p:spPr bwMode="auto">
          <a:xfrm>
            <a:off x="2589028" y="2854512"/>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2</a:t>
            </a:r>
          </a:p>
        </p:txBody>
      </p:sp>
      <p:sp>
        <p:nvSpPr>
          <p:cNvPr id="11" name="Oval 10">
            <a:extLst>
              <a:ext uri="{FF2B5EF4-FFF2-40B4-BE49-F238E27FC236}">
                <a16:creationId xmlns:a16="http://schemas.microsoft.com/office/drawing/2014/main" id="{49C3E356-298A-63BE-BE29-5506F6AB7194}"/>
              </a:ext>
            </a:extLst>
          </p:cNvPr>
          <p:cNvSpPr>
            <a:spLocks noChangeAspect="1"/>
          </p:cNvSpPr>
          <p:nvPr/>
        </p:nvSpPr>
        <p:spPr bwMode="auto">
          <a:xfrm>
            <a:off x="2633478" y="801180"/>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1</a:t>
            </a:r>
          </a:p>
        </p:txBody>
      </p:sp>
    </p:spTree>
    <p:extLst>
      <p:ext uri="{BB962C8B-B14F-4D97-AF65-F5344CB8AC3E}">
        <p14:creationId xmlns:p14="http://schemas.microsoft.com/office/powerpoint/2010/main" val="232687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CFAE08-C30F-124D-9258-8D95CE76D830}"/>
              </a:ext>
            </a:extLst>
          </p:cNvPr>
          <p:cNvSpPr>
            <a:spLocks noGrp="1"/>
          </p:cNvSpPr>
          <p:nvPr>
            <p:ph type="sldNum" sz="quarter" idx="12"/>
          </p:nvPr>
        </p:nvSpPr>
        <p:spPr/>
        <p:txBody>
          <a:bodyPr/>
          <a:lstStyle/>
          <a:p>
            <a:fld id="{EB4B8DE2-A4E8-46E4-8BBF-D75455EFF32C}" type="slidenum">
              <a:rPr lang="en-US" smtClean="0"/>
              <a:pPr/>
              <a:t>37</a:t>
            </a:fld>
            <a:endParaRPr lang="en-US"/>
          </a:p>
        </p:txBody>
      </p:sp>
      <p:pic>
        <p:nvPicPr>
          <p:cNvPr id="6" name="Picture 2" descr="About Us - cinch">
            <a:extLst>
              <a:ext uri="{FF2B5EF4-FFF2-40B4-BE49-F238E27FC236}">
                <a16:creationId xmlns:a16="http://schemas.microsoft.com/office/drawing/2014/main" id="{B859C6DF-5085-EA4B-B49D-D19489F55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209" y="4820993"/>
            <a:ext cx="2116418" cy="1468507"/>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6CB35F3-771D-E8F2-578C-F85F8F69F289}"/>
              </a:ext>
            </a:extLst>
          </p:cNvPr>
          <p:cNvSpPr/>
          <p:nvPr/>
        </p:nvSpPr>
        <p:spPr>
          <a:xfrm>
            <a:off x="296426" y="1180679"/>
            <a:ext cx="1597688" cy="1457011"/>
          </a:xfrm>
          <a:prstGeom prst="ellipse">
            <a:avLst/>
          </a:prstGeom>
          <a:solidFill>
            <a:schemeClr val="accent1">
              <a:lumMod val="60000"/>
              <a:lumOff val="40000"/>
              <a:alpha val="879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3" name="Oval 2">
            <a:extLst>
              <a:ext uri="{FF2B5EF4-FFF2-40B4-BE49-F238E27FC236}">
                <a16:creationId xmlns:a16="http://schemas.microsoft.com/office/drawing/2014/main" id="{2D9061C5-58C3-AB1F-3069-C7C14A50C112}"/>
              </a:ext>
            </a:extLst>
          </p:cNvPr>
          <p:cNvSpPr/>
          <p:nvPr/>
        </p:nvSpPr>
        <p:spPr>
          <a:xfrm>
            <a:off x="2267578" y="1180679"/>
            <a:ext cx="1597688" cy="1457011"/>
          </a:xfrm>
          <a:prstGeom prst="ellipse">
            <a:avLst/>
          </a:prstGeom>
          <a:solidFill>
            <a:schemeClr val="accent2">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Finance</a:t>
            </a:r>
          </a:p>
        </p:txBody>
      </p:sp>
      <p:sp>
        <p:nvSpPr>
          <p:cNvPr id="7" name="Oval 6">
            <a:extLst>
              <a:ext uri="{FF2B5EF4-FFF2-40B4-BE49-F238E27FC236}">
                <a16:creationId xmlns:a16="http://schemas.microsoft.com/office/drawing/2014/main" id="{1DB5A6C7-CDEA-5E63-B7C2-14E5ED2C9017}"/>
              </a:ext>
            </a:extLst>
          </p:cNvPr>
          <p:cNvSpPr/>
          <p:nvPr/>
        </p:nvSpPr>
        <p:spPr>
          <a:xfrm>
            <a:off x="4238730" y="1180679"/>
            <a:ext cx="1597688" cy="1457011"/>
          </a:xfrm>
          <a:prstGeom prst="ellipse">
            <a:avLst/>
          </a:prstGeom>
          <a:solidFill>
            <a:schemeClr val="accent3">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Order</a:t>
            </a:r>
          </a:p>
        </p:txBody>
      </p:sp>
      <p:sp>
        <p:nvSpPr>
          <p:cNvPr id="8" name="Oval 7">
            <a:extLst>
              <a:ext uri="{FF2B5EF4-FFF2-40B4-BE49-F238E27FC236}">
                <a16:creationId xmlns:a16="http://schemas.microsoft.com/office/drawing/2014/main" id="{FFD6B2FD-8B45-F24F-FAF4-392682516FB7}"/>
              </a:ext>
            </a:extLst>
          </p:cNvPr>
          <p:cNvSpPr/>
          <p:nvPr/>
        </p:nvSpPr>
        <p:spPr>
          <a:xfrm>
            <a:off x="6355584" y="1180679"/>
            <a:ext cx="1597688" cy="1457011"/>
          </a:xfrm>
          <a:prstGeom prst="ellipse">
            <a:avLst/>
          </a:prstGeom>
          <a:solidFill>
            <a:schemeClr val="accent4">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Delivery</a:t>
            </a:r>
          </a:p>
        </p:txBody>
      </p:sp>
      <p:sp>
        <p:nvSpPr>
          <p:cNvPr id="9" name="Oval 8">
            <a:extLst>
              <a:ext uri="{FF2B5EF4-FFF2-40B4-BE49-F238E27FC236}">
                <a16:creationId xmlns:a16="http://schemas.microsoft.com/office/drawing/2014/main" id="{A7719F2B-324E-5C86-3591-62206F7C5914}"/>
              </a:ext>
            </a:extLst>
          </p:cNvPr>
          <p:cNvSpPr/>
          <p:nvPr/>
        </p:nvSpPr>
        <p:spPr>
          <a:xfrm>
            <a:off x="8329647" y="1180679"/>
            <a:ext cx="1597688" cy="1457011"/>
          </a:xfrm>
          <a:prstGeom prst="ellipse">
            <a:avLst/>
          </a:prstGeom>
          <a:solidFill>
            <a:schemeClr val="accent5">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Post Order</a:t>
            </a:r>
          </a:p>
        </p:txBody>
      </p:sp>
      <p:sp>
        <p:nvSpPr>
          <p:cNvPr id="10" name="Oval 9">
            <a:extLst>
              <a:ext uri="{FF2B5EF4-FFF2-40B4-BE49-F238E27FC236}">
                <a16:creationId xmlns:a16="http://schemas.microsoft.com/office/drawing/2014/main" id="{BFDFEC02-FA04-A7DC-0CC9-DB36C3FC00BE}"/>
              </a:ext>
            </a:extLst>
          </p:cNvPr>
          <p:cNvSpPr/>
          <p:nvPr/>
        </p:nvSpPr>
        <p:spPr>
          <a:xfrm>
            <a:off x="10446501" y="1180679"/>
            <a:ext cx="1597688" cy="1457011"/>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cxnSp>
        <p:nvCxnSpPr>
          <p:cNvPr id="13" name="Straight Connector 12">
            <a:extLst>
              <a:ext uri="{FF2B5EF4-FFF2-40B4-BE49-F238E27FC236}">
                <a16:creationId xmlns:a16="http://schemas.microsoft.com/office/drawing/2014/main" id="{FA6179A5-4583-D2CF-9C50-31260D8F346A}"/>
              </a:ext>
            </a:extLst>
          </p:cNvPr>
          <p:cNvCxnSpPr>
            <a:cxnSpLocks/>
          </p:cNvCxnSpPr>
          <p:nvPr/>
        </p:nvCxnSpPr>
        <p:spPr>
          <a:xfrm>
            <a:off x="10128738" y="582804"/>
            <a:ext cx="0" cy="4606524"/>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49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CFAE08-C30F-124D-9258-8D95CE76D830}"/>
              </a:ext>
            </a:extLst>
          </p:cNvPr>
          <p:cNvSpPr>
            <a:spLocks noGrp="1"/>
          </p:cNvSpPr>
          <p:nvPr>
            <p:ph type="sldNum" sz="quarter" idx="12"/>
          </p:nvPr>
        </p:nvSpPr>
        <p:spPr/>
        <p:txBody>
          <a:bodyPr/>
          <a:lstStyle/>
          <a:p>
            <a:fld id="{EB4B8DE2-A4E8-46E4-8BBF-D75455EFF32C}" type="slidenum">
              <a:rPr lang="en-US" smtClean="0"/>
              <a:pPr/>
              <a:t>38</a:t>
            </a:fld>
            <a:endParaRPr lang="en-US"/>
          </a:p>
        </p:txBody>
      </p:sp>
      <p:pic>
        <p:nvPicPr>
          <p:cNvPr id="6" name="Picture 2" descr="About Us - cinch">
            <a:extLst>
              <a:ext uri="{FF2B5EF4-FFF2-40B4-BE49-F238E27FC236}">
                <a16:creationId xmlns:a16="http://schemas.microsoft.com/office/drawing/2014/main" id="{B859C6DF-5085-EA4B-B49D-D19489F55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209" y="4820993"/>
            <a:ext cx="2116418" cy="1468507"/>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6CB35F3-771D-E8F2-578C-F85F8F69F289}"/>
              </a:ext>
            </a:extLst>
          </p:cNvPr>
          <p:cNvSpPr/>
          <p:nvPr/>
        </p:nvSpPr>
        <p:spPr>
          <a:xfrm>
            <a:off x="296426" y="1180679"/>
            <a:ext cx="1597688" cy="1457011"/>
          </a:xfrm>
          <a:prstGeom prst="ellipse">
            <a:avLst/>
          </a:prstGeom>
          <a:solidFill>
            <a:schemeClr val="accent1">
              <a:lumMod val="60000"/>
              <a:lumOff val="40000"/>
              <a:alpha val="879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3" name="Oval 2">
            <a:extLst>
              <a:ext uri="{FF2B5EF4-FFF2-40B4-BE49-F238E27FC236}">
                <a16:creationId xmlns:a16="http://schemas.microsoft.com/office/drawing/2014/main" id="{2D9061C5-58C3-AB1F-3069-C7C14A50C112}"/>
              </a:ext>
            </a:extLst>
          </p:cNvPr>
          <p:cNvSpPr/>
          <p:nvPr/>
        </p:nvSpPr>
        <p:spPr>
          <a:xfrm>
            <a:off x="2267578" y="1180679"/>
            <a:ext cx="1597688" cy="1457011"/>
          </a:xfrm>
          <a:prstGeom prst="ellipse">
            <a:avLst/>
          </a:prstGeom>
          <a:solidFill>
            <a:schemeClr val="accent2">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Finance</a:t>
            </a:r>
          </a:p>
        </p:txBody>
      </p:sp>
      <p:sp>
        <p:nvSpPr>
          <p:cNvPr id="7" name="Oval 6">
            <a:extLst>
              <a:ext uri="{FF2B5EF4-FFF2-40B4-BE49-F238E27FC236}">
                <a16:creationId xmlns:a16="http://schemas.microsoft.com/office/drawing/2014/main" id="{1DB5A6C7-CDEA-5E63-B7C2-14E5ED2C9017}"/>
              </a:ext>
            </a:extLst>
          </p:cNvPr>
          <p:cNvSpPr/>
          <p:nvPr/>
        </p:nvSpPr>
        <p:spPr>
          <a:xfrm>
            <a:off x="4238730" y="1180679"/>
            <a:ext cx="1597688" cy="1457011"/>
          </a:xfrm>
          <a:prstGeom prst="ellipse">
            <a:avLst/>
          </a:prstGeom>
          <a:solidFill>
            <a:schemeClr val="accent3">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Order</a:t>
            </a:r>
          </a:p>
        </p:txBody>
      </p:sp>
      <p:sp>
        <p:nvSpPr>
          <p:cNvPr id="8" name="Oval 7">
            <a:extLst>
              <a:ext uri="{FF2B5EF4-FFF2-40B4-BE49-F238E27FC236}">
                <a16:creationId xmlns:a16="http://schemas.microsoft.com/office/drawing/2014/main" id="{FFD6B2FD-8B45-F24F-FAF4-392682516FB7}"/>
              </a:ext>
            </a:extLst>
          </p:cNvPr>
          <p:cNvSpPr/>
          <p:nvPr/>
        </p:nvSpPr>
        <p:spPr>
          <a:xfrm>
            <a:off x="6355584" y="1180679"/>
            <a:ext cx="1597688" cy="1457011"/>
          </a:xfrm>
          <a:prstGeom prst="ellipse">
            <a:avLst/>
          </a:prstGeom>
          <a:solidFill>
            <a:schemeClr val="accent4">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Delivery</a:t>
            </a:r>
          </a:p>
        </p:txBody>
      </p:sp>
      <p:sp>
        <p:nvSpPr>
          <p:cNvPr id="9" name="Oval 8">
            <a:extLst>
              <a:ext uri="{FF2B5EF4-FFF2-40B4-BE49-F238E27FC236}">
                <a16:creationId xmlns:a16="http://schemas.microsoft.com/office/drawing/2014/main" id="{A7719F2B-324E-5C86-3591-62206F7C5914}"/>
              </a:ext>
            </a:extLst>
          </p:cNvPr>
          <p:cNvSpPr/>
          <p:nvPr/>
        </p:nvSpPr>
        <p:spPr>
          <a:xfrm>
            <a:off x="8329647" y="1180679"/>
            <a:ext cx="1597688" cy="1457011"/>
          </a:xfrm>
          <a:prstGeom prst="ellipse">
            <a:avLst/>
          </a:prstGeom>
          <a:solidFill>
            <a:schemeClr val="accent5">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Post Order</a:t>
            </a:r>
          </a:p>
        </p:txBody>
      </p:sp>
      <p:sp>
        <p:nvSpPr>
          <p:cNvPr id="10" name="Oval 9">
            <a:extLst>
              <a:ext uri="{FF2B5EF4-FFF2-40B4-BE49-F238E27FC236}">
                <a16:creationId xmlns:a16="http://schemas.microsoft.com/office/drawing/2014/main" id="{BFDFEC02-FA04-A7DC-0CC9-DB36C3FC00BE}"/>
              </a:ext>
            </a:extLst>
          </p:cNvPr>
          <p:cNvSpPr/>
          <p:nvPr/>
        </p:nvSpPr>
        <p:spPr>
          <a:xfrm>
            <a:off x="10446501" y="1180679"/>
            <a:ext cx="1597688" cy="1457011"/>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cxnSp>
        <p:nvCxnSpPr>
          <p:cNvPr id="13" name="Straight Connector 12">
            <a:extLst>
              <a:ext uri="{FF2B5EF4-FFF2-40B4-BE49-F238E27FC236}">
                <a16:creationId xmlns:a16="http://schemas.microsoft.com/office/drawing/2014/main" id="{FA6179A5-4583-D2CF-9C50-31260D8F346A}"/>
              </a:ext>
            </a:extLst>
          </p:cNvPr>
          <p:cNvCxnSpPr>
            <a:cxnSpLocks/>
          </p:cNvCxnSpPr>
          <p:nvPr/>
        </p:nvCxnSpPr>
        <p:spPr>
          <a:xfrm>
            <a:off x="10128738" y="582804"/>
            <a:ext cx="0" cy="4606524"/>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Picture 2" descr="About Us - cinch">
            <a:extLst>
              <a:ext uri="{FF2B5EF4-FFF2-40B4-BE49-F238E27FC236}">
                <a16:creationId xmlns:a16="http://schemas.microsoft.com/office/drawing/2014/main" id="{A0DB9306-9D38-FCD0-CFBC-1657081C2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209" y="4820993"/>
            <a:ext cx="2116418" cy="146850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Programmer">
            <a:extLst>
              <a:ext uri="{FF2B5EF4-FFF2-40B4-BE49-F238E27FC236}">
                <a16:creationId xmlns:a16="http://schemas.microsoft.com/office/drawing/2014/main" id="{796C1938-6E65-D59C-F81F-F219489C3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404" y="2886066"/>
            <a:ext cx="1654710" cy="1654710"/>
          </a:xfrm>
          <a:prstGeom prst="rect">
            <a:avLst/>
          </a:prstGeom>
        </p:spPr>
      </p:pic>
      <p:pic>
        <p:nvPicPr>
          <p:cNvPr id="12" name="Graphic 11" descr="Programmer">
            <a:extLst>
              <a:ext uri="{FF2B5EF4-FFF2-40B4-BE49-F238E27FC236}">
                <a16:creationId xmlns:a16="http://schemas.microsoft.com/office/drawing/2014/main" id="{92DFD115-51E3-3868-A37E-6F57D30E1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56" y="2886066"/>
            <a:ext cx="1654710" cy="1654710"/>
          </a:xfrm>
          <a:prstGeom prst="rect">
            <a:avLst/>
          </a:prstGeom>
        </p:spPr>
      </p:pic>
      <p:pic>
        <p:nvPicPr>
          <p:cNvPr id="14" name="Graphic 13" descr="Programmer">
            <a:extLst>
              <a:ext uri="{FF2B5EF4-FFF2-40B4-BE49-F238E27FC236}">
                <a16:creationId xmlns:a16="http://schemas.microsoft.com/office/drawing/2014/main" id="{B64BE908-17C5-F405-6D75-953FF54B00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0219" y="2951935"/>
            <a:ext cx="1654710" cy="1654710"/>
          </a:xfrm>
          <a:prstGeom prst="rect">
            <a:avLst/>
          </a:prstGeom>
        </p:spPr>
      </p:pic>
      <p:pic>
        <p:nvPicPr>
          <p:cNvPr id="15" name="Graphic 14" descr="Programmer">
            <a:extLst>
              <a:ext uri="{FF2B5EF4-FFF2-40B4-BE49-F238E27FC236}">
                <a16:creationId xmlns:a16="http://schemas.microsoft.com/office/drawing/2014/main" id="{AAAE16A8-B2D3-CFEA-DEC0-BBDD80B4CC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8562" y="2951935"/>
            <a:ext cx="1654710" cy="1654710"/>
          </a:xfrm>
          <a:prstGeom prst="rect">
            <a:avLst/>
          </a:prstGeom>
        </p:spPr>
      </p:pic>
      <p:pic>
        <p:nvPicPr>
          <p:cNvPr id="16" name="Graphic 15" descr="Programmer">
            <a:extLst>
              <a:ext uri="{FF2B5EF4-FFF2-40B4-BE49-F238E27FC236}">
                <a16:creationId xmlns:a16="http://schemas.microsoft.com/office/drawing/2014/main" id="{6EBDDD53-470A-0821-01F6-CF4D1A47C2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9647" y="2932948"/>
            <a:ext cx="1654710" cy="1654710"/>
          </a:xfrm>
          <a:prstGeom prst="rect">
            <a:avLst/>
          </a:prstGeom>
        </p:spPr>
      </p:pic>
      <p:pic>
        <p:nvPicPr>
          <p:cNvPr id="17" name="Graphic 16" descr="Programmer">
            <a:extLst>
              <a:ext uri="{FF2B5EF4-FFF2-40B4-BE49-F238E27FC236}">
                <a16:creationId xmlns:a16="http://schemas.microsoft.com/office/drawing/2014/main" id="{FB20689C-E9C2-785C-BBFF-392C1516DC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5113" y="2951935"/>
            <a:ext cx="1654710" cy="1654710"/>
          </a:xfrm>
          <a:prstGeom prst="rect">
            <a:avLst/>
          </a:prstGeom>
        </p:spPr>
      </p:pic>
    </p:spTree>
    <p:extLst>
      <p:ext uri="{BB962C8B-B14F-4D97-AF65-F5344CB8AC3E}">
        <p14:creationId xmlns:p14="http://schemas.microsoft.com/office/powerpoint/2010/main" val="2879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8DCE12-0C20-0BA6-6B3E-D71510411B68}"/>
              </a:ext>
            </a:extLst>
          </p:cNvPr>
          <p:cNvSpPr>
            <a:spLocks noGrp="1"/>
          </p:cNvSpPr>
          <p:nvPr>
            <p:ph type="sldNum" sz="quarter" idx="12"/>
          </p:nvPr>
        </p:nvSpPr>
        <p:spPr/>
        <p:txBody>
          <a:bodyPr/>
          <a:lstStyle/>
          <a:p>
            <a:fld id="{EB4B8DE2-A4E8-46E4-8BBF-D75455EFF32C}" type="slidenum">
              <a:rPr lang="en-US" smtClean="0"/>
              <a:pPr/>
              <a:t>39</a:t>
            </a:fld>
            <a:endParaRPr lang="en-US"/>
          </a:p>
        </p:txBody>
      </p:sp>
      <p:pic>
        <p:nvPicPr>
          <p:cNvPr id="5" name="Picture 4">
            <a:extLst>
              <a:ext uri="{FF2B5EF4-FFF2-40B4-BE49-F238E27FC236}">
                <a16:creationId xmlns:a16="http://schemas.microsoft.com/office/drawing/2014/main" id="{9A92D28A-E095-8C52-A8CC-06F7F4AC5A95}"/>
              </a:ext>
            </a:extLst>
          </p:cNvPr>
          <p:cNvPicPr>
            <a:picLocks noChangeAspect="1"/>
          </p:cNvPicPr>
          <p:nvPr/>
        </p:nvPicPr>
        <p:blipFill>
          <a:blip r:embed="rId4"/>
          <a:stretch>
            <a:fillRect/>
          </a:stretch>
        </p:blipFill>
        <p:spPr>
          <a:xfrm>
            <a:off x="3151916" y="2198670"/>
            <a:ext cx="2329228" cy="2105423"/>
          </a:xfrm>
          <a:prstGeom prst="rect">
            <a:avLst/>
          </a:prstGeom>
        </p:spPr>
      </p:pic>
      <p:pic>
        <p:nvPicPr>
          <p:cNvPr id="7" name="Picture 6">
            <a:extLst>
              <a:ext uri="{FF2B5EF4-FFF2-40B4-BE49-F238E27FC236}">
                <a16:creationId xmlns:a16="http://schemas.microsoft.com/office/drawing/2014/main" id="{59CC71E5-7380-BC79-8FEE-2B73C99591B0}"/>
              </a:ext>
            </a:extLst>
          </p:cNvPr>
          <p:cNvPicPr>
            <a:picLocks noChangeAspect="1"/>
          </p:cNvPicPr>
          <p:nvPr/>
        </p:nvPicPr>
        <p:blipFill>
          <a:blip r:embed="rId5"/>
          <a:stretch>
            <a:fillRect/>
          </a:stretch>
        </p:blipFill>
        <p:spPr>
          <a:xfrm>
            <a:off x="8387322" y="2434140"/>
            <a:ext cx="3232080" cy="1627836"/>
          </a:xfrm>
          <a:prstGeom prst="rect">
            <a:avLst/>
          </a:prstGeom>
        </p:spPr>
      </p:pic>
      <p:pic>
        <p:nvPicPr>
          <p:cNvPr id="8" name="Graphic 7">
            <a:extLst>
              <a:ext uri="{FF2B5EF4-FFF2-40B4-BE49-F238E27FC236}">
                <a16:creationId xmlns:a16="http://schemas.microsoft.com/office/drawing/2014/main" id="{927C0315-A5F5-56E0-F2AE-F9FE9E5934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598" y="2120108"/>
            <a:ext cx="2255904" cy="2255904"/>
          </a:xfrm>
          <a:prstGeom prst="rect">
            <a:avLst/>
          </a:prstGeom>
        </p:spPr>
      </p:pic>
      <p:pic>
        <p:nvPicPr>
          <p:cNvPr id="10" name="Graphic 17">
            <a:extLst>
              <a:ext uri="{FF2B5EF4-FFF2-40B4-BE49-F238E27FC236}">
                <a16:creationId xmlns:a16="http://schemas.microsoft.com/office/drawing/2014/main" id="{7A75BDA5-8B58-BED5-13C2-9B52A1C1B6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6281" y="2120108"/>
            <a:ext cx="2255904" cy="22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42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609EC1A-0D94-194A-A908-85DBDEA411C2}"/>
              </a:ext>
            </a:extLst>
          </p:cNvPr>
          <p:cNvSpPr>
            <a:spLocks noGrp="1"/>
          </p:cNvSpPr>
          <p:nvPr>
            <p:ph idx="1"/>
          </p:nvPr>
        </p:nvSpPr>
        <p:spPr>
          <a:xfrm>
            <a:off x="1130531" y="4426252"/>
            <a:ext cx="9930938" cy="1089529"/>
          </a:xfrm>
        </p:spPr>
        <p:txBody>
          <a:bodyPr/>
          <a:lstStyle/>
          <a:p>
            <a:pPr algn="ctr"/>
            <a:r>
              <a:rPr lang="en-US" sz="3600"/>
              <a:t>How comfortable are you throwing code out and trying something new?</a:t>
            </a:r>
          </a:p>
        </p:txBody>
      </p:sp>
      <p:sp>
        <p:nvSpPr>
          <p:cNvPr id="2" name="Slide Number Placeholder 1">
            <a:extLst>
              <a:ext uri="{FF2B5EF4-FFF2-40B4-BE49-F238E27FC236}">
                <a16:creationId xmlns:a16="http://schemas.microsoft.com/office/drawing/2014/main" id="{ACB578C0-F9BE-0B49-AFDE-40CED8E67E27}"/>
              </a:ext>
            </a:extLst>
          </p:cNvPr>
          <p:cNvSpPr>
            <a:spLocks noGrp="1"/>
          </p:cNvSpPr>
          <p:nvPr>
            <p:ph type="sldNum" sz="quarter" idx="12"/>
          </p:nvPr>
        </p:nvSpPr>
        <p:spPr/>
        <p:txBody>
          <a:bodyPr/>
          <a:lstStyle/>
          <a:p>
            <a:fld id="{EB4B8DE2-A4E8-46E4-8BBF-D75455EFF32C}" type="slidenum">
              <a:rPr lang="en-US" smtClean="0"/>
              <a:pPr/>
              <a:t>4</a:t>
            </a:fld>
            <a:endParaRPr lang="en-US"/>
          </a:p>
        </p:txBody>
      </p:sp>
      <p:pic>
        <p:nvPicPr>
          <p:cNvPr id="5" name="Graphic 4" descr="Rubbish">
            <a:extLst>
              <a:ext uri="{FF2B5EF4-FFF2-40B4-BE49-F238E27FC236}">
                <a16:creationId xmlns:a16="http://schemas.microsoft.com/office/drawing/2014/main" id="{28B5BDC5-E40E-3A45-89D9-38A57D4DE9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9906" y="1342219"/>
            <a:ext cx="2652188" cy="2652188"/>
          </a:xfrm>
          <a:prstGeom prst="rect">
            <a:avLst/>
          </a:prstGeom>
        </p:spPr>
      </p:pic>
    </p:spTree>
    <p:extLst>
      <p:ext uri="{BB962C8B-B14F-4D97-AF65-F5344CB8AC3E}">
        <p14:creationId xmlns:p14="http://schemas.microsoft.com/office/powerpoint/2010/main" val="193860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73A454-9B10-AA1D-9869-EDC742DF5388}"/>
              </a:ext>
            </a:extLst>
          </p:cNvPr>
          <p:cNvSpPr>
            <a:spLocks noGrp="1"/>
          </p:cNvSpPr>
          <p:nvPr>
            <p:ph type="sldNum" sz="quarter" idx="12"/>
          </p:nvPr>
        </p:nvSpPr>
        <p:spPr/>
        <p:txBody>
          <a:bodyPr/>
          <a:lstStyle/>
          <a:p>
            <a:fld id="{EB4B8DE2-A4E8-46E4-8BBF-D75455EFF32C}" type="slidenum">
              <a:rPr lang="en-US" smtClean="0"/>
              <a:pPr/>
              <a:t>40</a:t>
            </a:fld>
            <a:endParaRPr lang="en-US"/>
          </a:p>
        </p:txBody>
      </p:sp>
      <p:pic>
        <p:nvPicPr>
          <p:cNvPr id="5" name="Picture 4">
            <a:extLst>
              <a:ext uri="{FF2B5EF4-FFF2-40B4-BE49-F238E27FC236}">
                <a16:creationId xmlns:a16="http://schemas.microsoft.com/office/drawing/2014/main" id="{04A60EE9-5BCE-A54E-7525-9823C1E9C83D}"/>
              </a:ext>
            </a:extLst>
          </p:cNvPr>
          <p:cNvPicPr>
            <a:picLocks noChangeAspect="1"/>
          </p:cNvPicPr>
          <p:nvPr/>
        </p:nvPicPr>
        <p:blipFill>
          <a:blip r:embed="rId3"/>
          <a:stretch>
            <a:fillRect/>
          </a:stretch>
        </p:blipFill>
        <p:spPr>
          <a:xfrm>
            <a:off x="4855301" y="1664335"/>
            <a:ext cx="6198547" cy="3192772"/>
          </a:xfrm>
          <a:prstGeom prst="rect">
            <a:avLst/>
          </a:prstGeom>
        </p:spPr>
      </p:pic>
      <p:pic>
        <p:nvPicPr>
          <p:cNvPr id="3" name="Graphic 23">
            <a:extLst>
              <a:ext uri="{FF2B5EF4-FFF2-40B4-BE49-F238E27FC236}">
                <a16:creationId xmlns:a16="http://schemas.microsoft.com/office/drawing/2014/main" id="{971C6102-ED9F-874A-29D5-A75C13858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71" y="1664334"/>
            <a:ext cx="3190002" cy="3190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115B654-88C1-1C4C-BF6C-CAA2F4F2D14A}"/>
              </a:ext>
            </a:extLst>
          </p:cNvPr>
          <p:cNvPicPr>
            <a:picLocks noChangeAspect="1"/>
          </p:cNvPicPr>
          <p:nvPr/>
        </p:nvPicPr>
        <p:blipFill>
          <a:blip r:embed="rId5"/>
          <a:stretch>
            <a:fillRect/>
          </a:stretch>
        </p:blipFill>
        <p:spPr>
          <a:xfrm flipH="1">
            <a:off x="8929200" y="3175248"/>
            <a:ext cx="1064066" cy="1064066"/>
          </a:xfrm>
          <a:prstGeom prst="rect">
            <a:avLst/>
          </a:prstGeom>
        </p:spPr>
      </p:pic>
    </p:spTree>
    <p:extLst>
      <p:ext uri="{BB962C8B-B14F-4D97-AF65-F5344CB8AC3E}">
        <p14:creationId xmlns:p14="http://schemas.microsoft.com/office/powerpoint/2010/main" val="83076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1900-7D70-8824-BF8B-227992BC6F55}"/>
              </a:ext>
            </a:extLst>
          </p:cNvPr>
          <p:cNvSpPr>
            <a:spLocks noGrp="1"/>
          </p:cNvSpPr>
          <p:nvPr>
            <p:ph type="title"/>
          </p:nvPr>
        </p:nvSpPr>
        <p:spPr>
          <a:xfrm>
            <a:off x="10828480" y="3133971"/>
            <a:ext cx="843920" cy="862416"/>
          </a:xfrm>
        </p:spPr>
        <p:txBody>
          <a:bodyPr/>
          <a:lstStyle/>
          <a:p>
            <a:r>
              <a:rPr lang="en-US" sz="5500" dirty="0"/>
              <a:t>💜</a:t>
            </a:r>
          </a:p>
        </p:txBody>
      </p:sp>
      <p:sp>
        <p:nvSpPr>
          <p:cNvPr id="4" name="Slide Number Placeholder 3">
            <a:extLst>
              <a:ext uri="{FF2B5EF4-FFF2-40B4-BE49-F238E27FC236}">
                <a16:creationId xmlns:a16="http://schemas.microsoft.com/office/drawing/2014/main" id="{08C7C4F1-426B-22EB-2187-B43A30E4A8FF}"/>
              </a:ext>
            </a:extLst>
          </p:cNvPr>
          <p:cNvSpPr>
            <a:spLocks noGrp="1"/>
          </p:cNvSpPr>
          <p:nvPr>
            <p:ph type="sldNum" sz="quarter" idx="12"/>
          </p:nvPr>
        </p:nvSpPr>
        <p:spPr/>
        <p:txBody>
          <a:bodyPr/>
          <a:lstStyle/>
          <a:p>
            <a:fld id="{EB4B8DE2-A4E8-46E4-8BBF-D75455EFF32C}" type="slidenum">
              <a:rPr lang="en-US" smtClean="0"/>
              <a:pPr/>
              <a:t>41</a:t>
            </a:fld>
            <a:endParaRPr lang="en-US"/>
          </a:p>
        </p:txBody>
      </p:sp>
      <p:sp>
        <p:nvSpPr>
          <p:cNvPr id="6" name="Plus 5">
            <a:extLst>
              <a:ext uri="{FF2B5EF4-FFF2-40B4-BE49-F238E27FC236}">
                <a16:creationId xmlns:a16="http://schemas.microsoft.com/office/drawing/2014/main" id="{644C9F42-1D23-7047-ECF2-B0E7571FE89B}"/>
              </a:ext>
            </a:extLst>
          </p:cNvPr>
          <p:cNvSpPr/>
          <p:nvPr/>
        </p:nvSpPr>
        <p:spPr>
          <a:xfrm>
            <a:off x="2415592" y="2981027"/>
            <a:ext cx="914400" cy="91440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7" name="Plus 6">
            <a:extLst>
              <a:ext uri="{FF2B5EF4-FFF2-40B4-BE49-F238E27FC236}">
                <a16:creationId xmlns:a16="http://schemas.microsoft.com/office/drawing/2014/main" id="{B25364A3-27FF-BF3B-61BB-8F3ED38BE098}"/>
              </a:ext>
            </a:extLst>
          </p:cNvPr>
          <p:cNvSpPr/>
          <p:nvPr/>
        </p:nvSpPr>
        <p:spPr>
          <a:xfrm>
            <a:off x="6722062" y="2971800"/>
            <a:ext cx="914400" cy="91440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tx1"/>
              </a:solidFill>
            </a:endParaRPr>
          </a:p>
        </p:txBody>
      </p:sp>
      <p:pic>
        <p:nvPicPr>
          <p:cNvPr id="8" name="Picture 2" descr="Cinch sponsors Simon Cowell's new ITV musical game show Walk The Line | Car  Dealer News">
            <a:extLst>
              <a:ext uri="{FF2B5EF4-FFF2-40B4-BE49-F238E27FC236}">
                <a16:creationId xmlns:a16="http://schemas.microsoft.com/office/drawing/2014/main" id="{B86020A0-23A9-F0FC-3C57-A7DA5CFF923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661281" y="2757496"/>
            <a:ext cx="2888594" cy="100970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8526787-D1D0-C416-6A6E-3A075B98C3DA}"/>
              </a:ext>
            </a:extLst>
          </p:cNvPr>
          <p:cNvSpPr txBox="1">
            <a:spLocks/>
          </p:cNvSpPr>
          <p:nvPr/>
        </p:nvSpPr>
        <p:spPr>
          <a:xfrm>
            <a:off x="7762292" y="3056886"/>
            <a:ext cx="1646349" cy="862416"/>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5500">
                <a:solidFill>
                  <a:schemeClr val="accent4"/>
                </a:solidFill>
              </a:rPr>
              <a:t>2019</a:t>
            </a:r>
          </a:p>
        </p:txBody>
      </p:sp>
      <p:sp>
        <p:nvSpPr>
          <p:cNvPr id="10" name="Equals 9">
            <a:extLst>
              <a:ext uri="{FF2B5EF4-FFF2-40B4-BE49-F238E27FC236}">
                <a16:creationId xmlns:a16="http://schemas.microsoft.com/office/drawing/2014/main" id="{D80572D3-1B9D-FB09-8ED8-8C8AD1ADB880}"/>
              </a:ext>
            </a:extLst>
          </p:cNvPr>
          <p:cNvSpPr/>
          <p:nvPr/>
        </p:nvSpPr>
        <p:spPr>
          <a:xfrm>
            <a:off x="9579734" y="3009362"/>
            <a:ext cx="914400" cy="9144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id="{2EC6142B-1F2A-74EE-F1EB-E413FEE93878}"/>
              </a:ext>
            </a:extLst>
          </p:cNvPr>
          <p:cNvPicPr>
            <a:picLocks noChangeAspect="1"/>
          </p:cNvPicPr>
          <p:nvPr/>
        </p:nvPicPr>
        <p:blipFill>
          <a:blip r:embed="rId6"/>
          <a:stretch>
            <a:fillRect/>
          </a:stretch>
        </p:blipFill>
        <p:spPr>
          <a:xfrm>
            <a:off x="616930" y="2763090"/>
            <a:ext cx="1467373" cy="1450008"/>
          </a:xfrm>
          <a:prstGeom prst="rect">
            <a:avLst/>
          </a:prstGeom>
        </p:spPr>
      </p:pic>
    </p:spTree>
    <p:extLst>
      <p:ext uri="{BB962C8B-B14F-4D97-AF65-F5344CB8AC3E}">
        <p14:creationId xmlns:p14="http://schemas.microsoft.com/office/powerpoint/2010/main" val="24643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E80E-E455-A8AD-FE60-E8DED8176B72}"/>
              </a:ext>
            </a:extLst>
          </p:cNvPr>
          <p:cNvSpPr>
            <a:spLocks noGrp="1"/>
          </p:cNvSpPr>
          <p:nvPr>
            <p:ph type="title"/>
          </p:nvPr>
        </p:nvSpPr>
        <p:spPr>
          <a:xfrm>
            <a:off x="6553615" y="1339675"/>
            <a:ext cx="3228205" cy="1002454"/>
          </a:xfrm>
        </p:spPr>
        <p:txBody>
          <a:bodyPr/>
          <a:lstStyle/>
          <a:p>
            <a:r>
              <a:rPr lang="en-US" sz="6500" dirty="0"/>
              <a:t>🪦 ✉️ 🇬🇧</a:t>
            </a:r>
          </a:p>
        </p:txBody>
      </p:sp>
      <p:sp>
        <p:nvSpPr>
          <p:cNvPr id="4" name="Slide Number Placeholder 3">
            <a:extLst>
              <a:ext uri="{FF2B5EF4-FFF2-40B4-BE49-F238E27FC236}">
                <a16:creationId xmlns:a16="http://schemas.microsoft.com/office/drawing/2014/main" id="{C0A5A687-AEFC-9243-51B7-AF3559C10E73}"/>
              </a:ext>
            </a:extLst>
          </p:cNvPr>
          <p:cNvSpPr>
            <a:spLocks noGrp="1"/>
          </p:cNvSpPr>
          <p:nvPr>
            <p:ph type="sldNum" sz="quarter" idx="12"/>
          </p:nvPr>
        </p:nvSpPr>
        <p:spPr/>
        <p:txBody>
          <a:bodyPr/>
          <a:lstStyle/>
          <a:p>
            <a:fld id="{EB4B8DE2-A4E8-46E4-8BBF-D75455EFF32C}" type="slidenum">
              <a:rPr lang="en-US" smtClean="0"/>
              <a:pPr/>
              <a:t>42</a:t>
            </a:fld>
            <a:endParaRPr lang="en-US"/>
          </a:p>
        </p:txBody>
      </p:sp>
      <p:sp>
        <p:nvSpPr>
          <p:cNvPr id="6" name="Title 1">
            <a:extLst>
              <a:ext uri="{FF2B5EF4-FFF2-40B4-BE49-F238E27FC236}">
                <a16:creationId xmlns:a16="http://schemas.microsoft.com/office/drawing/2014/main" id="{51FF7CC5-EFA4-D2DB-BB44-6A676B9FEA9B}"/>
              </a:ext>
            </a:extLst>
          </p:cNvPr>
          <p:cNvSpPr txBox="1">
            <a:spLocks/>
          </p:cNvSpPr>
          <p:nvPr/>
        </p:nvSpPr>
        <p:spPr>
          <a:xfrm>
            <a:off x="6553615" y="3030782"/>
            <a:ext cx="2929432" cy="5770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500" b="0" dirty="0">
                <a:solidFill>
                  <a:schemeClr val="accent4"/>
                </a:solidFill>
              </a:rPr>
              <a:t>Buffering</a:t>
            </a:r>
            <a:r>
              <a:rPr lang="en-US" sz="3500" b="0" dirty="0"/>
              <a:t> data</a:t>
            </a:r>
          </a:p>
        </p:txBody>
      </p:sp>
      <p:pic>
        <p:nvPicPr>
          <p:cNvPr id="5" name="Picture 4">
            <a:extLst>
              <a:ext uri="{FF2B5EF4-FFF2-40B4-BE49-F238E27FC236}">
                <a16:creationId xmlns:a16="http://schemas.microsoft.com/office/drawing/2014/main" id="{75803609-D432-9A49-D6BF-1B7FB444EAE3}"/>
              </a:ext>
            </a:extLst>
          </p:cNvPr>
          <p:cNvPicPr>
            <a:picLocks noChangeAspect="1"/>
          </p:cNvPicPr>
          <p:nvPr/>
        </p:nvPicPr>
        <p:blipFill>
          <a:blip r:embed="rId4"/>
          <a:stretch>
            <a:fillRect/>
          </a:stretch>
        </p:blipFill>
        <p:spPr>
          <a:xfrm>
            <a:off x="1541863" y="1601361"/>
            <a:ext cx="3228205" cy="3203050"/>
          </a:xfrm>
          <a:prstGeom prst="rect">
            <a:avLst/>
          </a:prstGeom>
        </p:spPr>
      </p:pic>
      <p:sp>
        <p:nvSpPr>
          <p:cNvPr id="7" name="Title 1">
            <a:extLst>
              <a:ext uri="{FF2B5EF4-FFF2-40B4-BE49-F238E27FC236}">
                <a16:creationId xmlns:a16="http://schemas.microsoft.com/office/drawing/2014/main" id="{64AA92BC-1F93-BA59-5585-104B8200535A}"/>
              </a:ext>
            </a:extLst>
          </p:cNvPr>
          <p:cNvSpPr txBox="1">
            <a:spLocks/>
          </p:cNvSpPr>
          <p:nvPr/>
        </p:nvSpPr>
        <p:spPr>
          <a:xfrm>
            <a:off x="6553615" y="4515871"/>
            <a:ext cx="5215944" cy="5770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500" b="0" dirty="0">
                <a:solidFill>
                  <a:schemeClr val="accent4"/>
                </a:solidFill>
              </a:rPr>
              <a:t>FIFO</a:t>
            </a:r>
            <a:r>
              <a:rPr lang="en-US" sz="3500" b="0" dirty="0"/>
              <a:t> – exactly once</a:t>
            </a:r>
          </a:p>
        </p:txBody>
      </p:sp>
    </p:spTree>
    <p:extLst>
      <p:ext uri="{BB962C8B-B14F-4D97-AF65-F5344CB8AC3E}">
        <p14:creationId xmlns:p14="http://schemas.microsoft.com/office/powerpoint/2010/main" val="27889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3AAAE4-0C5B-DAA1-03EA-E68FFFA5922A}"/>
              </a:ext>
            </a:extLst>
          </p:cNvPr>
          <p:cNvSpPr>
            <a:spLocks noGrp="1"/>
          </p:cNvSpPr>
          <p:nvPr>
            <p:ph type="sldNum" sz="quarter" idx="12"/>
          </p:nvPr>
        </p:nvSpPr>
        <p:spPr/>
        <p:txBody>
          <a:bodyPr/>
          <a:lstStyle/>
          <a:p>
            <a:fld id="{EB4B8DE2-A4E8-46E4-8BBF-D75455EFF32C}" type="slidenum">
              <a:rPr lang="en-US" smtClean="0"/>
              <a:pPr/>
              <a:t>43</a:t>
            </a:fld>
            <a:endParaRPr lang="en-US"/>
          </a:p>
        </p:txBody>
      </p:sp>
      <p:sp>
        <p:nvSpPr>
          <p:cNvPr id="2" name="Rectangle 1">
            <a:extLst>
              <a:ext uri="{FF2B5EF4-FFF2-40B4-BE49-F238E27FC236}">
                <a16:creationId xmlns:a16="http://schemas.microsoft.com/office/drawing/2014/main" id="{1FD4B235-A1D8-281D-991A-BA538A7A36E5}"/>
              </a:ext>
            </a:extLst>
          </p:cNvPr>
          <p:cNvSpPr/>
          <p:nvPr/>
        </p:nvSpPr>
        <p:spPr>
          <a:xfrm>
            <a:off x="2302933" y="1543900"/>
            <a:ext cx="7333781" cy="458111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sz="2500" b="1">
              <a:solidFill>
                <a:sysClr val="windowText" lastClr="000000"/>
              </a:solidFill>
            </a:endParaRPr>
          </a:p>
          <a:p>
            <a:pPr algn="ctr"/>
            <a:endParaRPr lang="en-US" sz="2500" b="1">
              <a:solidFill>
                <a:sysClr val="windowText" lastClr="000000"/>
              </a:solidFill>
            </a:endParaRPr>
          </a:p>
          <a:p>
            <a:pPr algn="ctr"/>
            <a:r>
              <a:rPr lang="en-US" sz="2500" b="1">
                <a:solidFill>
                  <a:sysClr val="windowText" lastClr="000000"/>
                </a:solidFill>
              </a:rPr>
              <a:t>A “Component” at cinch</a:t>
            </a:r>
          </a:p>
        </p:txBody>
      </p:sp>
      <p:pic>
        <p:nvPicPr>
          <p:cNvPr id="5" name="Graphic 23">
            <a:extLst>
              <a:ext uri="{FF2B5EF4-FFF2-40B4-BE49-F238E27FC236}">
                <a16:creationId xmlns:a16="http://schemas.microsoft.com/office/drawing/2014/main" id="{9E1DA1EA-51EC-4FD8-53F5-33A2E5F8D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015" y="3298496"/>
            <a:ext cx="1194702" cy="119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31BACA7C-8AF7-3A66-501D-B9AC9ACF11D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836449" y="3216151"/>
            <a:ext cx="1375553" cy="13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1">
            <a:extLst>
              <a:ext uri="{FF2B5EF4-FFF2-40B4-BE49-F238E27FC236}">
                <a16:creationId xmlns:a16="http://schemas.microsoft.com/office/drawing/2014/main" id="{AF54933C-AE93-61D3-E717-6C37F76B9BD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939651" y="3202066"/>
            <a:ext cx="1375553" cy="13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4131DB85-6516-9E0E-2CF3-0B01C203D6F4}"/>
              </a:ext>
            </a:extLst>
          </p:cNvPr>
          <p:cNvCxnSpPr>
            <a:cxnSpLocks/>
            <a:stCxn id="7" idx="3"/>
            <a:endCxn id="5" idx="1"/>
          </p:cNvCxnSpPr>
          <p:nvPr/>
        </p:nvCxnSpPr>
        <p:spPr>
          <a:xfrm flipV="1">
            <a:off x="4212002" y="3895847"/>
            <a:ext cx="963013" cy="8081"/>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6E79D66-0977-A2D8-0E8D-E29FD22E16F5}"/>
              </a:ext>
            </a:extLst>
          </p:cNvPr>
          <p:cNvCxnSpPr>
            <a:cxnSpLocks/>
            <a:stCxn id="5" idx="3"/>
            <a:endCxn id="12" idx="1"/>
          </p:cNvCxnSpPr>
          <p:nvPr/>
        </p:nvCxnSpPr>
        <p:spPr>
          <a:xfrm flipV="1">
            <a:off x="6369717" y="3889843"/>
            <a:ext cx="569934" cy="6004"/>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2" name="Graphic 16">
            <a:extLst>
              <a:ext uri="{FF2B5EF4-FFF2-40B4-BE49-F238E27FC236}">
                <a16:creationId xmlns:a16="http://schemas.microsoft.com/office/drawing/2014/main" id="{C768A5DB-5C26-F6AB-E8DF-0D0912769EC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051329" y="3392171"/>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Arrow Connector 22">
            <a:extLst>
              <a:ext uri="{FF2B5EF4-FFF2-40B4-BE49-F238E27FC236}">
                <a16:creationId xmlns:a16="http://schemas.microsoft.com/office/drawing/2014/main" id="{2E55F1F0-44E0-3438-9F9E-A9B6C9866782}"/>
              </a:ext>
            </a:extLst>
          </p:cNvPr>
          <p:cNvCxnSpPr>
            <a:cxnSpLocks/>
            <a:stCxn id="12" idx="3"/>
            <a:endCxn id="22" idx="1"/>
          </p:cNvCxnSpPr>
          <p:nvPr/>
        </p:nvCxnSpPr>
        <p:spPr>
          <a:xfrm flipV="1">
            <a:off x="8315204" y="3889842"/>
            <a:ext cx="1736125" cy="1"/>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DBD506B-7B96-6B6A-C202-758E5498ECD6}"/>
              </a:ext>
            </a:extLst>
          </p:cNvPr>
          <p:cNvSpPr/>
          <p:nvPr/>
        </p:nvSpPr>
        <p:spPr>
          <a:xfrm>
            <a:off x="1013106" y="3523372"/>
            <a:ext cx="739353" cy="74495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34" name="Title 1">
            <a:extLst>
              <a:ext uri="{FF2B5EF4-FFF2-40B4-BE49-F238E27FC236}">
                <a16:creationId xmlns:a16="http://schemas.microsoft.com/office/drawing/2014/main" id="{9C504A33-DA2F-A252-EF9F-BF27A6A06FC4}"/>
              </a:ext>
            </a:extLst>
          </p:cNvPr>
          <p:cNvSpPr txBox="1">
            <a:spLocks/>
          </p:cNvSpPr>
          <p:nvPr/>
        </p:nvSpPr>
        <p:spPr>
          <a:xfrm>
            <a:off x="9770097" y="4475311"/>
            <a:ext cx="1557807" cy="784830"/>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500" b="0" i="1">
                <a:latin typeface="+mn-lt"/>
              </a:rPr>
              <a:t>Shared</a:t>
            </a:r>
          </a:p>
          <a:p>
            <a:pPr algn="ctr"/>
            <a:r>
              <a:rPr lang="en-US" sz="2500" b="0" i="1">
                <a:latin typeface="+mn-lt"/>
              </a:rPr>
              <a:t>Event Bus</a:t>
            </a:r>
          </a:p>
        </p:txBody>
      </p:sp>
      <p:sp>
        <p:nvSpPr>
          <p:cNvPr id="35" name="Title 1">
            <a:extLst>
              <a:ext uri="{FF2B5EF4-FFF2-40B4-BE49-F238E27FC236}">
                <a16:creationId xmlns:a16="http://schemas.microsoft.com/office/drawing/2014/main" id="{9B7DE6C9-BD11-846A-0478-57824CE45498}"/>
              </a:ext>
            </a:extLst>
          </p:cNvPr>
          <p:cNvSpPr txBox="1">
            <a:spLocks/>
          </p:cNvSpPr>
          <p:nvPr/>
        </p:nvSpPr>
        <p:spPr>
          <a:xfrm>
            <a:off x="798521" y="4343033"/>
            <a:ext cx="1142816" cy="784830"/>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500" b="0" i="1">
                <a:latin typeface="+mn-lt"/>
              </a:rPr>
              <a:t>Any trigger</a:t>
            </a:r>
          </a:p>
        </p:txBody>
      </p:sp>
      <p:cxnSp>
        <p:nvCxnSpPr>
          <p:cNvPr id="54" name="Straight Arrow Connector 53">
            <a:extLst>
              <a:ext uri="{FF2B5EF4-FFF2-40B4-BE49-F238E27FC236}">
                <a16:creationId xmlns:a16="http://schemas.microsoft.com/office/drawing/2014/main" id="{1C05F930-59EA-4731-30ED-50EEFAFEDC4E}"/>
              </a:ext>
            </a:extLst>
          </p:cNvPr>
          <p:cNvCxnSpPr>
            <a:cxnSpLocks/>
            <a:stCxn id="27" idx="6"/>
            <a:endCxn id="7" idx="1"/>
          </p:cNvCxnSpPr>
          <p:nvPr/>
        </p:nvCxnSpPr>
        <p:spPr>
          <a:xfrm>
            <a:off x="1752459" y="3895847"/>
            <a:ext cx="1083990" cy="8081"/>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746BA8AF-2227-B76C-2451-5AA2C0D39D7F}"/>
              </a:ext>
            </a:extLst>
          </p:cNvPr>
          <p:cNvSpPr txBox="1">
            <a:spLocks/>
          </p:cNvSpPr>
          <p:nvPr/>
        </p:nvSpPr>
        <p:spPr>
          <a:xfrm>
            <a:off x="4929810" y="4579220"/>
            <a:ext cx="152920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000" b="0">
                <a:solidFill>
                  <a:schemeClr val="bg1"/>
                </a:solidFill>
              </a:rPr>
              <a:t>Single Table</a:t>
            </a:r>
          </a:p>
        </p:txBody>
      </p:sp>
      <p:sp>
        <p:nvSpPr>
          <p:cNvPr id="59" name="Title 1">
            <a:extLst>
              <a:ext uri="{FF2B5EF4-FFF2-40B4-BE49-F238E27FC236}">
                <a16:creationId xmlns:a16="http://schemas.microsoft.com/office/drawing/2014/main" id="{F2E2E1AC-6AF5-FBE1-35DD-E4313171A308}"/>
              </a:ext>
            </a:extLst>
          </p:cNvPr>
          <p:cNvSpPr txBox="1">
            <a:spLocks/>
          </p:cNvSpPr>
          <p:nvPr/>
        </p:nvSpPr>
        <p:spPr>
          <a:xfrm>
            <a:off x="8353498" y="3951501"/>
            <a:ext cx="108367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000" b="0">
                <a:solidFill>
                  <a:schemeClr val="bg1"/>
                </a:solidFill>
              </a:rPr>
              <a:t>Publish Domain Event</a:t>
            </a:r>
          </a:p>
        </p:txBody>
      </p:sp>
      <p:sp>
        <p:nvSpPr>
          <p:cNvPr id="69" name="Title 1">
            <a:extLst>
              <a:ext uri="{FF2B5EF4-FFF2-40B4-BE49-F238E27FC236}">
                <a16:creationId xmlns:a16="http://schemas.microsoft.com/office/drawing/2014/main" id="{76EC2306-3A54-6C24-53DD-66FC85125557}"/>
              </a:ext>
            </a:extLst>
          </p:cNvPr>
          <p:cNvSpPr>
            <a:spLocks noGrp="1"/>
          </p:cNvSpPr>
          <p:nvPr>
            <p:ph type="title"/>
          </p:nvPr>
        </p:nvSpPr>
        <p:spPr>
          <a:xfrm>
            <a:off x="1346691" y="386837"/>
            <a:ext cx="9776178" cy="992579"/>
          </a:xfrm>
        </p:spPr>
        <p:txBody>
          <a:bodyPr/>
          <a:lstStyle/>
          <a:p>
            <a:pPr algn="ctr"/>
            <a:r>
              <a:rPr lang="en-US" sz="6500"/>
              <a:t>What does a team own?</a:t>
            </a:r>
          </a:p>
        </p:txBody>
      </p:sp>
    </p:spTree>
    <p:extLst>
      <p:ext uri="{BB962C8B-B14F-4D97-AF65-F5344CB8AC3E}">
        <p14:creationId xmlns:p14="http://schemas.microsoft.com/office/powerpoint/2010/main" val="25172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3AAAE4-0C5B-DAA1-03EA-E68FFFA5922A}"/>
              </a:ext>
            </a:extLst>
          </p:cNvPr>
          <p:cNvSpPr>
            <a:spLocks noGrp="1"/>
          </p:cNvSpPr>
          <p:nvPr>
            <p:ph type="sldNum" sz="quarter" idx="12"/>
          </p:nvPr>
        </p:nvSpPr>
        <p:spPr/>
        <p:txBody>
          <a:bodyPr/>
          <a:lstStyle/>
          <a:p>
            <a:fld id="{EB4B8DE2-A4E8-46E4-8BBF-D75455EFF32C}" type="slidenum">
              <a:rPr lang="en-US" smtClean="0"/>
              <a:pPr/>
              <a:t>44</a:t>
            </a:fld>
            <a:endParaRPr lang="en-US"/>
          </a:p>
        </p:txBody>
      </p:sp>
      <p:sp>
        <p:nvSpPr>
          <p:cNvPr id="2" name="Rectangle 1">
            <a:extLst>
              <a:ext uri="{FF2B5EF4-FFF2-40B4-BE49-F238E27FC236}">
                <a16:creationId xmlns:a16="http://schemas.microsoft.com/office/drawing/2014/main" id="{1FD4B235-A1D8-281D-991A-BA538A7A36E5}"/>
              </a:ext>
            </a:extLst>
          </p:cNvPr>
          <p:cNvSpPr/>
          <p:nvPr/>
        </p:nvSpPr>
        <p:spPr>
          <a:xfrm>
            <a:off x="2302933" y="1543900"/>
            <a:ext cx="7333781" cy="458111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sz="2500" b="1" dirty="0">
              <a:solidFill>
                <a:sysClr val="windowText" lastClr="000000"/>
              </a:solidFill>
            </a:endParaRPr>
          </a:p>
          <a:p>
            <a:pPr algn="ctr"/>
            <a:endParaRPr lang="en-US" sz="2500" b="1" dirty="0">
              <a:solidFill>
                <a:sysClr val="windowText" lastClr="000000"/>
              </a:solidFill>
            </a:endParaRPr>
          </a:p>
          <a:p>
            <a:pPr algn="ctr"/>
            <a:r>
              <a:rPr lang="en-US" sz="2500" b="1" dirty="0">
                <a:solidFill>
                  <a:sysClr val="windowText" lastClr="000000"/>
                </a:solidFill>
              </a:rPr>
              <a:t>A “Component” at cinch</a:t>
            </a:r>
          </a:p>
        </p:txBody>
      </p:sp>
      <p:pic>
        <p:nvPicPr>
          <p:cNvPr id="5" name="Graphic 23">
            <a:extLst>
              <a:ext uri="{FF2B5EF4-FFF2-40B4-BE49-F238E27FC236}">
                <a16:creationId xmlns:a16="http://schemas.microsoft.com/office/drawing/2014/main" id="{9E1DA1EA-51EC-4FD8-53F5-33A2E5F8D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015" y="3298496"/>
            <a:ext cx="1194702" cy="119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26">
            <a:extLst>
              <a:ext uri="{FF2B5EF4-FFF2-40B4-BE49-F238E27FC236}">
                <a16:creationId xmlns:a16="http://schemas.microsoft.com/office/drawing/2014/main" id="{A8F37229-29FA-DA08-8AB8-DA9A050C8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459" y="1841187"/>
            <a:ext cx="1194702" cy="119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31BACA7C-8AF7-3A66-501D-B9AC9ACF11D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836449" y="3216151"/>
            <a:ext cx="1375553" cy="13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Elbow Connector 7">
            <a:extLst>
              <a:ext uri="{FF2B5EF4-FFF2-40B4-BE49-F238E27FC236}">
                <a16:creationId xmlns:a16="http://schemas.microsoft.com/office/drawing/2014/main" id="{41E60483-0871-D5F6-2872-F1FBCEEAD0FF}"/>
              </a:ext>
            </a:extLst>
          </p:cNvPr>
          <p:cNvCxnSpPr>
            <a:cxnSpLocks/>
            <a:stCxn id="7" idx="0"/>
            <a:endCxn id="6" idx="1"/>
          </p:cNvCxnSpPr>
          <p:nvPr/>
        </p:nvCxnSpPr>
        <p:spPr>
          <a:xfrm rot="5400000" flipH="1" flipV="1">
            <a:off x="3539536" y="2423229"/>
            <a:ext cx="777613" cy="808233"/>
          </a:xfrm>
          <a:prstGeom prst="bentConnector2">
            <a:avLst/>
          </a:prstGeom>
          <a:ln w="34925">
            <a:solidFill>
              <a:schemeClr val="bg1"/>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A9A310A-F1ED-9583-E805-ED48D5069416}"/>
              </a:ext>
            </a:extLst>
          </p:cNvPr>
          <p:cNvSpPr txBox="1">
            <a:spLocks/>
          </p:cNvSpPr>
          <p:nvPr/>
        </p:nvSpPr>
        <p:spPr>
          <a:xfrm>
            <a:off x="3524225" y="1963633"/>
            <a:ext cx="70378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a:solidFill>
                  <a:schemeClr val="bg1"/>
                </a:solidFill>
              </a:rPr>
              <a:t>DLQ</a:t>
            </a:r>
          </a:p>
        </p:txBody>
      </p:sp>
      <p:pic>
        <p:nvPicPr>
          <p:cNvPr id="12" name="Graphic 11">
            <a:extLst>
              <a:ext uri="{FF2B5EF4-FFF2-40B4-BE49-F238E27FC236}">
                <a16:creationId xmlns:a16="http://schemas.microsoft.com/office/drawing/2014/main" id="{AF54933C-AE93-61D3-E717-6C37F76B9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939651" y="3202066"/>
            <a:ext cx="1375553" cy="13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4131DB85-6516-9E0E-2CF3-0B01C203D6F4}"/>
              </a:ext>
            </a:extLst>
          </p:cNvPr>
          <p:cNvCxnSpPr>
            <a:cxnSpLocks/>
            <a:stCxn id="7" idx="3"/>
            <a:endCxn id="5" idx="1"/>
          </p:cNvCxnSpPr>
          <p:nvPr/>
        </p:nvCxnSpPr>
        <p:spPr>
          <a:xfrm flipV="1">
            <a:off x="4212002" y="3895847"/>
            <a:ext cx="963013" cy="8081"/>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6E79D66-0977-A2D8-0E8D-E29FD22E16F5}"/>
              </a:ext>
            </a:extLst>
          </p:cNvPr>
          <p:cNvCxnSpPr>
            <a:cxnSpLocks/>
            <a:stCxn id="5" idx="3"/>
            <a:endCxn id="12" idx="1"/>
          </p:cNvCxnSpPr>
          <p:nvPr/>
        </p:nvCxnSpPr>
        <p:spPr>
          <a:xfrm flipV="1">
            <a:off x="6369717" y="3889843"/>
            <a:ext cx="569934" cy="6004"/>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F3227EE-3BD2-71BE-205F-0FDA92FCE692}"/>
              </a:ext>
            </a:extLst>
          </p:cNvPr>
          <p:cNvCxnSpPr>
            <a:cxnSpLocks/>
            <a:stCxn id="12" idx="0"/>
            <a:endCxn id="87" idx="1"/>
          </p:cNvCxnSpPr>
          <p:nvPr/>
        </p:nvCxnSpPr>
        <p:spPr>
          <a:xfrm rot="5400000" flipH="1" flipV="1">
            <a:off x="7611376" y="2448928"/>
            <a:ext cx="769191" cy="737086"/>
          </a:xfrm>
          <a:prstGeom prst="bentConnector2">
            <a:avLst/>
          </a:prstGeom>
          <a:ln w="34925">
            <a:solidFill>
              <a:schemeClr val="bg1"/>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2" name="Graphic 16">
            <a:extLst>
              <a:ext uri="{FF2B5EF4-FFF2-40B4-BE49-F238E27FC236}">
                <a16:creationId xmlns:a16="http://schemas.microsoft.com/office/drawing/2014/main" id="{C768A5DB-5C26-F6AB-E8DF-0D0912769EC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051329" y="3392171"/>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Arrow Connector 22">
            <a:extLst>
              <a:ext uri="{FF2B5EF4-FFF2-40B4-BE49-F238E27FC236}">
                <a16:creationId xmlns:a16="http://schemas.microsoft.com/office/drawing/2014/main" id="{2E55F1F0-44E0-3438-9F9E-A9B6C9866782}"/>
              </a:ext>
            </a:extLst>
          </p:cNvPr>
          <p:cNvCxnSpPr>
            <a:cxnSpLocks/>
            <a:stCxn id="12" idx="3"/>
            <a:endCxn id="22" idx="1"/>
          </p:cNvCxnSpPr>
          <p:nvPr/>
        </p:nvCxnSpPr>
        <p:spPr>
          <a:xfrm flipV="1">
            <a:off x="8315204" y="3889842"/>
            <a:ext cx="1736125" cy="1"/>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DBD506B-7B96-6B6A-C202-758E5498ECD6}"/>
              </a:ext>
            </a:extLst>
          </p:cNvPr>
          <p:cNvSpPr/>
          <p:nvPr/>
        </p:nvSpPr>
        <p:spPr>
          <a:xfrm>
            <a:off x="1013106" y="3523372"/>
            <a:ext cx="739353" cy="74495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34" name="Title 1">
            <a:extLst>
              <a:ext uri="{FF2B5EF4-FFF2-40B4-BE49-F238E27FC236}">
                <a16:creationId xmlns:a16="http://schemas.microsoft.com/office/drawing/2014/main" id="{9C504A33-DA2F-A252-EF9F-BF27A6A06FC4}"/>
              </a:ext>
            </a:extLst>
          </p:cNvPr>
          <p:cNvSpPr txBox="1">
            <a:spLocks/>
          </p:cNvSpPr>
          <p:nvPr/>
        </p:nvSpPr>
        <p:spPr>
          <a:xfrm>
            <a:off x="9770097" y="4475311"/>
            <a:ext cx="1557807" cy="784830"/>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500" b="0" i="1">
                <a:latin typeface="+mn-lt"/>
              </a:rPr>
              <a:t>Shared</a:t>
            </a:r>
          </a:p>
          <a:p>
            <a:pPr algn="ctr"/>
            <a:r>
              <a:rPr lang="en-US" sz="2500" b="0" i="1">
                <a:latin typeface="+mn-lt"/>
              </a:rPr>
              <a:t>Event Bus</a:t>
            </a:r>
          </a:p>
        </p:txBody>
      </p:sp>
      <p:sp>
        <p:nvSpPr>
          <p:cNvPr id="35" name="Title 1">
            <a:extLst>
              <a:ext uri="{FF2B5EF4-FFF2-40B4-BE49-F238E27FC236}">
                <a16:creationId xmlns:a16="http://schemas.microsoft.com/office/drawing/2014/main" id="{9B7DE6C9-BD11-846A-0478-57824CE45498}"/>
              </a:ext>
            </a:extLst>
          </p:cNvPr>
          <p:cNvSpPr txBox="1">
            <a:spLocks/>
          </p:cNvSpPr>
          <p:nvPr/>
        </p:nvSpPr>
        <p:spPr>
          <a:xfrm>
            <a:off x="798521" y="4343033"/>
            <a:ext cx="1142816" cy="784830"/>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500" b="0" i="1" dirty="0">
                <a:latin typeface="+mn-lt"/>
              </a:rPr>
              <a:t>Any trigger</a:t>
            </a:r>
          </a:p>
        </p:txBody>
      </p:sp>
      <p:sp>
        <p:nvSpPr>
          <p:cNvPr id="36" name="Title 1">
            <a:extLst>
              <a:ext uri="{FF2B5EF4-FFF2-40B4-BE49-F238E27FC236}">
                <a16:creationId xmlns:a16="http://schemas.microsoft.com/office/drawing/2014/main" id="{56800126-3750-BB16-8609-480DCB0ABD7E}"/>
              </a:ext>
            </a:extLst>
          </p:cNvPr>
          <p:cNvSpPr txBox="1">
            <a:spLocks/>
          </p:cNvSpPr>
          <p:nvPr/>
        </p:nvSpPr>
        <p:spPr>
          <a:xfrm>
            <a:off x="7611415" y="1965040"/>
            <a:ext cx="70378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a:solidFill>
                  <a:schemeClr val="bg1"/>
                </a:solidFill>
              </a:rPr>
              <a:t>DLQ</a:t>
            </a:r>
          </a:p>
        </p:txBody>
      </p:sp>
      <p:cxnSp>
        <p:nvCxnSpPr>
          <p:cNvPr id="54" name="Straight Arrow Connector 53">
            <a:extLst>
              <a:ext uri="{FF2B5EF4-FFF2-40B4-BE49-F238E27FC236}">
                <a16:creationId xmlns:a16="http://schemas.microsoft.com/office/drawing/2014/main" id="{1C05F930-59EA-4731-30ED-50EEFAFEDC4E}"/>
              </a:ext>
            </a:extLst>
          </p:cNvPr>
          <p:cNvCxnSpPr>
            <a:cxnSpLocks/>
            <a:stCxn id="27" idx="6"/>
            <a:endCxn id="7" idx="1"/>
          </p:cNvCxnSpPr>
          <p:nvPr/>
        </p:nvCxnSpPr>
        <p:spPr>
          <a:xfrm>
            <a:off x="1752459" y="3895847"/>
            <a:ext cx="1083990" cy="8081"/>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746BA8AF-2227-B76C-2451-5AA2C0D39D7F}"/>
              </a:ext>
            </a:extLst>
          </p:cNvPr>
          <p:cNvSpPr txBox="1">
            <a:spLocks/>
          </p:cNvSpPr>
          <p:nvPr/>
        </p:nvSpPr>
        <p:spPr>
          <a:xfrm>
            <a:off x="5056810" y="4579220"/>
            <a:ext cx="152920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000" b="0" dirty="0">
                <a:solidFill>
                  <a:schemeClr val="bg1"/>
                </a:solidFill>
              </a:rPr>
              <a:t>Single Table</a:t>
            </a:r>
          </a:p>
        </p:txBody>
      </p:sp>
      <p:sp>
        <p:nvSpPr>
          <p:cNvPr id="59" name="Title 1">
            <a:extLst>
              <a:ext uri="{FF2B5EF4-FFF2-40B4-BE49-F238E27FC236}">
                <a16:creationId xmlns:a16="http://schemas.microsoft.com/office/drawing/2014/main" id="{F2E2E1AC-6AF5-FBE1-35DD-E4313171A308}"/>
              </a:ext>
            </a:extLst>
          </p:cNvPr>
          <p:cNvSpPr txBox="1">
            <a:spLocks/>
          </p:cNvSpPr>
          <p:nvPr/>
        </p:nvSpPr>
        <p:spPr>
          <a:xfrm>
            <a:off x="8353498" y="3951501"/>
            <a:ext cx="108367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000" b="0">
                <a:solidFill>
                  <a:schemeClr val="bg1"/>
                </a:solidFill>
              </a:rPr>
              <a:t>Publish Domain Event</a:t>
            </a:r>
          </a:p>
        </p:txBody>
      </p:sp>
      <p:sp>
        <p:nvSpPr>
          <p:cNvPr id="69" name="Title 1">
            <a:extLst>
              <a:ext uri="{FF2B5EF4-FFF2-40B4-BE49-F238E27FC236}">
                <a16:creationId xmlns:a16="http://schemas.microsoft.com/office/drawing/2014/main" id="{76EC2306-3A54-6C24-53DD-66FC85125557}"/>
              </a:ext>
            </a:extLst>
          </p:cNvPr>
          <p:cNvSpPr>
            <a:spLocks noGrp="1"/>
          </p:cNvSpPr>
          <p:nvPr>
            <p:ph type="title"/>
          </p:nvPr>
        </p:nvSpPr>
        <p:spPr>
          <a:xfrm>
            <a:off x="1346691" y="386837"/>
            <a:ext cx="9776178" cy="992579"/>
          </a:xfrm>
        </p:spPr>
        <p:txBody>
          <a:bodyPr/>
          <a:lstStyle/>
          <a:p>
            <a:pPr algn="ctr"/>
            <a:r>
              <a:rPr lang="en-US" sz="6500"/>
              <a:t>What does a team own?</a:t>
            </a:r>
          </a:p>
        </p:txBody>
      </p:sp>
      <p:pic>
        <p:nvPicPr>
          <p:cNvPr id="87" name="Graphic 26">
            <a:extLst>
              <a:ext uri="{FF2B5EF4-FFF2-40B4-BE49-F238E27FC236}">
                <a16:creationId xmlns:a16="http://schemas.microsoft.com/office/drawing/2014/main" id="{B3059F3B-2A12-85BA-77C0-440746F10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4514" y="1835524"/>
            <a:ext cx="1194702" cy="119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828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3AAAE4-0C5B-DAA1-03EA-E68FFFA5922A}"/>
              </a:ext>
            </a:extLst>
          </p:cNvPr>
          <p:cNvSpPr>
            <a:spLocks noGrp="1"/>
          </p:cNvSpPr>
          <p:nvPr>
            <p:ph type="sldNum" sz="quarter" idx="12"/>
          </p:nvPr>
        </p:nvSpPr>
        <p:spPr/>
        <p:txBody>
          <a:bodyPr/>
          <a:lstStyle/>
          <a:p>
            <a:fld id="{EB4B8DE2-A4E8-46E4-8BBF-D75455EFF32C}" type="slidenum">
              <a:rPr lang="en-US" smtClean="0"/>
              <a:pPr/>
              <a:t>45</a:t>
            </a:fld>
            <a:endParaRPr lang="en-US"/>
          </a:p>
        </p:txBody>
      </p:sp>
      <p:sp>
        <p:nvSpPr>
          <p:cNvPr id="2" name="Rectangle 1">
            <a:extLst>
              <a:ext uri="{FF2B5EF4-FFF2-40B4-BE49-F238E27FC236}">
                <a16:creationId xmlns:a16="http://schemas.microsoft.com/office/drawing/2014/main" id="{F109BD63-15D0-006E-FA54-B6B525176AF6}"/>
              </a:ext>
            </a:extLst>
          </p:cNvPr>
          <p:cNvSpPr/>
          <p:nvPr/>
        </p:nvSpPr>
        <p:spPr>
          <a:xfrm>
            <a:off x="94123" y="1178775"/>
            <a:ext cx="6722313" cy="458111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sz="2500" b="1">
              <a:solidFill>
                <a:sysClr val="windowText" lastClr="000000"/>
              </a:solidFill>
            </a:endParaRPr>
          </a:p>
          <a:p>
            <a:pPr algn="ctr"/>
            <a:endParaRPr lang="en-US" sz="2500" b="1">
              <a:solidFill>
                <a:sysClr val="windowText" lastClr="000000"/>
              </a:solidFill>
            </a:endParaRPr>
          </a:p>
          <a:p>
            <a:pPr algn="ctr"/>
            <a:r>
              <a:rPr lang="en-US" sz="2500">
                <a:solidFill>
                  <a:sysClr val="windowText" lastClr="000000"/>
                </a:solidFill>
              </a:rPr>
              <a:t>Component </a:t>
            </a:r>
            <a:r>
              <a:rPr lang="en-US" sz="2500">
                <a:solidFill>
                  <a:schemeClr val="accent4"/>
                </a:solidFill>
              </a:rPr>
              <a:t>publishing</a:t>
            </a:r>
          </a:p>
        </p:txBody>
      </p:sp>
      <p:pic>
        <p:nvPicPr>
          <p:cNvPr id="3" name="Graphic 23">
            <a:extLst>
              <a:ext uri="{FF2B5EF4-FFF2-40B4-BE49-F238E27FC236}">
                <a16:creationId xmlns:a16="http://schemas.microsoft.com/office/drawing/2014/main" id="{792C524C-0E85-0514-536F-88599EE87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900" y="2939150"/>
            <a:ext cx="1194702" cy="119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26">
            <a:extLst>
              <a:ext uri="{FF2B5EF4-FFF2-40B4-BE49-F238E27FC236}">
                <a16:creationId xmlns:a16="http://schemas.microsoft.com/office/drawing/2014/main" id="{69662616-CB69-0A76-154B-F80D682C4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868" y="1400560"/>
            <a:ext cx="1194702" cy="119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4DD34691-F162-5487-1AC9-508F0C52844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4123" y="2839818"/>
            <a:ext cx="1375553" cy="13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Elbow Connector 7">
            <a:extLst>
              <a:ext uri="{FF2B5EF4-FFF2-40B4-BE49-F238E27FC236}">
                <a16:creationId xmlns:a16="http://schemas.microsoft.com/office/drawing/2014/main" id="{54DCF0E4-D440-1255-FB02-69894485A269}"/>
              </a:ext>
            </a:extLst>
          </p:cNvPr>
          <p:cNvCxnSpPr>
            <a:cxnSpLocks/>
            <a:stCxn id="7" idx="0"/>
            <a:endCxn id="6" idx="1"/>
          </p:cNvCxnSpPr>
          <p:nvPr/>
        </p:nvCxnSpPr>
        <p:spPr>
          <a:xfrm rot="5400000" flipH="1" flipV="1">
            <a:off x="689931" y="2089881"/>
            <a:ext cx="841907" cy="657968"/>
          </a:xfrm>
          <a:prstGeom prst="bentConnector2">
            <a:avLst/>
          </a:prstGeom>
          <a:ln w="34925">
            <a:solidFill>
              <a:schemeClr val="bg1"/>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0343274-5B42-EF77-9377-2473C8C6ECCC}"/>
              </a:ext>
            </a:extLst>
          </p:cNvPr>
          <p:cNvSpPr txBox="1">
            <a:spLocks/>
          </p:cNvSpPr>
          <p:nvPr/>
        </p:nvSpPr>
        <p:spPr>
          <a:xfrm>
            <a:off x="814661" y="1600718"/>
            <a:ext cx="70378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a:solidFill>
                  <a:schemeClr val="bg1"/>
                </a:solidFill>
                <a:latin typeface="+mn-lt"/>
              </a:rPr>
              <a:t>DLQ</a:t>
            </a:r>
          </a:p>
        </p:txBody>
      </p:sp>
      <p:pic>
        <p:nvPicPr>
          <p:cNvPr id="10" name="Graphic 9">
            <a:extLst>
              <a:ext uri="{FF2B5EF4-FFF2-40B4-BE49-F238E27FC236}">
                <a16:creationId xmlns:a16="http://schemas.microsoft.com/office/drawing/2014/main" id="{066B9BCA-A5AE-833F-4F1B-DF2E1BE759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252372" y="2848724"/>
            <a:ext cx="1375553" cy="13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0DEE31E6-543F-9856-7586-AA43484F90A3}"/>
              </a:ext>
            </a:extLst>
          </p:cNvPr>
          <p:cNvCxnSpPr>
            <a:cxnSpLocks/>
            <a:stCxn id="7" idx="3"/>
            <a:endCxn id="3" idx="1"/>
          </p:cNvCxnSpPr>
          <p:nvPr/>
        </p:nvCxnSpPr>
        <p:spPr>
          <a:xfrm>
            <a:off x="1469676" y="3527595"/>
            <a:ext cx="858224" cy="8906"/>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63FEB4-4F1D-281E-FAA5-E92B394C10B7}"/>
              </a:ext>
            </a:extLst>
          </p:cNvPr>
          <p:cNvCxnSpPr>
            <a:cxnSpLocks/>
            <a:stCxn id="3" idx="3"/>
            <a:endCxn id="10" idx="1"/>
          </p:cNvCxnSpPr>
          <p:nvPr/>
        </p:nvCxnSpPr>
        <p:spPr>
          <a:xfrm>
            <a:off x="3522602" y="3536501"/>
            <a:ext cx="729770" cy="0"/>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F40EC27-B33A-BF11-A6AD-205CA8BE89B8}"/>
              </a:ext>
            </a:extLst>
          </p:cNvPr>
          <p:cNvCxnSpPr>
            <a:cxnSpLocks/>
            <a:stCxn id="10" idx="0"/>
            <a:endCxn id="23" idx="1"/>
          </p:cNvCxnSpPr>
          <p:nvPr/>
        </p:nvCxnSpPr>
        <p:spPr>
          <a:xfrm rot="5400000" flipH="1" flipV="1">
            <a:off x="4811938" y="2162013"/>
            <a:ext cx="814922" cy="558500"/>
          </a:xfrm>
          <a:prstGeom prst="bentConnector2">
            <a:avLst/>
          </a:prstGeom>
          <a:ln w="34925">
            <a:solidFill>
              <a:schemeClr val="bg1"/>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4" name="Graphic 16">
            <a:extLst>
              <a:ext uri="{FF2B5EF4-FFF2-40B4-BE49-F238E27FC236}">
                <a16:creationId xmlns:a16="http://schemas.microsoft.com/office/drawing/2014/main" id="{A9A136A0-554C-1D67-E5CC-BDC1D8121AF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35068" y="3038829"/>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a:extLst>
              <a:ext uri="{FF2B5EF4-FFF2-40B4-BE49-F238E27FC236}">
                <a16:creationId xmlns:a16="http://schemas.microsoft.com/office/drawing/2014/main" id="{567481A3-EC33-4602-1260-32C3BE19B54D}"/>
              </a:ext>
            </a:extLst>
          </p:cNvPr>
          <p:cNvCxnSpPr>
            <a:cxnSpLocks/>
            <a:stCxn id="10" idx="3"/>
            <a:endCxn id="14" idx="1"/>
          </p:cNvCxnSpPr>
          <p:nvPr/>
        </p:nvCxnSpPr>
        <p:spPr>
          <a:xfrm flipV="1">
            <a:off x="5627925" y="3536500"/>
            <a:ext cx="1407143" cy="1"/>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FB077876-76B6-9A1B-1EB4-B00B4827E6C9}"/>
              </a:ext>
            </a:extLst>
          </p:cNvPr>
          <p:cNvSpPr txBox="1">
            <a:spLocks/>
          </p:cNvSpPr>
          <p:nvPr/>
        </p:nvSpPr>
        <p:spPr>
          <a:xfrm>
            <a:off x="6767302" y="4110186"/>
            <a:ext cx="1557807" cy="784830"/>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500" b="0">
                <a:latin typeface="+mn-lt"/>
              </a:rPr>
              <a:t>Shared</a:t>
            </a:r>
          </a:p>
          <a:p>
            <a:pPr algn="ctr"/>
            <a:r>
              <a:rPr lang="en-US" sz="2500" b="0">
                <a:latin typeface="+mn-lt"/>
              </a:rPr>
              <a:t>Event Bus</a:t>
            </a:r>
          </a:p>
        </p:txBody>
      </p:sp>
      <p:sp>
        <p:nvSpPr>
          <p:cNvPr id="19" name="Title 1">
            <a:extLst>
              <a:ext uri="{FF2B5EF4-FFF2-40B4-BE49-F238E27FC236}">
                <a16:creationId xmlns:a16="http://schemas.microsoft.com/office/drawing/2014/main" id="{D0BE03F0-D326-D64B-C90E-DA81293D47E5}"/>
              </a:ext>
            </a:extLst>
          </p:cNvPr>
          <p:cNvSpPr txBox="1">
            <a:spLocks/>
          </p:cNvSpPr>
          <p:nvPr/>
        </p:nvSpPr>
        <p:spPr>
          <a:xfrm>
            <a:off x="4924136" y="1600718"/>
            <a:ext cx="70378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a:solidFill>
                  <a:schemeClr val="bg1"/>
                </a:solidFill>
                <a:latin typeface="+mn-lt"/>
              </a:rPr>
              <a:t>DLQ</a:t>
            </a:r>
          </a:p>
        </p:txBody>
      </p:sp>
      <p:sp>
        <p:nvSpPr>
          <p:cNvPr id="21" name="Title 1">
            <a:extLst>
              <a:ext uri="{FF2B5EF4-FFF2-40B4-BE49-F238E27FC236}">
                <a16:creationId xmlns:a16="http://schemas.microsoft.com/office/drawing/2014/main" id="{8F2BB01A-8F75-C0CB-0D4C-E9771E0B0961}"/>
              </a:ext>
            </a:extLst>
          </p:cNvPr>
          <p:cNvSpPr txBox="1">
            <a:spLocks/>
          </p:cNvSpPr>
          <p:nvPr/>
        </p:nvSpPr>
        <p:spPr>
          <a:xfrm>
            <a:off x="2100283" y="4215371"/>
            <a:ext cx="152920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000" b="0">
                <a:solidFill>
                  <a:schemeClr val="bg1"/>
                </a:solidFill>
                <a:latin typeface="+mn-lt"/>
              </a:rPr>
              <a:t>Single Table</a:t>
            </a:r>
          </a:p>
        </p:txBody>
      </p:sp>
      <p:sp>
        <p:nvSpPr>
          <p:cNvPr id="22" name="Title 1">
            <a:extLst>
              <a:ext uri="{FF2B5EF4-FFF2-40B4-BE49-F238E27FC236}">
                <a16:creationId xmlns:a16="http://schemas.microsoft.com/office/drawing/2014/main" id="{3EB8DFCA-5B0B-37A4-40C0-B33CB891D925}"/>
              </a:ext>
            </a:extLst>
          </p:cNvPr>
          <p:cNvSpPr txBox="1">
            <a:spLocks/>
          </p:cNvSpPr>
          <p:nvPr/>
        </p:nvSpPr>
        <p:spPr>
          <a:xfrm>
            <a:off x="5627925" y="3648521"/>
            <a:ext cx="108367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000" b="0">
                <a:solidFill>
                  <a:schemeClr val="bg1"/>
                </a:solidFill>
                <a:latin typeface="+mn-lt"/>
              </a:rPr>
              <a:t>Publish Domain Event</a:t>
            </a:r>
          </a:p>
        </p:txBody>
      </p:sp>
      <p:pic>
        <p:nvPicPr>
          <p:cNvPr id="23" name="Graphic 26">
            <a:extLst>
              <a:ext uri="{FF2B5EF4-FFF2-40B4-BE49-F238E27FC236}">
                <a16:creationId xmlns:a16="http://schemas.microsoft.com/office/drawing/2014/main" id="{4CC10B2F-38D1-03C1-54A7-147E838EE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8649" y="1436451"/>
            <a:ext cx="1194702" cy="119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D7687D28-BC9A-23BF-5F47-57BD6DD67B1A}"/>
              </a:ext>
            </a:extLst>
          </p:cNvPr>
          <p:cNvSpPr/>
          <p:nvPr/>
        </p:nvSpPr>
        <p:spPr>
          <a:xfrm>
            <a:off x="8325109" y="1178774"/>
            <a:ext cx="3772768" cy="458111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r>
              <a:rPr lang="en-US" sz="2500" dirty="0">
                <a:solidFill>
                  <a:sysClr val="windowText" lastClr="000000"/>
                </a:solidFill>
              </a:rPr>
              <a:t>Component </a:t>
            </a:r>
            <a:r>
              <a:rPr lang="en-US" sz="2500" dirty="0">
                <a:solidFill>
                  <a:schemeClr val="accent4"/>
                </a:solidFill>
              </a:rPr>
              <a:t>consuming</a:t>
            </a:r>
          </a:p>
        </p:txBody>
      </p:sp>
      <p:cxnSp>
        <p:nvCxnSpPr>
          <p:cNvPr id="44" name="Straight Arrow Connector 43">
            <a:extLst>
              <a:ext uri="{FF2B5EF4-FFF2-40B4-BE49-F238E27FC236}">
                <a16:creationId xmlns:a16="http://schemas.microsoft.com/office/drawing/2014/main" id="{597EC798-49BE-7BC4-2227-D26E9699DB65}"/>
              </a:ext>
            </a:extLst>
          </p:cNvPr>
          <p:cNvCxnSpPr>
            <a:cxnSpLocks/>
            <a:stCxn id="14" idx="3"/>
            <a:endCxn id="47" idx="1"/>
          </p:cNvCxnSpPr>
          <p:nvPr/>
        </p:nvCxnSpPr>
        <p:spPr>
          <a:xfrm flipV="1">
            <a:off x="8030410" y="3527594"/>
            <a:ext cx="732294" cy="8906"/>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EBECC22C-4819-C4C5-2646-2E53F017A6A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762704" y="2839817"/>
            <a:ext cx="1375553" cy="137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23">
            <a:extLst>
              <a:ext uri="{FF2B5EF4-FFF2-40B4-BE49-F238E27FC236}">
                <a16:creationId xmlns:a16="http://schemas.microsoft.com/office/drawing/2014/main" id="{E3FE257C-8306-4926-2821-252AA1457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4276" y="2915484"/>
            <a:ext cx="1194702" cy="119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a:extLst>
              <a:ext uri="{FF2B5EF4-FFF2-40B4-BE49-F238E27FC236}">
                <a16:creationId xmlns:a16="http://schemas.microsoft.com/office/drawing/2014/main" id="{8A323782-4281-3F06-6D27-13E7F107BB46}"/>
              </a:ext>
            </a:extLst>
          </p:cNvPr>
          <p:cNvCxnSpPr>
            <a:cxnSpLocks/>
          </p:cNvCxnSpPr>
          <p:nvPr/>
        </p:nvCxnSpPr>
        <p:spPr>
          <a:xfrm>
            <a:off x="10138257" y="3512835"/>
            <a:ext cx="584067" cy="0"/>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4" name="Graphic 26">
            <a:extLst>
              <a:ext uri="{FF2B5EF4-FFF2-40B4-BE49-F238E27FC236}">
                <a16:creationId xmlns:a16="http://schemas.microsoft.com/office/drawing/2014/main" id="{54BE1CF2-9724-1559-37F9-40C3A5588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0857" y="1372699"/>
            <a:ext cx="1194702" cy="119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Elbow Connector 54">
            <a:extLst>
              <a:ext uri="{FF2B5EF4-FFF2-40B4-BE49-F238E27FC236}">
                <a16:creationId xmlns:a16="http://schemas.microsoft.com/office/drawing/2014/main" id="{761E600E-D507-6820-7BDC-0D4E49AF5137}"/>
              </a:ext>
            </a:extLst>
          </p:cNvPr>
          <p:cNvCxnSpPr>
            <a:cxnSpLocks/>
            <a:stCxn id="47" idx="0"/>
            <a:endCxn id="54" idx="1"/>
          </p:cNvCxnSpPr>
          <p:nvPr/>
        </p:nvCxnSpPr>
        <p:spPr>
          <a:xfrm rot="5400000" flipH="1" flipV="1">
            <a:off x="9300786" y="2119746"/>
            <a:ext cx="869767" cy="570376"/>
          </a:xfrm>
          <a:prstGeom prst="bentConnector2">
            <a:avLst/>
          </a:prstGeom>
          <a:ln w="34925">
            <a:solidFill>
              <a:schemeClr val="bg1"/>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7302C8B5-2420-934E-603C-BA257B8E6465}"/>
              </a:ext>
            </a:extLst>
          </p:cNvPr>
          <p:cNvSpPr txBox="1">
            <a:spLocks/>
          </p:cNvSpPr>
          <p:nvPr/>
        </p:nvSpPr>
        <p:spPr>
          <a:xfrm>
            <a:off x="9434468" y="1522287"/>
            <a:ext cx="70378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a:solidFill>
                  <a:schemeClr val="bg1"/>
                </a:solidFill>
                <a:latin typeface="+mn-lt"/>
              </a:rPr>
              <a:t>DLQ</a:t>
            </a:r>
          </a:p>
        </p:txBody>
      </p:sp>
    </p:spTree>
    <p:extLst>
      <p:ext uri="{BB962C8B-B14F-4D97-AF65-F5344CB8AC3E}">
        <p14:creationId xmlns:p14="http://schemas.microsoft.com/office/powerpoint/2010/main" val="391738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D748AD-B909-6BAF-D921-39E29D9F9BC8}"/>
              </a:ext>
            </a:extLst>
          </p:cNvPr>
          <p:cNvSpPr>
            <a:spLocks noGrp="1"/>
          </p:cNvSpPr>
          <p:nvPr>
            <p:ph type="sldNum" sz="quarter" idx="12"/>
          </p:nvPr>
        </p:nvSpPr>
        <p:spPr/>
        <p:txBody>
          <a:bodyPr/>
          <a:lstStyle/>
          <a:p>
            <a:fld id="{EB4B8DE2-A4E8-46E4-8BBF-D75455EFF32C}" type="slidenum">
              <a:rPr lang="en-US" smtClean="0"/>
              <a:pPr/>
              <a:t>46</a:t>
            </a:fld>
            <a:endParaRPr lang="en-US"/>
          </a:p>
        </p:txBody>
      </p:sp>
      <p:sp>
        <p:nvSpPr>
          <p:cNvPr id="2" name="Rectangle 1">
            <a:extLst>
              <a:ext uri="{FF2B5EF4-FFF2-40B4-BE49-F238E27FC236}">
                <a16:creationId xmlns:a16="http://schemas.microsoft.com/office/drawing/2014/main" id="{13433200-3311-F9AD-7EDD-14039A44C0A2}"/>
              </a:ext>
            </a:extLst>
          </p:cNvPr>
          <p:cNvSpPr/>
          <p:nvPr/>
        </p:nvSpPr>
        <p:spPr>
          <a:xfrm>
            <a:off x="1668026" y="190920"/>
            <a:ext cx="3305908" cy="29240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a:solidFill>
                  <a:sysClr val="windowText" lastClr="000000"/>
                </a:solidFill>
              </a:rPr>
              <a:t>Component </a:t>
            </a:r>
            <a:r>
              <a:rPr lang="en-US" sz="2500">
                <a:solidFill>
                  <a:schemeClr val="accent4"/>
                </a:solidFill>
              </a:rPr>
              <a:t>publishing</a:t>
            </a:r>
          </a:p>
        </p:txBody>
      </p:sp>
      <p:sp>
        <p:nvSpPr>
          <p:cNvPr id="3" name="Rectangle 2">
            <a:extLst>
              <a:ext uri="{FF2B5EF4-FFF2-40B4-BE49-F238E27FC236}">
                <a16:creationId xmlns:a16="http://schemas.microsoft.com/office/drawing/2014/main" id="{8794B76A-1EE5-1CDE-6901-F3687B2CFBA7}"/>
              </a:ext>
            </a:extLst>
          </p:cNvPr>
          <p:cNvSpPr/>
          <p:nvPr/>
        </p:nvSpPr>
        <p:spPr>
          <a:xfrm>
            <a:off x="1668026" y="3365430"/>
            <a:ext cx="3305908" cy="29240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a:solidFill>
                  <a:sysClr val="windowText" lastClr="000000"/>
                </a:solidFill>
              </a:rPr>
              <a:t>Component </a:t>
            </a:r>
            <a:r>
              <a:rPr lang="en-US" sz="2500">
                <a:solidFill>
                  <a:schemeClr val="accent4"/>
                </a:solidFill>
              </a:rPr>
              <a:t>publishing</a:t>
            </a:r>
          </a:p>
        </p:txBody>
      </p:sp>
      <p:sp>
        <p:nvSpPr>
          <p:cNvPr id="6" name="Rectangle 5">
            <a:extLst>
              <a:ext uri="{FF2B5EF4-FFF2-40B4-BE49-F238E27FC236}">
                <a16:creationId xmlns:a16="http://schemas.microsoft.com/office/drawing/2014/main" id="{12AF6ADF-273A-DA8E-D32F-E08F9ED8B866}"/>
              </a:ext>
            </a:extLst>
          </p:cNvPr>
          <p:cNvSpPr/>
          <p:nvPr/>
        </p:nvSpPr>
        <p:spPr>
          <a:xfrm>
            <a:off x="7427406" y="203375"/>
            <a:ext cx="3305908" cy="29240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a:solidFill>
                  <a:sysClr val="windowText" lastClr="000000"/>
                </a:solidFill>
              </a:rPr>
              <a:t>Component </a:t>
            </a:r>
            <a:r>
              <a:rPr lang="en-US" sz="2500">
                <a:solidFill>
                  <a:schemeClr val="accent4"/>
                </a:solidFill>
              </a:rPr>
              <a:t>consuming</a:t>
            </a:r>
          </a:p>
        </p:txBody>
      </p:sp>
      <p:sp>
        <p:nvSpPr>
          <p:cNvPr id="7" name="Rectangle 6">
            <a:extLst>
              <a:ext uri="{FF2B5EF4-FFF2-40B4-BE49-F238E27FC236}">
                <a16:creationId xmlns:a16="http://schemas.microsoft.com/office/drawing/2014/main" id="{F27E263C-2B6E-D4E2-EFB7-E29D271EB22A}"/>
              </a:ext>
            </a:extLst>
          </p:cNvPr>
          <p:cNvSpPr/>
          <p:nvPr/>
        </p:nvSpPr>
        <p:spPr>
          <a:xfrm>
            <a:off x="7427406" y="3365430"/>
            <a:ext cx="3305908" cy="29240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a:solidFill>
                  <a:sysClr val="windowText" lastClr="000000"/>
                </a:solidFill>
              </a:rPr>
              <a:t>Component </a:t>
            </a:r>
            <a:r>
              <a:rPr lang="en-US" sz="2500">
                <a:solidFill>
                  <a:schemeClr val="accent4"/>
                </a:solidFill>
              </a:rPr>
              <a:t>consuming</a:t>
            </a:r>
          </a:p>
        </p:txBody>
      </p:sp>
      <p:cxnSp>
        <p:nvCxnSpPr>
          <p:cNvPr id="12" name="Elbow Connector 11">
            <a:extLst>
              <a:ext uri="{FF2B5EF4-FFF2-40B4-BE49-F238E27FC236}">
                <a16:creationId xmlns:a16="http://schemas.microsoft.com/office/drawing/2014/main" id="{2C9D7829-031C-92FA-FF66-DCFE3A56109A}"/>
              </a:ext>
            </a:extLst>
          </p:cNvPr>
          <p:cNvCxnSpPr>
            <a:cxnSpLocks/>
          </p:cNvCxnSpPr>
          <p:nvPr/>
        </p:nvCxnSpPr>
        <p:spPr>
          <a:xfrm>
            <a:off x="4973934" y="1496334"/>
            <a:ext cx="845736" cy="1631111"/>
          </a:xfrm>
          <a:prstGeom prst="bentConnector3">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10798304-C9A2-8D17-2B8A-75AF3436C9D5}"/>
              </a:ext>
            </a:extLst>
          </p:cNvPr>
          <p:cNvCxnSpPr>
            <a:cxnSpLocks/>
          </p:cNvCxnSpPr>
          <p:nvPr/>
        </p:nvCxnSpPr>
        <p:spPr>
          <a:xfrm flipV="1">
            <a:off x="4973934" y="3562142"/>
            <a:ext cx="845736" cy="1543399"/>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E057128-3C36-E1D1-31AE-E38AA1C458A1}"/>
              </a:ext>
            </a:extLst>
          </p:cNvPr>
          <p:cNvCxnSpPr>
            <a:cxnSpLocks/>
          </p:cNvCxnSpPr>
          <p:nvPr/>
        </p:nvCxnSpPr>
        <p:spPr>
          <a:xfrm flipV="1">
            <a:off x="6581670" y="1496334"/>
            <a:ext cx="845736" cy="1618656"/>
          </a:xfrm>
          <a:prstGeom prst="bentConnector3">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C316B9E-EDC4-B796-54A0-72F7268D0B99}"/>
              </a:ext>
            </a:extLst>
          </p:cNvPr>
          <p:cNvCxnSpPr>
            <a:cxnSpLocks/>
          </p:cNvCxnSpPr>
          <p:nvPr/>
        </p:nvCxnSpPr>
        <p:spPr>
          <a:xfrm>
            <a:off x="6581670" y="3555166"/>
            <a:ext cx="845736" cy="1631111"/>
          </a:xfrm>
          <a:prstGeom prst="bentConnector3">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4" name="Graphic 16">
            <a:extLst>
              <a:ext uri="{FF2B5EF4-FFF2-40B4-BE49-F238E27FC236}">
                <a16:creationId xmlns:a16="http://schemas.microsoft.com/office/drawing/2014/main" id="{DDA9222B-EC52-C0C1-F5A0-18C682AA316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710402" y="2735214"/>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D85CAEBC-79AD-8F9A-BBC2-C830A1A35431}"/>
              </a:ext>
            </a:extLst>
          </p:cNvPr>
          <p:cNvSpPr txBox="1"/>
          <p:nvPr/>
        </p:nvSpPr>
        <p:spPr>
          <a:xfrm>
            <a:off x="5391106" y="3709089"/>
            <a:ext cx="1633934" cy="861774"/>
          </a:xfrm>
          <a:prstGeom prst="rect">
            <a:avLst/>
          </a:prstGeom>
          <a:noFill/>
        </p:spPr>
        <p:txBody>
          <a:bodyPr wrap="square" lIns="91440" tIns="45720" rIns="91440" bIns="45720" anchor="t">
            <a:spAutoFit/>
          </a:bodyPr>
          <a:lstStyle/>
          <a:p>
            <a:pPr algn="ctr"/>
            <a:r>
              <a:rPr lang="en-US" altLang="en-US" sz="2500">
                <a:ea typeface="Amazon Ember"/>
                <a:cs typeface="Arial"/>
              </a:rPr>
              <a:t>Shared event bus</a:t>
            </a:r>
            <a:endParaRPr lang="en-US" altLang="en-US" sz="250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63728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D748AD-B909-6BAF-D921-39E29D9F9BC8}"/>
              </a:ext>
            </a:extLst>
          </p:cNvPr>
          <p:cNvSpPr>
            <a:spLocks noGrp="1"/>
          </p:cNvSpPr>
          <p:nvPr>
            <p:ph type="sldNum" sz="quarter" idx="12"/>
          </p:nvPr>
        </p:nvSpPr>
        <p:spPr/>
        <p:txBody>
          <a:bodyPr/>
          <a:lstStyle/>
          <a:p>
            <a:fld id="{EB4B8DE2-A4E8-46E4-8BBF-D75455EFF32C}" type="slidenum">
              <a:rPr lang="en-US" smtClean="0"/>
              <a:pPr/>
              <a:t>47</a:t>
            </a:fld>
            <a:endParaRPr lang="en-US"/>
          </a:p>
        </p:txBody>
      </p:sp>
      <p:sp>
        <p:nvSpPr>
          <p:cNvPr id="2" name="Rectangle 1">
            <a:extLst>
              <a:ext uri="{FF2B5EF4-FFF2-40B4-BE49-F238E27FC236}">
                <a16:creationId xmlns:a16="http://schemas.microsoft.com/office/drawing/2014/main" id="{13433200-3311-F9AD-7EDD-14039A44C0A2}"/>
              </a:ext>
            </a:extLst>
          </p:cNvPr>
          <p:cNvSpPr/>
          <p:nvPr/>
        </p:nvSpPr>
        <p:spPr>
          <a:xfrm>
            <a:off x="1668026" y="190920"/>
            <a:ext cx="3305908" cy="29240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a:solidFill>
                  <a:sysClr val="windowText" lastClr="000000"/>
                </a:solidFill>
              </a:rPr>
              <a:t>Component </a:t>
            </a:r>
            <a:r>
              <a:rPr lang="en-US" sz="2500">
                <a:solidFill>
                  <a:schemeClr val="accent4"/>
                </a:solidFill>
              </a:rPr>
              <a:t>publishing</a:t>
            </a:r>
          </a:p>
        </p:txBody>
      </p:sp>
      <p:sp>
        <p:nvSpPr>
          <p:cNvPr id="6" name="Rectangle 5">
            <a:extLst>
              <a:ext uri="{FF2B5EF4-FFF2-40B4-BE49-F238E27FC236}">
                <a16:creationId xmlns:a16="http://schemas.microsoft.com/office/drawing/2014/main" id="{12AF6ADF-273A-DA8E-D32F-E08F9ED8B866}"/>
              </a:ext>
            </a:extLst>
          </p:cNvPr>
          <p:cNvSpPr/>
          <p:nvPr/>
        </p:nvSpPr>
        <p:spPr>
          <a:xfrm>
            <a:off x="7427406" y="203375"/>
            <a:ext cx="3305908" cy="29240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a:solidFill>
                  <a:sysClr val="windowText" lastClr="000000"/>
                </a:solidFill>
              </a:rPr>
              <a:t>Component </a:t>
            </a:r>
            <a:r>
              <a:rPr lang="en-US" sz="2500">
                <a:solidFill>
                  <a:schemeClr val="accent4"/>
                </a:solidFill>
              </a:rPr>
              <a:t>consuming</a:t>
            </a:r>
          </a:p>
        </p:txBody>
      </p:sp>
      <p:sp>
        <p:nvSpPr>
          <p:cNvPr id="7" name="Rectangle 6">
            <a:extLst>
              <a:ext uri="{FF2B5EF4-FFF2-40B4-BE49-F238E27FC236}">
                <a16:creationId xmlns:a16="http://schemas.microsoft.com/office/drawing/2014/main" id="{F27E263C-2B6E-D4E2-EFB7-E29D271EB22A}"/>
              </a:ext>
            </a:extLst>
          </p:cNvPr>
          <p:cNvSpPr/>
          <p:nvPr/>
        </p:nvSpPr>
        <p:spPr>
          <a:xfrm>
            <a:off x="7427406" y="3365430"/>
            <a:ext cx="3305908" cy="29240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a:solidFill>
                  <a:sysClr val="windowText" lastClr="000000"/>
                </a:solidFill>
              </a:rPr>
              <a:t>Component </a:t>
            </a:r>
            <a:r>
              <a:rPr lang="en-US" sz="2500">
                <a:solidFill>
                  <a:schemeClr val="accent4"/>
                </a:solidFill>
              </a:rPr>
              <a:t>consuming</a:t>
            </a:r>
          </a:p>
        </p:txBody>
      </p:sp>
      <p:cxnSp>
        <p:nvCxnSpPr>
          <p:cNvPr id="12" name="Elbow Connector 11">
            <a:extLst>
              <a:ext uri="{FF2B5EF4-FFF2-40B4-BE49-F238E27FC236}">
                <a16:creationId xmlns:a16="http://schemas.microsoft.com/office/drawing/2014/main" id="{2C9D7829-031C-92FA-FF66-DCFE3A56109A}"/>
              </a:ext>
            </a:extLst>
          </p:cNvPr>
          <p:cNvCxnSpPr>
            <a:cxnSpLocks/>
          </p:cNvCxnSpPr>
          <p:nvPr/>
        </p:nvCxnSpPr>
        <p:spPr>
          <a:xfrm>
            <a:off x="4973934" y="1496334"/>
            <a:ext cx="845736" cy="1631111"/>
          </a:xfrm>
          <a:prstGeom prst="bentConnector3">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10798304-C9A2-8D17-2B8A-75AF3436C9D5}"/>
              </a:ext>
            </a:extLst>
          </p:cNvPr>
          <p:cNvCxnSpPr>
            <a:cxnSpLocks/>
            <a:stCxn id="9" idx="3"/>
          </p:cNvCxnSpPr>
          <p:nvPr/>
        </p:nvCxnSpPr>
        <p:spPr>
          <a:xfrm flipV="1">
            <a:off x="4382757" y="3555166"/>
            <a:ext cx="1436913" cy="1011645"/>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E057128-3C36-E1D1-31AE-E38AA1C458A1}"/>
              </a:ext>
            </a:extLst>
          </p:cNvPr>
          <p:cNvCxnSpPr>
            <a:cxnSpLocks/>
          </p:cNvCxnSpPr>
          <p:nvPr/>
        </p:nvCxnSpPr>
        <p:spPr>
          <a:xfrm flipV="1">
            <a:off x="6581670" y="1496334"/>
            <a:ext cx="845736" cy="1618656"/>
          </a:xfrm>
          <a:prstGeom prst="bentConnector3">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C316B9E-EDC4-B796-54A0-72F7268D0B99}"/>
              </a:ext>
            </a:extLst>
          </p:cNvPr>
          <p:cNvCxnSpPr>
            <a:cxnSpLocks/>
          </p:cNvCxnSpPr>
          <p:nvPr/>
        </p:nvCxnSpPr>
        <p:spPr>
          <a:xfrm>
            <a:off x="6581670" y="3555166"/>
            <a:ext cx="845736" cy="1631111"/>
          </a:xfrm>
          <a:prstGeom prst="bentConnector3">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8" name="Graphic 6">
            <a:extLst>
              <a:ext uri="{FF2B5EF4-FFF2-40B4-BE49-F238E27FC236}">
                <a16:creationId xmlns:a16="http://schemas.microsoft.com/office/drawing/2014/main" id="{4F01019E-6F25-5E18-6469-0951DEC378D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48431" y="4049841"/>
            <a:ext cx="1033941" cy="103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3">
            <a:extLst>
              <a:ext uri="{FF2B5EF4-FFF2-40B4-BE49-F238E27FC236}">
                <a16:creationId xmlns:a16="http://schemas.microsoft.com/office/drawing/2014/main" id="{8EA4FF6B-227A-8200-DA24-82B1D895B96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20980" y="4035922"/>
            <a:ext cx="1061777" cy="106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Elbow Connector 12">
            <a:extLst>
              <a:ext uri="{FF2B5EF4-FFF2-40B4-BE49-F238E27FC236}">
                <a16:creationId xmlns:a16="http://schemas.microsoft.com/office/drawing/2014/main" id="{E9E770D4-63B4-4CAB-CF6E-29922CB2C000}"/>
              </a:ext>
            </a:extLst>
          </p:cNvPr>
          <p:cNvCxnSpPr>
            <a:cxnSpLocks/>
            <a:stCxn id="8" idx="3"/>
            <a:endCxn id="9" idx="1"/>
          </p:cNvCxnSpPr>
          <p:nvPr/>
        </p:nvCxnSpPr>
        <p:spPr>
          <a:xfrm flipV="1">
            <a:off x="1582372" y="4566811"/>
            <a:ext cx="1738608" cy="1"/>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 name="Picture 4" descr="Logo, company name&#10;&#10;Description automatically generated">
            <a:extLst>
              <a:ext uri="{FF2B5EF4-FFF2-40B4-BE49-F238E27FC236}">
                <a16:creationId xmlns:a16="http://schemas.microsoft.com/office/drawing/2014/main" id="{E2BE8A96-ECAA-C293-E3CB-703945FAACD2}"/>
              </a:ext>
            </a:extLst>
          </p:cNvPr>
          <p:cNvPicPr>
            <a:picLocks noChangeAspect="1"/>
          </p:cNvPicPr>
          <p:nvPr/>
        </p:nvPicPr>
        <p:blipFill>
          <a:blip r:embed="rId7"/>
          <a:stretch>
            <a:fillRect/>
          </a:stretch>
        </p:blipFill>
        <p:spPr>
          <a:xfrm>
            <a:off x="505177" y="5288396"/>
            <a:ext cx="1120423" cy="824986"/>
          </a:xfrm>
          <a:prstGeom prst="rect">
            <a:avLst/>
          </a:prstGeom>
        </p:spPr>
      </p:pic>
      <p:pic>
        <p:nvPicPr>
          <p:cNvPr id="18" name="Graphic 16">
            <a:extLst>
              <a:ext uri="{FF2B5EF4-FFF2-40B4-BE49-F238E27FC236}">
                <a16:creationId xmlns:a16="http://schemas.microsoft.com/office/drawing/2014/main" id="{F6768C88-E35A-3DF9-DF09-36206AF36AA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710402" y="2735214"/>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7B2029F7-0D89-BA1E-6404-2A440C65AB51}"/>
              </a:ext>
            </a:extLst>
          </p:cNvPr>
          <p:cNvSpPr txBox="1"/>
          <p:nvPr/>
        </p:nvSpPr>
        <p:spPr>
          <a:xfrm>
            <a:off x="1722719" y="4765336"/>
            <a:ext cx="1598261" cy="861774"/>
          </a:xfrm>
          <a:prstGeom prst="rect">
            <a:avLst/>
          </a:prstGeom>
          <a:noFill/>
        </p:spPr>
        <p:txBody>
          <a:bodyPr wrap="square" lIns="91440" tIns="45720" rIns="91440" bIns="45720" anchor="t">
            <a:spAutoFit/>
          </a:bodyPr>
          <a:lstStyle/>
          <a:p>
            <a:pPr algn="ctr"/>
            <a:r>
              <a:rPr lang="en-US" altLang="en-US" sz="2500">
                <a:ea typeface="Amazon Ember"/>
                <a:cs typeface="Arial"/>
              </a:rPr>
              <a:t>Partner events</a:t>
            </a:r>
            <a:endParaRPr lang="en-US" sz="2500"/>
          </a:p>
        </p:txBody>
      </p:sp>
      <p:sp>
        <p:nvSpPr>
          <p:cNvPr id="5" name="TextBox 4">
            <a:extLst>
              <a:ext uri="{FF2B5EF4-FFF2-40B4-BE49-F238E27FC236}">
                <a16:creationId xmlns:a16="http://schemas.microsoft.com/office/drawing/2014/main" id="{D058DD2E-FCC8-D6A3-76D8-817B3FBA6EC4}"/>
              </a:ext>
            </a:extLst>
          </p:cNvPr>
          <p:cNvSpPr txBox="1"/>
          <p:nvPr/>
        </p:nvSpPr>
        <p:spPr>
          <a:xfrm>
            <a:off x="5391106" y="3709089"/>
            <a:ext cx="1633934" cy="861774"/>
          </a:xfrm>
          <a:prstGeom prst="rect">
            <a:avLst/>
          </a:prstGeom>
          <a:noFill/>
        </p:spPr>
        <p:txBody>
          <a:bodyPr wrap="square" lIns="91440" tIns="45720" rIns="91440" bIns="45720" anchor="t">
            <a:spAutoFit/>
          </a:bodyPr>
          <a:lstStyle/>
          <a:p>
            <a:pPr algn="ctr"/>
            <a:r>
              <a:rPr lang="en-US" altLang="en-US" sz="2500">
                <a:ea typeface="Amazon Ember"/>
                <a:cs typeface="Arial"/>
              </a:rPr>
              <a:t>Shared event bus</a:t>
            </a:r>
            <a:endParaRPr lang="en-US" altLang="en-US" sz="250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70608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B838-3D58-3FCF-40DB-99414E1F6AD6}"/>
              </a:ext>
            </a:extLst>
          </p:cNvPr>
          <p:cNvSpPr>
            <a:spLocks noGrp="1"/>
          </p:cNvSpPr>
          <p:nvPr>
            <p:ph type="title"/>
          </p:nvPr>
        </p:nvSpPr>
        <p:spPr>
          <a:xfrm>
            <a:off x="4000500" y="4940292"/>
            <a:ext cx="6175466" cy="978729"/>
          </a:xfrm>
        </p:spPr>
        <p:txBody>
          <a:bodyPr/>
          <a:lstStyle/>
          <a:p>
            <a:r>
              <a:rPr lang="en-GB" dirty="0"/>
              <a:t>How did we evolve our systems?</a:t>
            </a:r>
            <a:endParaRPr lang="en-US" dirty="0"/>
          </a:p>
        </p:txBody>
      </p:sp>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48</a:t>
            </a:fld>
            <a:endParaRPr lang="en-US"/>
          </a:p>
        </p:txBody>
      </p:sp>
      <p:sp>
        <p:nvSpPr>
          <p:cNvPr id="6" name="Title 1">
            <a:extLst>
              <a:ext uri="{FF2B5EF4-FFF2-40B4-BE49-F238E27FC236}">
                <a16:creationId xmlns:a16="http://schemas.microsoft.com/office/drawing/2014/main" id="{32EDBDF1-8D2A-8C88-1918-06039FB4F2EA}"/>
              </a:ext>
            </a:extLst>
          </p:cNvPr>
          <p:cNvSpPr txBox="1">
            <a:spLocks/>
          </p:cNvSpPr>
          <p:nvPr/>
        </p:nvSpPr>
        <p:spPr>
          <a:xfrm>
            <a:off x="4000500" y="1015270"/>
            <a:ext cx="52567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a:t>Systems, teams, tech stack</a:t>
            </a:r>
            <a:endParaRPr lang="en-US"/>
          </a:p>
        </p:txBody>
      </p:sp>
      <p:sp>
        <p:nvSpPr>
          <p:cNvPr id="3" name="Title 1">
            <a:extLst>
              <a:ext uri="{FF2B5EF4-FFF2-40B4-BE49-F238E27FC236}">
                <a16:creationId xmlns:a16="http://schemas.microsoft.com/office/drawing/2014/main" id="{94B73A88-DFAF-843D-FE16-A3E4F2A385CE}"/>
              </a:ext>
            </a:extLst>
          </p:cNvPr>
          <p:cNvSpPr txBox="1">
            <a:spLocks/>
          </p:cNvSpPr>
          <p:nvPr/>
        </p:nvSpPr>
        <p:spPr>
          <a:xfrm>
            <a:off x="4044950" y="2977781"/>
            <a:ext cx="593725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solidFill>
                  <a:schemeClr val="accent4"/>
                </a:solidFill>
              </a:rPr>
              <a:t>What patterns emerged?</a:t>
            </a:r>
            <a:endParaRPr lang="en-US" dirty="0">
              <a:solidFill>
                <a:schemeClr val="accent4"/>
              </a:solidFill>
            </a:endParaRPr>
          </a:p>
        </p:txBody>
      </p:sp>
      <p:sp>
        <p:nvSpPr>
          <p:cNvPr id="9" name="Oval 8">
            <a:extLst>
              <a:ext uri="{FF2B5EF4-FFF2-40B4-BE49-F238E27FC236}">
                <a16:creationId xmlns:a16="http://schemas.microsoft.com/office/drawing/2014/main" id="{C98B8D2D-17FB-2100-9B30-09D77B68A098}"/>
              </a:ext>
            </a:extLst>
          </p:cNvPr>
          <p:cNvSpPr>
            <a:spLocks noChangeAspect="1"/>
          </p:cNvSpPr>
          <p:nvPr/>
        </p:nvSpPr>
        <p:spPr bwMode="auto">
          <a:xfrm>
            <a:off x="2589028" y="4817023"/>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3</a:t>
            </a:r>
          </a:p>
        </p:txBody>
      </p:sp>
      <p:sp>
        <p:nvSpPr>
          <p:cNvPr id="10" name="Oval 9">
            <a:extLst>
              <a:ext uri="{FF2B5EF4-FFF2-40B4-BE49-F238E27FC236}">
                <a16:creationId xmlns:a16="http://schemas.microsoft.com/office/drawing/2014/main" id="{34C035AC-4993-5740-E5E3-05F8439FE8FB}"/>
              </a:ext>
            </a:extLst>
          </p:cNvPr>
          <p:cNvSpPr>
            <a:spLocks noChangeAspect="1"/>
          </p:cNvSpPr>
          <p:nvPr/>
        </p:nvSpPr>
        <p:spPr bwMode="auto">
          <a:xfrm>
            <a:off x="2589028" y="2854512"/>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2</a:t>
            </a:r>
          </a:p>
        </p:txBody>
      </p:sp>
      <p:sp>
        <p:nvSpPr>
          <p:cNvPr id="11" name="Oval 10">
            <a:extLst>
              <a:ext uri="{FF2B5EF4-FFF2-40B4-BE49-F238E27FC236}">
                <a16:creationId xmlns:a16="http://schemas.microsoft.com/office/drawing/2014/main" id="{550142DE-BB19-A9B9-77E4-2122AF5A0731}"/>
              </a:ext>
            </a:extLst>
          </p:cNvPr>
          <p:cNvSpPr>
            <a:spLocks noChangeAspect="1"/>
          </p:cNvSpPr>
          <p:nvPr/>
        </p:nvSpPr>
        <p:spPr bwMode="auto">
          <a:xfrm>
            <a:off x="2633478" y="801180"/>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1</a:t>
            </a:r>
          </a:p>
        </p:txBody>
      </p:sp>
    </p:spTree>
    <p:extLst>
      <p:ext uri="{BB962C8B-B14F-4D97-AF65-F5344CB8AC3E}">
        <p14:creationId xmlns:p14="http://schemas.microsoft.com/office/powerpoint/2010/main" val="379567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CFAE08-C30F-124D-9258-8D95CE76D830}"/>
              </a:ext>
            </a:extLst>
          </p:cNvPr>
          <p:cNvSpPr>
            <a:spLocks noGrp="1"/>
          </p:cNvSpPr>
          <p:nvPr>
            <p:ph type="sldNum" sz="quarter" idx="12"/>
          </p:nvPr>
        </p:nvSpPr>
        <p:spPr/>
        <p:txBody>
          <a:bodyPr/>
          <a:lstStyle/>
          <a:p>
            <a:fld id="{EB4B8DE2-A4E8-46E4-8BBF-D75455EFF32C}" type="slidenum">
              <a:rPr lang="en-US" smtClean="0"/>
              <a:pPr/>
              <a:t>49</a:t>
            </a:fld>
            <a:endParaRPr lang="en-US"/>
          </a:p>
        </p:txBody>
      </p:sp>
      <p:pic>
        <p:nvPicPr>
          <p:cNvPr id="6" name="Picture 2" descr="About Us - cinch">
            <a:extLst>
              <a:ext uri="{FF2B5EF4-FFF2-40B4-BE49-F238E27FC236}">
                <a16:creationId xmlns:a16="http://schemas.microsoft.com/office/drawing/2014/main" id="{B859C6DF-5085-EA4B-B49D-D19489F55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209" y="4820993"/>
            <a:ext cx="2116418" cy="1468507"/>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6CB35F3-771D-E8F2-578C-F85F8F69F289}"/>
              </a:ext>
            </a:extLst>
          </p:cNvPr>
          <p:cNvSpPr/>
          <p:nvPr/>
        </p:nvSpPr>
        <p:spPr>
          <a:xfrm>
            <a:off x="296426" y="1180679"/>
            <a:ext cx="1597688" cy="1457011"/>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3" name="Oval 2">
            <a:extLst>
              <a:ext uri="{FF2B5EF4-FFF2-40B4-BE49-F238E27FC236}">
                <a16:creationId xmlns:a16="http://schemas.microsoft.com/office/drawing/2014/main" id="{2D9061C5-58C3-AB1F-3069-C7C14A50C112}"/>
              </a:ext>
            </a:extLst>
          </p:cNvPr>
          <p:cNvSpPr/>
          <p:nvPr/>
        </p:nvSpPr>
        <p:spPr>
          <a:xfrm>
            <a:off x="2267578" y="1180679"/>
            <a:ext cx="1597688" cy="1457011"/>
          </a:xfrm>
          <a:prstGeom prst="ellipse">
            <a:avLst/>
          </a:prstGeom>
          <a:solidFill>
            <a:schemeClr val="tx1">
              <a:lumMod val="95000"/>
              <a:alpha val="897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2">
                    <a:lumMod val="50000"/>
                  </a:schemeClr>
                </a:solidFill>
              </a:rPr>
              <a:t>Finance</a:t>
            </a:r>
          </a:p>
        </p:txBody>
      </p:sp>
      <p:sp>
        <p:nvSpPr>
          <p:cNvPr id="7" name="Oval 6">
            <a:extLst>
              <a:ext uri="{FF2B5EF4-FFF2-40B4-BE49-F238E27FC236}">
                <a16:creationId xmlns:a16="http://schemas.microsoft.com/office/drawing/2014/main" id="{1DB5A6C7-CDEA-5E63-B7C2-14E5ED2C9017}"/>
              </a:ext>
            </a:extLst>
          </p:cNvPr>
          <p:cNvSpPr/>
          <p:nvPr/>
        </p:nvSpPr>
        <p:spPr>
          <a:xfrm>
            <a:off x="4238730" y="1180679"/>
            <a:ext cx="1597688" cy="1457011"/>
          </a:xfrm>
          <a:prstGeom prst="ellipse">
            <a:avLst/>
          </a:prstGeom>
          <a:solidFill>
            <a:schemeClr val="tx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2">
                    <a:lumMod val="50000"/>
                  </a:schemeClr>
                </a:solidFill>
              </a:rPr>
              <a:t>Order</a:t>
            </a:r>
          </a:p>
        </p:txBody>
      </p:sp>
      <p:sp>
        <p:nvSpPr>
          <p:cNvPr id="8" name="Oval 7">
            <a:extLst>
              <a:ext uri="{FF2B5EF4-FFF2-40B4-BE49-F238E27FC236}">
                <a16:creationId xmlns:a16="http://schemas.microsoft.com/office/drawing/2014/main" id="{FFD6B2FD-8B45-F24F-FAF4-392682516FB7}"/>
              </a:ext>
            </a:extLst>
          </p:cNvPr>
          <p:cNvSpPr/>
          <p:nvPr/>
        </p:nvSpPr>
        <p:spPr>
          <a:xfrm>
            <a:off x="6355584" y="1180679"/>
            <a:ext cx="1597688" cy="1457011"/>
          </a:xfrm>
          <a:prstGeom prst="ellipse">
            <a:avLst/>
          </a:prstGeom>
          <a:solidFill>
            <a:schemeClr val="tx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2">
                    <a:lumMod val="50000"/>
                  </a:schemeClr>
                </a:solidFill>
              </a:rPr>
              <a:t>Delivery</a:t>
            </a:r>
          </a:p>
        </p:txBody>
      </p:sp>
      <p:sp>
        <p:nvSpPr>
          <p:cNvPr id="9" name="Oval 8">
            <a:extLst>
              <a:ext uri="{FF2B5EF4-FFF2-40B4-BE49-F238E27FC236}">
                <a16:creationId xmlns:a16="http://schemas.microsoft.com/office/drawing/2014/main" id="{A7719F2B-324E-5C86-3591-62206F7C5914}"/>
              </a:ext>
            </a:extLst>
          </p:cNvPr>
          <p:cNvSpPr/>
          <p:nvPr/>
        </p:nvSpPr>
        <p:spPr>
          <a:xfrm>
            <a:off x="8329647" y="1180679"/>
            <a:ext cx="1597688" cy="1457011"/>
          </a:xfrm>
          <a:prstGeom prst="ellipse">
            <a:avLst/>
          </a:prstGeom>
          <a:solidFill>
            <a:schemeClr val="tx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2">
                    <a:lumMod val="50000"/>
                  </a:schemeClr>
                </a:solidFill>
              </a:rPr>
              <a:t>In Life</a:t>
            </a:r>
          </a:p>
        </p:txBody>
      </p:sp>
      <p:sp>
        <p:nvSpPr>
          <p:cNvPr id="10" name="Oval 9">
            <a:extLst>
              <a:ext uri="{FF2B5EF4-FFF2-40B4-BE49-F238E27FC236}">
                <a16:creationId xmlns:a16="http://schemas.microsoft.com/office/drawing/2014/main" id="{BFDFEC02-FA04-A7DC-0CC9-DB36C3FC00BE}"/>
              </a:ext>
            </a:extLst>
          </p:cNvPr>
          <p:cNvSpPr/>
          <p:nvPr/>
        </p:nvSpPr>
        <p:spPr>
          <a:xfrm>
            <a:off x="10446501" y="1180679"/>
            <a:ext cx="1597688" cy="1457011"/>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cxnSp>
        <p:nvCxnSpPr>
          <p:cNvPr id="13" name="Straight Connector 12">
            <a:extLst>
              <a:ext uri="{FF2B5EF4-FFF2-40B4-BE49-F238E27FC236}">
                <a16:creationId xmlns:a16="http://schemas.microsoft.com/office/drawing/2014/main" id="{FA6179A5-4583-D2CF-9C50-31260D8F346A}"/>
              </a:ext>
            </a:extLst>
          </p:cNvPr>
          <p:cNvCxnSpPr>
            <a:cxnSpLocks/>
          </p:cNvCxnSpPr>
          <p:nvPr/>
        </p:nvCxnSpPr>
        <p:spPr>
          <a:xfrm>
            <a:off x="10128738" y="582804"/>
            <a:ext cx="0" cy="4606524"/>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5" name="Graphic 14" descr="Programmer">
            <a:extLst>
              <a:ext uri="{FF2B5EF4-FFF2-40B4-BE49-F238E27FC236}">
                <a16:creationId xmlns:a16="http://schemas.microsoft.com/office/drawing/2014/main" id="{E04A9698-8CF6-A01F-D9AD-209588E949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215" y="2886066"/>
            <a:ext cx="1654710" cy="1654710"/>
          </a:xfrm>
          <a:prstGeom prst="rect">
            <a:avLst/>
          </a:prstGeom>
        </p:spPr>
      </p:pic>
      <p:pic>
        <p:nvPicPr>
          <p:cNvPr id="16" name="Graphic 15" descr="Programmer">
            <a:extLst>
              <a:ext uri="{FF2B5EF4-FFF2-40B4-BE49-F238E27FC236}">
                <a16:creationId xmlns:a16="http://schemas.microsoft.com/office/drawing/2014/main" id="{D8552F7F-0B4E-F350-7DA3-0D33AAA11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5707" y="2886066"/>
            <a:ext cx="1654710" cy="1654710"/>
          </a:xfrm>
          <a:prstGeom prst="rect">
            <a:avLst/>
          </a:prstGeom>
        </p:spPr>
      </p:pic>
      <p:pic>
        <p:nvPicPr>
          <p:cNvPr id="17" name="Graphic 16" descr="Programmer">
            <a:extLst>
              <a:ext uri="{FF2B5EF4-FFF2-40B4-BE49-F238E27FC236}">
                <a16:creationId xmlns:a16="http://schemas.microsoft.com/office/drawing/2014/main" id="{1AC0DE05-376F-6201-BB51-CCBBE0CED0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38730" y="2886066"/>
            <a:ext cx="1654710" cy="1654710"/>
          </a:xfrm>
          <a:prstGeom prst="rect">
            <a:avLst/>
          </a:prstGeom>
        </p:spPr>
      </p:pic>
      <p:pic>
        <p:nvPicPr>
          <p:cNvPr id="18" name="Graphic 17" descr="Programmer">
            <a:extLst>
              <a:ext uri="{FF2B5EF4-FFF2-40B4-BE49-F238E27FC236}">
                <a16:creationId xmlns:a16="http://schemas.microsoft.com/office/drawing/2014/main" id="{ED084F3D-4537-F785-BC3B-5FB4BC4593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6322" y="2886066"/>
            <a:ext cx="1654710" cy="1654710"/>
          </a:xfrm>
          <a:prstGeom prst="rect">
            <a:avLst/>
          </a:prstGeom>
        </p:spPr>
      </p:pic>
      <p:pic>
        <p:nvPicPr>
          <p:cNvPr id="19" name="Graphic 18" descr="Programmer">
            <a:extLst>
              <a:ext uri="{FF2B5EF4-FFF2-40B4-BE49-F238E27FC236}">
                <a16:creationId xmlns:a16="http://schemas.microsoft.com/office/drawing/2014/main" id="{117D566C-E5D9-D9DD-FC8D-7B8D74506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3327" y="2886066"/>
            <a:ext cx="1654710" cy="1654710"/>
          </a:xfrm>
          <a:prstGeom prst="rect">
            <a:avLst/>
          </a:prstGeom>
        </p:spPr>
      </p:pic>
      <p:pic>
        <p:nvPicPr>
          <p:cNvPr id="20" name="Graphic 19" descr="Programmer">
            <a:extLst>
              <a:ext uri="{FF2B5EF4-FFF2-40B4-BE49-F238E27FC236}">
                <a16:creationId xmlns:a16="http://schemas.microsoft.com/office/drawing/2014/main" id="{D1A6DC20-8243-1AF6-C549-B93EB761F4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2520" y="2886066"/>
            <a:ext cx="1654710" cy="1654710"/>
          </a:xfrm>
          <a:prstGeom prst="rect">
            <a:avLst/>
          </a:prstGeom>
        </p:spPr>
      </p:pic>
    </p:spTree>
    <p:extLst>
      <p:ext uri="{BB962C8B-B14F-4D97-AF65-F5344CB8AC3E}">
        <p14:creationId xmlns:p14="http://schemas.microsoft.com/office/powerpoint/2010/main" val="339927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87E1-8854-4D46-88C5-F0DE8159BBCB}"/>
              </a:ext>
            </a:extLst>
          </p:cNvPr>
          <p:cNvSpPr>
            <a:spLocks noGrp="1"/>
          </p:cNvSpPr>
          <p:nvPr>
            <p:ph type="title"/>
          </p:nvPr>
        </p:nvSpPr>
        <p:spPr/>
        <p:txBody>
          <a:bodyPr/>
          <a:lstStyle/>
          <a:p>
            <a:r>
              <a:rPr lang="en-US"/>
              <a:t>Building a new feature requires:</a:t>
            </a:r>
          </a:p>
        </p:txBody>
      </p:sp>
      <p:sp>
        <p:nvSpPr>
          <p:cNvPr id="3" name="Content Placeholder 2">
            <a:extLst>
              <a:ext uri="{FF2B5EF4-FFF2-40B4-BE49-F238E27FC236}">
                <a16:creationId xmlns:a16="http://schemas.microsoft.com/office/drawing/2014/main" id="{EF3DF5D5-81F3-4941-8D92-02454B803E59}"/>
              </a:ext>
            </a:extLst>
          </p:cNvPr>
          <p:cNvSpPr>
            <a:spLocks noGrp="1"/>
          </p:cNvSpPr>
          <p:nvPr>
            <p:ph idx="1"/>
          </p:nvPr>
        </p:nvSpPr>
        <p:spPr>
          <a:xfrm>
            <a:off x="609600" y="1714500"/>
            <a:ext cx="10972800" cy="2954655"/>
          </a:xfrm>
        </p:spPr>
        <p:txBody>
          <a:bodyPr/>
          <a:lstStyle/>
          <a:p>
            <a:pPr marL="457200" indent="-457200">
              <a:buFont typeface="Arial" panose="020B0604020202020204" pitchFamily="34" charset="0"/>
              <a:buChar char="•"/>
            </a:pPr>
            <a:r>
              <a:rPr lang="en-US"/>
              <a:t>Spinning up infrastructure</a:t>
            </a:r>
          </a:p>
          <a:p>
            <a:pPr marL="457200" indent="-457200">
              <a:buFont typeface="Arial" panose="020B0604020202020204" pitchFamily="34" charset="0"/>
              <a:buChar char="•"/>
            </a:pPr>
            <a:r>
              <a:rPr lang="en-US"/>
              <a:t>Writing custom integration code</a:t>
            </a:r>
          </a:p>
          <a:p>
            <a:pPr marL="457200" indent="-457200">
              <a:buFont typeface="Arial" panose="020B0604020202020204" pitchFamily="34" charset="0"/>
              <a:buChar char="•"/>
            </a:pPr>
            <a:r>
              <a:rPr lang="en-US"/>
              <a:t>Coordinating with other teams on changes</a:t>
            </a:r>
          </a:p>
          <a:p>
            <a:pPr marL="457200" indent="-457200">
              <a:buFont typeface="Arial" panose="020B0604020202020204" pitchFamily="34" charset="0"/>
              <a:buChar char="•"/>
            </a:pPr>
            <a:r>
              <a:rPr lang="en-US"/>
              <a:t>Writing business logic</a:t>
            </a:r>
          </a:p>
          <a:p>
            <a:pPr marL="457200" indent="-45720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28C15163-9115-544A-AAFD-4FCB40DE76D7}"/>
              </a:ext>
            </a:extLst>
          </p:cNvPr>
          <p:cNvSpPr>
            <a:spLocks noGrp="1"/>
          </p:cNvSpPr>
          <p:nvPr>
            <p:ph type="sldNum" sz="quarter" idx="12"/>
          </p:nvPr>
        </p:nvSpPr>
        <p:spPr/>
        <p:txBody>
          <a:bodyPr/>
          <a:lstStyle/>
          <a:p>
            <a:fld id="{EB4B8DE2-A4E8-46E4-8BBF-D75455EFF32C}" type="slidenum">
              <a:rPr lang="en-US" smtClean="0"/>
              <a:pPr/>
              <a:t>5</a:t>
            </a:fld>
            <a:endParaRPr lang="en-US"/>
          </a:p>
        </p:txBody>
      </p:sp>
    </p:spTree>
    <p:extLst>
      <p:ext uri="{BB962C8B-B14F-4D97-AF65-F5344CB8AC3E}">
        <p14:creationId xmlns:p14="http://schemas.microsoft.com/office/powerpoint/2010/main" val="44849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D06DA2-D6E1-28BA-498F-D028FD5F82D3}"/>
              </a:ext>
            </a:extLst>
          </p:cNvPr>
          <p:cNvSpPr>
            <a:spLocks noGrp="1"/>
          </p:cNvSpPr>
          <p:nvPr>
            <p:ph type="sldNum" sz="quarter" idx="12"/>
          </p:nvPr>
        </p:nvSpPr>
        <p:spPr/>
        <p:txBody>
          <a:bodyPr/>
          <a:lstStyle/>
          <a:p>
            <a:fld id="{EB4B8DE2-A4E8-46E4-8BBF-D75455EFF32C}" type="slidenum">
              <a:rPr lang="en-US" smtClean="0"/>
              <a:pPr/>
              <a:t>50</a:t>
            </a:fld>
            <a:endParaRPr lang="en-US"/>
          </a:p>
        </p:txBody>
      </p:sp>
      <p:sp>
        <p:nvSpPr>
          <p:cNvPr id="3" name="Title 1">
            <a:extLst>
              <a:ext uri="{FF2B5EF4-FFF2-40B4-BE49-F238E27FC236}">
                <a16:creationId xmlns:a16="http://schemas.microsoft.com/office/drawing/2014/main" id="{41F085AD-E728-4AAA-B3C4-0ABB060C06F0}"/>
              </a:ext>
            </a:extLst>
          </p:cNvPr>
          <p:cNvSpPr>
            <a:spLocks noGrp="1"/>
          </p:cNvSpPr>
          <p:nvPr>
            <p:ph type="title"/>
          </p:nvPr>
        </p:nvSpPr>
        <p:spPr>
          <a:xfrm>
            <a:off x="136776" y="1014886"/>
            <a:ext cx="3259567" cy="1962076"/>
          </a:xfrm>
        </p:spPr>
        <p:txBody>
          <a:bodyPr/>
          <a:lstStyle/>
          <a:p>
            <a:pPr algn="ctr"/>
            <a:r>
              <a:rPr lang="en-US" sz="4500"/>
              <a:t>Search &amp; filter for cars</a:t>
            </a:r>
          </a:p>
        </p:txBody>
      </p:sp>
      <p:sp>
        <p:nvSpPr>
          <p:cNvPr id="6" name="Oval 5">
            <a:extLst>
              <a:ext uri="{FF2B5EF4-FFF2-40B4-BE49-F238E27FC236}">
                <a16:creationId xmlns:a16="http://schemas.microsoft.com/office/drawing/2014/main" id="{67BEB381-3059-B8EA-91F7-A80DAEFBC427}"/>
              </a:ext>
            </a:extLst>
          </p:cNvPr>
          <p:cNvSpPr/>
          <p:nvPr/>
        </p:nvSpPr>
        <p:spPr>
          <a:xfrm>
            <a:off x="136776" y="4386103"/>
            <a:ext cx="1597688" cy="1457011"/>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pic>
        <p:nvPicPr>
          <p:cNvPr id="8" name="Graphic 7" descr="Programmer">
            <a:extLst>
              <a:ext uri="{FF2B5EF4-FFF2-40B4-BE49-F238E27FC236}">
                <a16:creationId xmlns:a16="http://schemas.microsoft.com/office/drawing/2014/main" id="{210C3A52-5378-7D97-4A39-358716F49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0280" y="4188404"/>
            <a:ext cx="1654710" cy="1654710"/>
          </a:xfrm>
          <a:prstGeom prst="rect">
            <a:avLst/>
          </a:prstGeom>
        </p:spPr>
      </p:pic>
      <p:pic>
        <p:nvPicPr>
          <p:cNvPr id="9" name="Picture 8">
            <a:extLst>
              <a:ext uri="{FF2B5EF4-FFF2-40B4-BE49-F238E27FC236}">
                <a16:creationId xmlns:a16="http://schemas.microsoft.com/office/drawing/2014/main" id="{070A0AA9-7A3C-0F2A-BD58-2E9BDFE960B9}"/>
              </a:ext>
            </a:extLst>
          </p:cNvPr>
          <p:cNvPicPr>
            <a:picLocks noChangeAspect="1"/>
          </p:cNvPicPr>
          <p:nvPr/>
        </p:nvPicPr>
        <p:blipFill>
          <a:blip r:embed="rId6"/>
          <a:stretch>
            <a:fillRect/>
          </a:stretch>
        </p:blipFill>
        <p:spPr>
          <a:xfrm>
            <a:off x="3940806" y="0"/>
            <a:ext cx="8309644" cy="6858000"/>
          </a:xfrm>
          <a:prstGeom prst="rect">
            <a:avLst/>
          </a:prstGeom>
        </p:spPr>
      </p:pic>
    </p:spTree>
    <p:extLst>
      <p:ext uri="{BB962C8B-B14F-4D97-AF65-F5344CB8AC3E}">
        <p14:creationId xmlns:p14="http://schemas.microsoft.com/office/powerpoint/2010/main" val="310655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1F7809-F5FF-BAAB-FD7B-AE31F854A528}"/>
              </a:ext>
            </a:extLst>
          </p:cNvPr>
          <p:cNvSpPr>
            <a:spLocks noGrp="1"/>
          </p:cNvSpPr>
          <p:nvPr>
            <p:ph type="sldNum" sz="quarter" idx="12"/>
          </p:nvPr>
        </p:nvSpPr>
        <p:spPr/>
        <p:txBody>
          <a:bodyPr/>
          <a:lstStyle/>
          <a:p>
            <a:fld id="{EB4B8DE2-A4E8-46E4-8BBF-D75455EFF32C}" type="slidenum">
              <a:rPr lang="en-US" smtClean="0"/>
              <a:pPr/>
              <a:t>51</a:t>
            </a:fld>
            <a:endParaRPr lang="en-US"/>
          </a:p>
        </p:txBody>
      </p:sp>
      <p:pic>
        <p:nvPicPr>
          <p:cNvPr id="6" name="Picture 5">
            <a:extLst>
              <a:ext uri="{FF2B5EF4-FFF2-40B4-BE49-F238E27FC236}">
                <a16:creationId xmlns:a16="http://schemas.microsoft.com/office/drawing/2014/main" id="{B5FB43D2-C20B-FAC8-9961-8BC23FA9BD3F}"/>
              </a:ext>
            </a:extLst>
          </p:cNvPr>
          <p:cNvPicPr>
            <a:picLocks noChangeAspect="1"/>
          </p:cNvPicPr>
          <p:nvPr/>
        </p:nvPicPr>
        <p:blipFill>
          <a:blip r:embed="rId3"/>
          <a:stretch>
            <a:fillRect/>
          </a:stretch>
        </p:blipFill>
        <p:spPr>
          <a:xfrm>
            <a:off x="3927296" y="0"/>
            <a:ext cx="8392026" cy="6858000"/>
          </a:xfrm>
          <a:prstGeom prst="rect">
            <a:avLst/>
          </a:prstGeom>
        </p:spPr>
      </p:pic>
      <p:sp>
        <p:nvSpPr>
          <p:cNvPr id="2" name="Title 1">
            <a:extLst>
              <a:ext uri="{FF2B5EF4-FFF2-40B4-BE49-F238E27FC236}">
                <a16:creationId xmlns:a16="http://schemas.microsoft.com/office/drawing/2014/main" id="{9BF37788-32BB-8217-7F4C-C0836838418F}"/>
              </a:ext>
            </a:extLst>
          </p:cNvPr>
          <p:cNvSpPr>
            <a:spLocks noGrp="1"/>
          </p:cNvSpPr>
          <p:nvPr>
            <p:ph type="title"/>
          </p:nvPr>
        </p:nvSpPr>
        <p:spPr>
          <a:xfrm>
            <a:off x="147811" y="385368"/>
            <a:ext cx="3247537" cy="3208571"/>
          </a:xfrm>
        </p:spPr>
        <p:txBody>
          <a:bodyPr/>
          <a:lstStyle/>
          <a:p>
            <a:pPr algn="ctr"/>
            <a:r>
              <a:rPr lang="en-US" sz="4500"/>
              <a:t>Car info &amp; status</a:t>
            </a:r>
            <a:br>
              <a:rPr lang="en-US" sz="4500"/>
            </a:br>
            <a:r>
              <a:rPr lang="en-US" sz="4500">
                <a:solidFill>
                  <a:schemeClr val="accent1"/>
                </a:solidFill>
              </a:rPr>
              <a:t>+</a:t>
            </a:r>
            <a:br>
              <a:rPr lang="en-US" sz="4500"/>
            </a:br>
            <a:r>
              <a:rPr lang="en-US" sz="4500"/>
              <a:t>View car details</a:t>
            </a:r>
          </a:p>
        </p:txBody>
      </p:sp>
      <p:sp>
        <p:nvSpPr>
          <p:cNvPr id="3" name="Oval 2">
            <a:extLst>
              <a:ext uri="{FF2B5EF4-FFF2-40B4-BE49-F238E27FC236}">
                <a16:creationId xmlns:a16="http://schemas.microsoft.com/office/drawing/2014/main" id="{BFB48085-83AE-E393-E42A-CB1169E9C4AB}"/>
              </a:ext>
            </a:extLst>
          </p:cNvPr>
          <p:cNvSpPr/>
          <p:nvPr/>
        </p:nvSpPr>
        <p:spPr>
          <a:xfrm>
            <a:off x="173891" y="4275572"/>
            <a:ext cx="1597688" cy="1457011"/>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pic>
        <p:nvPicPr>
          <p:cNvPr id="5" name="Graphic 4" descr="Programmer">
            <a:extLst>
              <a:ext uri="{FF2B5EF4-FFF2-40B4-BE49-F238E27FC236}">
                <a16:creationId xmlns:a16="http://schemas.microsoft.com/office/drawing/2014/main" id="{90A7F317-9E6E-18AD-D522-81A7124ADF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8421" y="4077873"/>
            <a:ext cx="1654710" cy="1654710"/>
          </a:xfrm>
          <a:prstGeom prst="rect">
            <a:avLst/>
          </a:prstGeom>
        </p:spPr>
      </p:pic>
    </p:spTree>
    <p:extLst>
      <p:ext uri="{BB962C8B-B14F-4D97-AF65-F5344CB8AC3E}">
        <p14:creationId xmlns:p14="http://schemas.microsoft.com/office/powerpoint/2010/main" val="418008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52</a:t>
            </a:fld>
            <a:endParaRPr lang="en-US"/>
          </a:p>
        </p:txBody>
      </p:sp>
      <p:sp>
        <p:nvSpPr>
          <p:cNvPr id="9" name="TextBox 8">
            <a:extLst>
              <a:ext uri="{FF2B5EF4-FFF2-40B4-BE49-F238E27FC236}">
                <a16:creationId xmlns:a16="http://schemas.microsoft.com/office/drawing/2014/main" id="{49082B12-CCF5-E759-0A62-B511F09BCE90}"/>
              </a:ext>
            </a:extLst>
          </p:cNvPr>
          <p:cNvSpPr txBox="1"/>
          <p:nvPr/>
        </p:nvSpPr>
        <p:spPr>
          <a:xfrm>
            <a:off x="989762" y="722194"/>
            <a:ext cx="10682638" cy="630942"/>
          </a:xfrm>
          <a:prstGeom prst="rect">
            <a:avLst/>
          </a:prstGeom>
          <a:noFill/>
        </p:spPr>
        <p:txBody>
          <a:bodyPr wrap="square">
            <a:spAutoFit/>
          </a:bodyPr>
          <a:lstStyle/>
          <a:p>
            <a:pPr algn="ctr"/>
            <a:r>
              <a:rPr lang="en-US" sz="3500" dirty="0">
                <a:latin typeface="+mj-lt"/>
              </a:rPr>
              <a:t>An aggregator of the cars’ state</a:t>
            </a:r>
          </a:p>
        </p:txBody>
      </p:sp>
      <p:sp>
        <p:nvSpPr>
          <p:cNvPr id="11" name="TextBox 10">
            <a:extLst>
              <a:ext uri="{FF2B5EF4-FFF2-40B4-BE49-F238E27FC236}">
                <a16:creationId xmlns:a16="http://schemas.microsoft.com/office/drawing/2014/main" id="{E94A77D0-2B44-7B5B-166A-18482F5DCDA2}"/>
              </a:ext>
            </a:extLst>
          </p:cNvPr>
          <p:cNvSpPr txBox="1"/>
          <p:nvPr/>
        </p:nvSpPr>
        <p:spPr>
          <a:xfrm>
            <a:off x="699360" y="2872291"/>
            <a:ext cx="2975955" cy="553998"/>
          </a:xfrm>
          <a:prstGeom prst="rect">
            <a:avLst/>
          </a:prstGeom>
          <a:noFill/>
        </p:spPr>
        <p:txBody>
          <a:bodyPr wrap="square">
            <a:spAutoFit/>
          </a:bodyPr>
          <a:lstStyle/>
          <a:p>
            <a:pPr algn="ctr"/>
            <a:r>
              <a:rPr lang="en-US" sz="3000"/>
              <a:t>External data</a:t>
            </a:r>
          </a:p>
        </p:txBody>
      </p:sp>
      <p:sp>
        <p:nvSpPr>
          <p:cNvPr id="13" name="TextBox 12">
            <a:extLst>
              <a:ext uri="{FF2B5EF4-FFF2-40B4-BE49-F238E27FC236}">
                <a16:creationId xmlns:a16="http://schemas.microsoft.com/office/drawing/2014/main" id="{CF0EC908-2E21-637A-2B7E-7EC43245D311}"/>
              </a:ext>
            </a:extLst>
          </p:cNvPr>
          <p:cNvSpPr txBox="1"/>
          <p:nvPr/>
        </p:nvSpPr>
        <p:spPr>
          <a:xfrm>
            <a:off x="409926" y="4528699"/>
            <a:ext cx="3265389" cy="553998"/>
          </a:xfrm>
          <a:prstGeom prst="rect">
            <a:avLst/>
          </a:prstGeom>
          <a:noFill/>
        </p:spPr>
        <p:txBody>
          <a:bodyPr wrap="square">
            <a:spAutoFit/>
          </a:bodyPr>
          <a:lstStyle/>
          <a:p>
            <a:pPr algn="ctr"/>
            <a:r>
              <a:rPr lang="en-US" sz="3000"/>
              <a:t>Internal events</a:t>
            </a:r>
          </a:p>
        </p:txBody>
      </p:sp>
      <p:sp>
        <p:nvSpPr>
          <p:cNvPr id="14" name="Rectangle 13">
            <a:extLst>
              <a:ext uri="{FF2B5EF4-FFF2-40B4-BE49-F238E27FC236}">
                <a16:creationId xmlns:a16="http://schemas.microsoft.com/office/drawing/2014/main" id="{A6AA63E5-607F-162D-9FB9-6AE28B490EF8}"/>
              </a:ext>
            </a:extLst>
          </p:cNvPr>
          <p:cNvSpPr/>
          <p:nvPr/>
        </p:nvSpPr>
        <p:spPr>
          <a:xfrm>
            <a:off x="5260692" y="2775639"/>
            <a:ext cx="3785004" cy="2608710"/>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cxnSp>
        <p:nvCxnSpPr>
          <p:cNvPr id="2" name="Elbow Connector 1">
            <a:extLst>
              <a:ext uri="{FF2B5EF4-FFF2-40B4-BE49-F238E27FC236}">
                <a16:creationId xmlns:a16="http://schemas.microsoft.com/office/drawing/2014/main" id="{4D3DC232-B5A3-78DA-8029-BBF136B0101B}"/>
              </a:ext>
            </a:extLst>
          </p:cNvPr>
          <p:cNvCxnSpPr>
            <a:cxnSpLocks/>
            <a:stCxn id="11" idx="3"/>
            <a:endCxn id="14" idx="1"/>
          </p:cNvCxnSpPr>
          <p:nvPr/>
        </p:nvCxnSpPr>
        <p:spPr>
          <a:xfrm>
            <a:off x="3675315" y="3149290"/>
            <a:ext cx="1585377" cy="930704"/>
          </a:xfrm>
          <a:prstGeom prst="bentConnector3">
            <a:avLst>
              <a:gd name="adj1" fmla="val 50000"/>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9A83D8D0-7C41-9183-DA1A-E2452395CC5C}"/>
              </a:ext>
            </a:extLst>
          </p:cNvPr>
          <p:cNvCxnSpPr>
            <a:cxnSpLocks/>
            <a:stCxn id="13" idx="3"/>
            <a:endCxn id="14" idx="1"/>
          </p:cNvCxnSpPr>
          <p:nvPr/>
        </p:nvCxnSpPr>
        <p:spPr>
          <a:xfrm flipV="1">
            <a:off x="3675315" y="4079994"/>
            <a:ext cx="1585377" cy="725704"/>
          </a:xfrm>
          <a:prstGeom prst="bentConnector3">
            <a:avLst>
              <a:gd name="adj1" fmla="val 50000"/>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F90BE9B-14A8-361E-8E52-306C2C603383}"/>
              </a:ext>
            </a:extLst>
          </p:cNvPr>
          <p:cNvSpPr/>
          <p:nvPr/>
        </p:nvSpPr>
        <p:spPr>
          <a:xfrm>
            <a:off x="589650" y="337780"/>
            <a:ext cx="1597688" cy="1457011"/>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cxnSp>
        <p:nvCxnSpPr>
          <p:cNvPr id="7" name="Straight Arrow Connector 6">
            <a:extLst>
              <a:ext uri="{FF2B5EF4-FFF2-40B4-BE49-F238E27FC236}">
                <a16:creationId xmlns:a16="http://schemas.microsoft.com/office/drawing/2014/main" id="{9DCE5F0C-1381-1257-7255-6DEEA84857E0}"/>
              </a:ext>
            </a:extLst>
          </p:cNvPr>
          <p:cNvCxnSpPr>
            <a:cxnSpLocks/>
            <a:stCxn id="14" idx="3"/>
          </p:cNvCxnSpPr>
          <p:nvPr/>
        </p:nvCxnSpPr>
        <p:spPr>
          <a:xfrm>
            <a:off x="9045696" y="4079994"/>
            <a:ext cx="1794743" cy="0"/>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7703AA-F417-6B28-3FE1-C539A5EAC6C1}"/>
              </a:ext>
            </a:extLst>
          </p:cNvPr>
          <p:cNvSpPr txBox="1"/>
          <p:nvPr/>
        </p:nvSpPr>
        <p:spPr>
          <a:xfrm>
            <a:off x="9143095" y="3082857"/>
            <a:ext cx="2975955" cy="630942"/>
          </a:xfrm>
          <a:prstGeom prst="rect">
            <a:avLst/>
          </a:prstGeom>
          <a:noFill/>
        </p:spPr>
        <p:txBody>
          <a:bodyPr wrap="square">
            <a:spAutoFit/>
          </a:bodyPr>
          <a:lstStyle/>
          <a:p>
            <a:pPr algn="ctr"/>
            <a:r>
              <a:rPr lang="en-US" sz="3000"/>
              <a:t>Publish</a:t>
            </a:r>
            <a:r>
              <a:rPr lang="en-US" sz="3500"/>
              <a:t> events</a:t>
            </a:r>
          </a:p>
        </p:txBody>
      </p:sp>
    </p:spTree>
    <p:extLst>
      <p:ext uri="{BB962C8B-B14F-4D97-AF65-F5344CB8AC3E}">
        <p14:creationId xmlns:p14="http://schemas.microsoft.com/office/powerpoint/2010/main" val="143894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53</a:t>
            </a:fld>
            <a:endParaRPr lang="en-US"/>
          </a:p>
        </p:txBody>
      </p:sp>
      <p:sp>
        <p:nvSpPr>
          <p:cNvPr id="9" name="TextBox 8">
            <a:extLst>
              <a:ext uri="{FF2B5EF4-FFF2-40B4-BE49-F238E27FC236}">
                <a16:creationId xmlns:a16="http://schemas.microsoft.com/office/drawing/2014/main" id="{49082B12-CCF5-E759-0A62-B511F09BCE90}"/>
              </a:ext>
            </a:extLst>
          </p:cNvPr>
          <p:cNvSpPr txBox="1"/>
          <p:nvPr/>
        </p:nvSpPr>
        <p:spPr>
          <a:xfrm>
            <a:off x="473511" y="556487"/>
            <a:ext cx="4742250" cy="630942"/>
          </a:xfrm>
          <a:prstGeom prst="rect">
            <a:avLst/>
          </a:prstGeom>
          <a:noFill/>
        </p:spPr>
        <p:txBody>
          <a:bodyPr wrap="square">
            <a:spAutoFit/>
          </a:bodyPr>
          <a:lstStyle/>
          <a:p>
            <a:r>
              <a:rPr lang="en-US" sz="3500">
                <a:solidFill>
                  <a:schemeClr val="accent1"/>
                </a:solidFill>
                <a:latin typeface="+mj-lt"/>
              </a:rPr>
              <a:t>🍽 </a:t>
            </a:r>
            <a:r>
              <a:rPr lang="en-US" sz="3500">
                <a:latin typeface="+mj-lt"/>
              </a:rPr>
              <a:t>Consumed</a:t>
            </a:r>
          </a:p>
        </p:txBody>
      </p:sp>
      <p:sp>
        <p:nvSpPr>
          <p:cNvPr id="11" name="TextBox 10">
            <a:extLst>
              <a:ext uri="{FF2B5EF4-FFF2-40B4-BE49-F238E27FC236}">
                <a16:creationId xmlns:a16="http://schemas.microsoft.com/office/drawing/2014/main" id="{E94A77D0-2B44-7B5B-166A-18482F5DCDA2}"/>
              </a:ext>
            </a:extLst>
          </p:cNvPr>
          <p:cNvSpPr txBox="1"/>
          <p:nvPr/>
        </p:nvSpPr>
        <p:spPr>
          <a:xfrm>
            <a:off x="7559712" y="3368096"/>
            <a:ext cx="3877427" cy="553998"/>
          </a:xfrm>
          <a:prstGeom prst="rect">
            <a:avLst/>
          </a:prstGeom>
          <a:noFill/>
        </p:spPr>
        <p:txBody>
          <a:bodyPr wrap="square">
            <a:spAutoFit/>
          </a:bodyPr>
          <a:lstStyle/>
          <a:p>
            <a:r>
              <a:rPr lang="en-US" sz="3000" err="1">
                <a:solidFill>
                  <a:schemeClr val="accent4"/>
                </a:solidFill>
              </a:rPr>
              <a:t>VehiclePublished</a:t>
            </a:r>
            <a:endParaRPr lang="en-US" sz="3000">
              <a:solidFill>
                <a:schemeClr val="accent4"/>
              </a:solidFill>
            </a:endParaRPr>
          </a:p>
        </p:txBody>
      </p:sp>
      <p:sp>
        <p:nvSpPr>
          <p:cNvPr id="13" name="TextBox 12">
            <a:extLst>
              <a:ext uri="{FF2B5EF4-FFF2-40B4-BE49-F238E27FC236}">
                <a16:creationId xmlns:a16="http://schemas.microsoft.com/office/drawing/2014/main" id="{CF0EC908-2E21-637A-2B7E-7EC43245D311}"/>
              </a:ext>
            </a:extLst>
          </p:cNvPr>
          <p:cNvSpPr txBox="1"/>
          <p:nvPr/>
        </p:nvSpPr>
        <p:spPr>
          <a:xfrm>
            <a:off x="7630052" y="4739868"/>
            <a:ext cx="3525734" cy="553998"/>
          </a:xfrm>
          <a:prstGeom prst="rect">
            <a:avLst/>
          </a:prstGeom>
          <a:noFill/>
        </p:spPr>
        <p:txBody>
          <a:bodyPr wrap="square">
            <a:spAutoFit/>
          </a:bodyPr>
          <a:lstStyle/>
          <a:p>
            <a:r>
              <a:rPr lang="en-US" sz="3000" err="1">
                <a:solidFill>
                  <a:schemeClr val="accent4"/>
                </a:solidFill>
              </a:rPr>
              <a:t>VehicleUpdated</a:t>
            </a:r>
            <a:endParaRPr lang="en-US" sz="3000">
              <a:solidFill>
                <a:schemeClr val="accent4"/>
              </a:solidFill>
            </a:endParaRPr>
          </a:p>
        </p:txBody>
      </p:sp>
      <p:sp>
        <p:nvSpPr>
          <p:cNvPr id="3" name="TextBox 2">
            <a:extLst>
              <a:ext uri="{FF2B5EF4-FFF2-40B4-BE49-F238E27FC236}">
                <a16:creationId xmlns:a16="http://schemas.microsoft.com/office/drawing/2014/main" id="{77308450-812B-BAA4-7A45-1FE5C3EB4438}"/>
              </a:ext>
            </a:extLst>
          </p:cNvPr>
          <p:cNvSpPr txBox="1"/>
          <p:nvPr/>
        </p:nvSpPr>
        <p:spPr>
          <a:xfrm>
            <a:off x="7559712" y="1949454"/>
            <a:ext cx="3596074" cy="553998"/>
          </a:xfrm>
          <a:prstGeom prst="rect">
            <a:avLst/>
          </a:prstGeom>
          <a:noFill/>
        </p:spPr>
        <p:txBody>
          <a:bodyPr wrap="square">
            <a:spAutoFit/>
          </a:bodyPr>
          <a:lstStyle/>
          <a:p>
            <a:r>
              <a:rPr lang="en-US" sz="3000" err="1">
                <a:solidFill>
                  <a:schemeClr val="accent4"/>
                </a:solidFill>
              </a:rPr>
              <a:t>VehicleImported</a:t>
            </a:r>
            <a:endParaRPr lang="en-US" sz="3000">
              <a:solidFill>
                <a:schemeClr val="accent4"/>
              </a:solidFill>
            </a:endParaRPr>
          </a:p>
        </p:txBody>
      </p:sp>
      <p:sp>
        <p:nvSpPr>
          <p:cNvPr id="5" name="TextBox 4">
            <a:extLst>
              <a:ext uri="{FF2B5EF4-FFF2-40B4-BE49-F238E27FC236}">
                <a16:creationId xmlns:a16="http://schemas.microsoft.com/office/drawing/2014/main" id="{9BD8C3CA-2D57-60B7-728C-7BC9B1B1F9D1}"/>
              </a:ext>
            </a:extLst>
          </p:cNvPr>
          <p:cNvSpPr txBox="1"/>
          <p:nvPr/>
        </p:nvSpPr>
        <p:spPr>
          <a:xfrm>
            <a:off x="473511" y="1957358"/>
            <a:ext cx="4158779" cy="553998"/>
          </a:xfrm>
          <a:prstGeom prst="rect">
            <a:avLst/>
          </a:prstGeom>
          <a:noFill/>
        </p:spPr>
        <p:txBody>
          <a:bodyPr wrap="square">
            <a:spAutoFit/>
          </a:bodyPr>
          <a:lstStyle/>
          <a:p>
            <a:r>
              <a:rPr lang="en-US" sz="3000" err="1">
                <a:solidFill>
                  <a:schemeClr val="accent1"/>
                </a:solidFill>
              </a:rPr>
              <a:t>VehicleAcquired</a:t>
            </a:r>
            <a:endParaRPr lang="en-US" sz="3000">
              <a:solidFill>
                <a:schemeClr val="accent1"/>
              </a:solidFill>
            </a:endParaRPr>
          </a:p>
        </p:txBody>
      </p:sp>
      <p:sp>
        <p:nvSpPr>
          <p:cNvPr id="6" name="TextBox 5">
            <a:extLst>
              <a:ext uri="{FF2B5EF4-FFF2-40B4-BE49-F238E27FC236}">
                <a16:creationId xmlns:a16="http://schemas.microsoft.com/office/drawing/2014/main" id="{ED5209B3-4182-46F6-ABFA-4209E7210FAA}"/>
              </a:ext>
            </a:extLst>
          </p:cNvPr>
          <p:cNvSpPr txBox="1"/>
          <p:nvPr/>
        </p:nvSpPr>
        <p:spPr>
          <a:xfrm>
            <a:off x="431826" y="3295464"/>
            <a:ext cx="4158779" cy="553998"/>
          </a:xfrm>
          <a:prstGeom prst="rect">
            <a:avLst/>
          </a:prstGeom>
          <a:noFill/>
        </p:spPr>
        <p:txBody>
          <a:bodyPr wrap="square">
            <a:spAutoFit/>
          </a:bodyPr>
          <a:lstStyle/>
          <a:p>
            <a:r>
              <a:rPr lang="en-US" sz="3000" err="1">
                <a:solidFill>
                  <a:schemeClr val="accent1"/>
                </a:solidFill>
              </a:rPr>
              <a:t>VehicleSold</a:t>
            </a:r>
            <a:endParaRPr lang="en-US" sz="3000">
              <a:solidFill>
                <a:schemeClr val="accent1"/>
              </a:solidFill>
            </a:endParaRPr>
          </a:p>
        </p:txBody>
      </p:sp>
      <p:sp>
        <p:nvSpPr>
          <p:cNvPr id="7" name="TextBox 6">
            <a:extLst>
              <a:ext uri="{FF2B5EF4-FFF2-40B4-BE49-F238E27FC236}">
                <a16:creationId xmlns:a16="http://schemas.microsoft.com/office/drawing/2014/main" id="{AD011FB4-73C9-CB2E-928A-C799DE047610}"/>
              </a:ext>
            </a:extLst>
          </p:cNvPr>
          <p:cNvSpPr txBox="1"/>
          <p:nvPr/>
        </p:nvSpPr>
        <p:spPr>
          <a:xfrm>
            <a:off x="473511" y="4759100"/>
            <a:ext cx="4158779" cy="553998"/>
          </a:xfrm>
          <a:prstGeom prst="rect">
            <a:avLst/>
          </a:prstGeom>
          <a:noFill/>
        </p:spPr>
        <p:txBody>
          <a:bodyPr wrap="square">
            <a:spAutoFit/>
          </a:bodyPr>
          <a:lstStyle/>
          <a:p>
            <a:r>
              <a:rPr lang="en-US" sz="3000" err="1">
                <a:solidFill>
                  <a:schemeClr val="accent1"/>
                </a:solidFill>
              </a:rPr>
              <a:t>VehicleDelivered</a:t>
            </a:r>
            <a:endParaRPr lang="en-US" sz="3000">
              <a:solidFill>
                <a:schemeClr val="accent1"/>
              </a:solidFill>
            </a:endParaRPr>
          </a:p>
        </p:txBody>
      </p:sp>
      <p:sp>
        <p:nvSpPr>
          <p:cNvPr id="8" name="TextBox 7">
            <a:extLst>
              <a:ext uri="{FF2B5EF4-FFF2-40B4-BE49-F238E27FC236}">
                <a16:creationId xmlns:a16="http://schemas.microsoft.com/office/drawing/2014/main" id="{72565B95-C229-74C9-B72C-7425234E5AC4}"/>
              </a:ext>
            </a:extLst>
          </p:cNvPr>
          <p:cNvSpPr txBox="1"/>
          <p:nvPr/>
        </p:nvSpPr>
        <p:spPr>
          <a:xfrm>
            <a:off x="7298326" y="578664"/>
            <a:ext cx="3064873" cy="630942"/>
          </a:xfrm>
          <a:prstGeom prst="rect">
            <a:avLst/>
          </a:prstGeom>
          <a:noFill/>
        </p:spPr>
        <p:txBody>
          <a:bodyPr wrap="square">
            <a:spAutoFit/>
          </a:bodyPr>
          <a:lstStyle/>
          <a:p>
            <a:r>
              <a:rPr lang="en-US" sz="3500">
                <a:solidFill>
                  <a:schemeClr val="accent4"/>
                </a:solidFill>
                <a:latin typeface="+mj-lt"/>
              </a:rPr>
              <a:t>📣 </a:t>
            </a:r>
            <a:r>
              <a:rPr lang="en-US" sz="3500">
                <a:latin typeface="+mj-lt"/>
              </a:rPr>
              <a:t>Published</a:t>
            </a:r>
          </a:p>
        </p:txBody>
      </p:sp>
      <p:sp>
        <p:nvSpPr>
          <p:cNvPr id="10" name="Oval 9">
            <a:extLst>
              <a:ext uri="{FF2B5EF4-FFF2-40B4-BE49-F238E27FC236}">
                <a16:creationId xmlns:a16="http://schemas.microsoft.com/office/drawing/2014/main" id="{84F32002-FA08-639F-E4D0-C7052EA67C48}"/>
              </a:ext>
            </a:extLst>
          </p:cNvPr>
          <p:cNvSpPr/>
          <p:nvPr/>
        </p:nvSpPr>
        <p:spPr>
          <a:xfrm>
            <a:off x="4738254" y="2580396"/>
            <a:ext cx="2303813" cy="1991603"/>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a:solidFill>
                  <a:schemeClr val="tx1"/>
                </a:solidFill>
              </a:rPr>
              <a:t>Inventory</a:t>
            </a:r>
          </a:p>
        </p:txBody>
      </p:sp>
    </p:spTree>
    <p:extLst>
      <p:ext uri="{BB962C8B-B14F-4D97-AF65-F5344CB8AC3E}">
        <p14:creationId xmlns:p14="http://schemas.microsoft.com/office/powerpoint/2010/main" val="419916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54</a:t>
            </a:fld>
            <a:endParaRPr lang="en-US"/>
          </a:p>
        </p:txBody>
      </p:sp>
      <p:sp>
        <p:nvSpPr>
          <p:cNvPr id="9" name="TextBox 8">
            <a:extLst>
              <a:ext uri="{FF2B5EF4-FFF2-40B4-BE49-F238E27FC236}">
                <a16:creationId xmlns:a16="http://schemas.microsoft.com/office/drawing/2014/main" id="{49082B12-CCF5-E759-0A62-B511F09BCE90}"/>
              </a:ext>
            </a:extLst>
          </p:cNvPr>
          <p:cNvSpPr txBox="1"/>
          <p:nvPr/>
        </p:nvSpPr>
        <p:spPr>
          <a:xfrm>
            <a:off x="473511" y="556487"/>
            <a:ext cx="4742250" cy="630942"/>
          </a:xfrm>
          <a:prstGeom prst="rect">
            <a:avLst/>
          </a:prstGeom>
          <a:noFill/>
        </p:spPr>
        <p:txBody>
          <a:bodyPr wrap="square">
            <a:spAutoFit/>
          </a:bodyPr>
          <a:lstStyle/>
          <a:p>
            <a:r>
              <a:rPr lang="en-US" sz="3500">
                <a:solidFill>
                  <a:schemeClr val="accent1"/>
                </a:solidFill>
                <a:latin typeface="+mj-lt"/>
              </a:rPr>
              <a:t>🍽 </a:t>
            </a:r>
            <a:r>
              <a:rPr lang="en-US" sz="3500">
                <a:latin typeface="+mj-lt"/>
              </a:rPr>
              <a:t>Consumed</a:t>
            </a:r>
          </a:p>
        </p:txBody>
      </p:sp>
      <p:sp>
        <p:nvSpPr>
          <p:cNvPr id="11" name="TextBox 10">
            <a:extLst>
              <a:ext uri="{FF2B5EF4-FFF2-40B4-BE49-F238E27FC236}">
                <a16:creationId xmlns:a16="http://schemas.microsoft.com/office/drawing/2014/main" id="{E94A77D0-2B44-7B5B-166A-18482F5DCDA2}"/>
              </a:ext>
            </a:extLst>
          </p:cNvPr>
          <p:cNvSpPr txBox="1"/>
          <p:nvPr/>
        </p:nvSpPr>
        <p:spPr>
          <a:xfrm>
            <a:off x="7559712" y="3368096"/>
            <a:ext cx="3877427" cy="553998"/>
          </a:xfrm>
          <a:prstGeom prst="rect">
            <a:avLst/>
          </a:prstGeom>
          <a:noFill/>
        </p:spPr>
        <p:txBody>
          <a:bodyPr wrap="square">
            <a:spAutoFit/>
          </a:bodyPr>
          <a:lstStyle/>
          <a:p>
            <a:r>
              <a:rPr lang="en-US" sz="3000" err="1">
                <a:solidFill>
                  <a:schemeClr val="accent4"/>
                </a:solidFill>
              </a:rPr>
              <a:t>VehiclePublished</a:t>
            </a:r>
            <a:endParaRPr lang="en-US" sz="3000">
              <a:solidFill>
                <a:schemeClr val="accent4"/>
              </a:solidFill>
            </a:endParaRPr>
          </a:p>
        </p:txBody>
      </p:sp>
      <p:sp>
        <p:nvSpPr>
          <p:cNvPr id="13" name="TextBox 12">
            <a:extLst>
              <a:ext uri="{FF2B5EF4-FFF2-40B4-BE49-F238E27FC236}">
                <a16:creationId xmlns:a16="http://schemas.microsoft.com/office/drawing/2014/main" id="{CF0EC908-2E21-637A-2B7E-7EC43245D311}"/>
              </a:ext>
            </a:extLst>
          </p:cNvPr>
          <p:cNvSpPr txBox="1"/>
          <p:nvPr/>
        </p:nvSpPr>
        <p:spPr>
          <a:xfrm>
            <a:off x="7630052" y="4739868"/>
            <a:ext cx="3525734" cy="553998"/>
          </a:xfrm>
          <a:prstGeom prst="rect">
            <a:avLst/>
          </a:prstGeom>
          <a:noFill/>
        </p:spPr>
        <p:txBody>
          <a:bodyPr wrap="square">
            <a:spAutoFit/>
          </a:bodyPr>
          <a:lstStyle/>
          <a:p>
            <a:r>
              <a:rPr lang="en-US" sz="3000" dirty="0" err="1">
                <a:solidFill>
                  <a:schemeClr val="accent4"/>
                </a:solidFill>
              </a:rPr>
              <a:t>VehicleUpdated</a:t>
            </a:r>
            <a:endParaRPr lang="en-US" sz="3000" dirty="0">
              <a:solidFill>
                <a:schemeClr val="accent4"/>
              </a:solidFill>
            </a:endParaRPr>
          </a:p>
        </p:txBody>
      </p:sp>
      <p:sp>
        <p:nvSpPr>
          <p:cNvPr id="3" name="TextBox 2">
            <a:extLst>
              <a:ext uri="{FF2B5EF4-FFF2-40B4-BE49-F238E27FC236}">
                <a16:creationId xmlns:a16="http://schemas.microsoft.com/office/drawing/2014/main" id="{77308450-812B-BAA4-7A45-1FE5C3EB4438}"/>
              </a:ext>
            </a:extLst>
          </p:cNvPr>
          <p:cNvSpPr txBox="1"/>
          <p:nvPr/>
        </p:nvSpPr>
        <p:spPr>
          <a:xfrm>
            <a:off x="7559712" y="1949454"/>
            <a:ext cx="3596074" cy="553998"/>
          </a:xfrm>
          <a:prstGeom prst="rect">
            <a:avLst/>
          </a:prstGeom>
          <a:noFill/>
        </p:spPr>
        <p:txBody>
          <a:bodyPr wrap="square">
            <a:spAutoFit/>
          </a:bodyPr>
          <a:lstStyle/>
          <a:p>
            <a:r>
              <a:rPr lang="en-US" sz="3000" err="1">
                <a:solidFill>
                  <a:schemeClr val="accent4"/>
                </a:solidFill>
              </a:rPr>
              <a:t>VehicleImported</a:t>
            </a:r>
            <a:endParaRPr lang="en-US" sz="3000">
              <a:solidFill>
                <a:schemeClr val="accent4"/>
              </a:solidFill>
            </a:endParaRPr>
          </a:p>
        </p:txBody>
      </p:sp>
      <p:sp>
        <p:nvSpPr>
          <p:cNvPr id="5" name="TextBox 4">
            <a:extLst>
              <a:ext uri="{FF2B5EF4-FFF2-40B4-BE49-F238E27FC236}">
                <a16:creationId xmlns:a16="http://schemas.microsoft.com/office/drawing/2014/main" id="{9BD8C3CA-2D57-60B7-728C-7BC9B1B1F9D1}"/>
              </a:ext>
            </a:extLst>
          </p:cNvPr>
          <p:cNvSpPr txBox="1"/>
          <p:nvPr/>
        </p:nvSpPr>
        <p:spPr>
          <a:xfrm>
            <a:off x="473511" y="1957358"/>
            <a:ext cx="4158779" cy="553998"/>
          </a:xfrm>
          <a:prstGeom prst="rect">
            <a:avLst/>
          </a:prstGeom>
          <a:noFill/>
        </p:spPr>
        <p:txBody>
          <a:bodyPr wrap="square">
            <a:spAutoFit/>
          </a:bodyPr>
          <a:lstStyle/>
          <a:p>
            <a:r>
              <a:rPr lang="en-US" sz="3000" err="1">
                <a:solidFill>
                  <a:schemeClr val="accent1"/>
                </a:solidFill>
              </a:rPr>
              <a:t>VehicleAcquired</a:t>
            </a:r>
            <a:endParaRPr lang="en-US" sz="3000">
              <a:solidFill>
                <a:schemeClr val="accent1"/>
              </a:solidFill>
            </a:endParaRPr>
          </a:p>
        </p:txBody>
      </p:sp>
      <p:sp>
        <p:nvSpPr>
          <p:cNvPr id="6" name="TextBox 5">
            <a:extLst>
              <a:ext uri="{FF2B5EF4-FFF2-40B4-BE49-F238E27FC236}">
                <a16:creationId xmlns:a16="http://schemas.microsoft.com/office/drawing/2014/main" id="{ED5209B3-4182-46F6-ABFA-4209E7210FAA}"/>
              </a:ext>
            </a:extLst>
          </p:cNvPr>
          <p:cNvSpPr txBox="1"/>
          <p:nvPr/>
        </p:nvSpPr>
        <p:spPr>
          <a:xfrm>
            <a:off x="431826" y="3295464"/>
            <a:ext cx="4158779" cy="553998"/>
          </a:xfrm>
          <a:prstGeom prst="rect">
            <a:avLst/>
          </a:prstGeom>
          <a:noFill/>
        </p:spPr>
        <p:txBody>
          <a:bodyPr wrap="square">
            <a:spAutoFit/>
          </a:bodyPr>
          <a:lstStyle/>
          <a:p>
            <a:r>
              <a:rPr lang="en-US" sz="3000" err="1">
                <a:solidFill>
                  <a:schemeClr val="accent1"/>
                </a:solidFill>
              </a:rPr>
              <a:t>VehicleSold</a:t>
            </a:r>
            <a:endParaRPr lang="en-US" sz="3000">
              <a:solidFill>
                <a:schemeClr val="accent1"/>
              </a:solidFill>
            </a:endParaRPr>
          </a:p>
        </p:txBody>
      </p:sp>
      <p:sp>
        <p:nvSpPr>
          <p:cNvPr id="7" name="TextBox 6">
            <a:extLst>
              <a:ext uri="{FF2B5EF4-FFF2-40B4-BE49-F238E27FC236}">
                <a16:creationId xmlns:a16="http://schemas.microsoft.com/office/drawing/2014/main" id="{AD011FB4-73C9-CB2E-928A-C799DE047610}"/>
              </a:ext>
            </a:extLst>
          </p:cNvPr>
          <p:cNvSpPr txBox="1"/>
          <p:nvPr/>
        </p:nvSpPr>
        <p:spPr>
          <a:xfrm>
            <a:off x="473511" y="4759100"/>
            <a:ext cx="4158779" cy="553998"/>
          </a:xfrm>
          <a:prstGeom prst="rect">
            <a:avLst/>
          </a:prstGeom>
          <a:noFill/>
        </p:spPr>
        <p:txBody>
          <a:bodyPr wrap="square">
            <a:spAutoFit/>
          </a:bodyPr>
          <a:lstStyle/>
          <a:p>
            <a:r>
              <a:rPr lang="en-US" sz="3000" err="1">
                <a:solidFill>
                  <a:schemeClr val="accent1"/>
                </a:solidFill>
              </a:rPr>
              <a:t>VehicleDelivered</a:t>
            </a:r>
            <a:endParaRPr lang="en-US" sz="3000">
              <a:solidFill>
                <a:schemeClr val="accent1"/>
              </a:solidFill>
            </a:endParaRPr>
          </a:p>
        </p:txBody>
      </p:sp>
      <p:sp>
        <p:nvSpPr>
          <p:cNvPr id="8" name="TextBox 7">
            <a:extLst>
              <a:ext uri="{FF2B5EF4-FFF2-40B4-BE49-F238E27FC236}">
                <a16:creationId xmlns:a16="http://schemas.microsoft.com/office/drawing/2014/main" id="{72565B95-C229-74C9-B72C-7425234E5AC4}"/>
              </a:ext>
            </a:extLst>
          </p:cNvPr>
          <p:cNvSpPr txBox="1"/>
          <p:nvPr/>
        </p:nvSpPr>
        <p:spPr>
          <a:xfrm>
            <a:off x="7298326" y="578664"/>
            <a:ext cx="3064873" cy="630942"/>
          </a:xfrm>
          <a:prstGeom prst="rect">
            <a:avLst/>
          </a:prstGeom>
          <a:noFill/>
        </p:spPr>
        <p:txBody>
          <a:bodyPr wrap="square">
            <a:spAutoFit/>
          </a:bodyPr>
          <a:lstStyle/>
          <a:p>
            <a:r>
              <a:rPr lang="en-US" sz="3500">
                <a:solidFill>
                  <a:schemeClr val="accent4"/>
                </a:solidFill>
                <a:latin typeface="+mj-lt"/>
              </a:rPr>
              <a:t>📣 </a:t>
            </a:r>
            <a:r>
              <a:rPr lang="en-US" sz="3500">
                <a:latin typeface="+mj-lt"/>
              </a:rPr>
              <a:t>Published</a:t>
            </a:r>
          </a:p>
        </p:txBody>
      </p:sp>
      <p:sp>
        <p:nvSpPr>
          <p:cNvPr id="10" name="Oval 9">
            <a:extLst>
              <a:ext uri="{FF2B5EF4-FFF2-40B4-BE49-F238E27FC236}">
                <a16:creationId xmlns:a16="http://schemas.microsoft.com/office/drawing/2014/main" id="{84F32002-FA08-639F-E4D0-C7052EA67C48}"/>
              </a:ext>
            </a:extLst>
          </p:cNvPr>
          <p:cNvSpPr/>
          <p:nvPr/>
        </p:nvSpPr>
        <p:spPr>
          <a:xfrm>
            <a:off x="4738254" y="2580396"/>
            <a:ext cx="2303813" cy="1991603"/>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a:solidFill>
                  <a:schemeClr val="tx1"/>
                </a:solidFill>
              </a:rPr>
              <a:t>Inventory</a:t>
            </a:r>
          </a:p>
        </p:txBody>
      </p:sp>
      <p:sp>
        <p:nvSpPr>
          <p:cNvPr id="2" name="TextBox 1">
            <a:extLst>
              <a:ext uri="{FF2B5EF4-FFF2-40B4-BE49-F238E27FC236}">
                <a16:creationId xmlns:a16="http://schemas.microsoft.com/office/drawing/2014/main" id="{E376E32A-B686-2F28-C871-4387D0307698}"/>
              </a:ext>
            </a:extLst>
          </p:cNvPr>
          <p:cNvSpPr txBox="1"/>
          <p:nvPr/>
        </p:nvSpPr>
        <p:spPr>
          <a:xfrm rot="10072513">
            <a:off x="10718257" y="4248419"/>
            <a:ext cx="914400" cy="914400"/>
          </a:xfrm>
          <a:prstGeom prst="rect">
            <a:avLst/>
          </a:prstGeom>
          <a:noFill/>
        </p:spPr>
        <p:txBody>
          <a:bodyPr wrap="none" lIns="0" tIns="0" rIns="0" bIns="0" rtlCol="0" anchor="t">
            <a:noAutofit/>
          </a:bodyPr>
          <a:lstStyle/>
          <a:p>
            <a:pPr>
              <a:lnSpc>
                <a:spcPct val="90000"/>
              </a:lnSpc>
            </a:pPr>
            <a:r>
              <a:rPr lang="en-GB" sz="8000" dirty="0">
                <a:solidFill>
                  <a:schemeClr val="tx2"/>
                </a:solidFill>
                <a:latin typeface="Iris Circular TT Light" panose="020B0404020101020102" pitchFamily="34" charset="77"/>
                <a:cs typeface="Iris Circular TT Light" panose="020B0404020101020102" pitchFamily="34" charset="77"/>
              </a:rPr>
              <a:t>👉</a:t>
            </a:r>
            <a:endParaRPr lang="en-GB" sz="80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189983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A10F498-66AD-CCD9-C6EA-7D0900A548CB}"/>
              </a:ext>
            </a:extLst>
          </p:cNvPr>
          <p:cNvPicPr>
            <a:picLocks noChangeAspect="1"/>
          </p:cNvPicPr>
          <p:nvPr/>
        </p:nvPicPr>
        <p:blipFill>
          <a:blip r:embed="rId3"/>
          <a:stretch>
            <a:fillRect/>
          </a:stretch>
        </p:blipFill>
        <p:spPr>
          <a:xfrm>
            <a:off x="7643733" y="3249737"/>
            <a:ext cx="3607073" cy="2947716"/>
          </a:xfrm>
          <a:prstGeom prst="rect">
            <a:avLst/>
          </a:prstGeom>
        </p:spPr>
      </p:pic>
      <p:pic>
        <p:nvPicPr>
          <p:cNvPr id="10" name="Picture 9">
            <a:extLst>
              <a:ext uri="{FF2B5EF4-FFF2-40B4-BE49-F238E27FC236}">
                <a16:creationId xmlns:a16="http://schemas.microsoft.com/office/drawing/2014/main" id="{1CAAA931-F146-ADBF-D3A1-D5AB9B5EFAD3}"/>
              </a:ext>
            </a:extLst>
          </p:cNvPr>
          <p:cNvPicPr>
            <a:picLocks noChangeAspect="1"/>
          </p:cNvPicPr>
          <p:nvPr/>
        </p:nvPicPr>
        <p:blipFill>
          <a:blip r:embed="rId4"/>
          <a:stretch>
            <a:fillRect/>
          </a:stretch>
        </p:blipFill>
        <p:spPr>
          <a:xfrm>
            <a:off x="7639377" y="178355"/>
            <a:ext cx="3609976" cy="2979335"/>
          </a:xfrm>
          <a:prstGeom prst="rect">
            <a:avLst/>
          </a:prstGeom>
        </p:spPr>
      </p:pic>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55</a:t>
            </a:fld>
            <a:endParaRPr lang="en-US"/>
          </a:p>
        </p:txBody>
      </p:sp>
      <p:sp>
        <p:nvSpPr>
          <p:cNvPr id="6" name="Oval 5">
            <a:extLst>
              <a:ext uri="{FF2B5EF4-FFF2-40B4-BE49-F238E27FC236}">
                <a16:creationId xmlns:a16="http://schemas.microsoft.com/office/drawing/2014/main" id="{F0F0E576-D4C5-4B9E-D0AF-8FE35379AECC}"/>
              </a:ext>
            </a:extLst>
          </p:cNvPr>
          <p:cNvSpPr/>
          <p:nvPr/>
        </p:nvSpPr>
        <p:spPr>
          <a:xfrm>
            <a:off x="8648424" y="939518"/>
            <a:ext cx="1597688" cy="1457011"/>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cxnSp>
        <p:nvCxnSpPr>
          <p:cNvPr id="7" name="Elbow Connector 6">
            <a:extLst>
              <a:ext uri="{FF2B5EF4-FFF2-40B4-BE49-F238E27FC236}">
                <a16:creationId xmlns:a16="http://schemas.microsoft.com/office/drawing/2014/main" id="{309E7A5A-56CB-ACE3-683F-1F1F06EFFB88}"/>
              </a:ext>
            </a:extLst>
          </p:cNvPr>
          <p:cNvCxnSpPr>
            <a:cxnSpLocks/>
            <a:stCxn id="25" idx="0"/>
            <a:endCxn id="10" idx="1"/>
          </p:cNvCxnSpPr>
          <p:nvPr/>
        </p:nvCxnSpPr>
        <p:spPr>
          <a:xfrm rot="5400000" flipH="1" flipV="1">
            <a:off x="5129919" y="-631102"/>
            <a:ext cx="210332" cy="4808583"/>
          </a:xfrm>
          <a:prstGeom prst="bentConnector2">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0D6F783-60E6-703F-CC98-425F2A10D2E9}"/>
              </a:ext>
            </a:extLst>
          </p:cNvPr>
          <p:cNvSpPr/>
          <p:nvPr/>
        </p:nvSpPr>
        <p:spPr>
          <a:xfrm>
            <a:off x="8645521" y="4183652"/>
            <a:ext cx="1597688" cy="1457011"/>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cxnSp>
        <p:nvCxnSpPr>
          <p:cNvPr id="16" name="Elbow Connector 15">
            <a:extLst>
              <a:ext uri="{FF2B5EF4-FFF2-40B4-BE49-F238E27FC236}">
                <a16:creationId xmlns:a16="http://schemas.microsoft.com/office/drawing/2014/main" id="{2F9A2B69-765E-1D21-0738-40E6A7369820}"/>
              </a:ext>
            </a:extLst>
          </p:cNvPr>
          <p:cNvCxnSpPr>
            <a:cxnSpLocks/>
            <a:stCxn id="25" idx="2"/>
            <a:endCxn id="14" idx="1"/>
          </p:cNvCxnSpPr>
          <p:nvPr/>
        </p:nvCxnSpPr>
        <p:spPr>
          <a:xfrm rot="16200000" flipH="1">
            <a:off x="5118998" y="2198860"/>
            <a:ext cx="236530" cy="4812939"/>
          </a:xfrm>
          <a:prstGeom prst="bentConnector2">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03BF129-664D-AF19-0797-724C201A961D}"/>
              </a:ext>
            </a:extLst>
          </p:cNvPr>
          <p:cNvSpPr/>
          <p:nvPr/>
        </p:nvSpPr>
        <p:spPr>
          <a:xfrm>
            <a:off x="938292" y="1878355"/>
            <a:ext cx="3785004" cy="2608710"/>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500" b="1">
                <a:solidFill>
                  <a:sysClr val="windowText" lastClr="000000"/>
                </a:solidFill>
              </a:rPr>
              <a:t>Inventory Component</a:t>
            </a:r>
          </a:p>
        </p:txBody>
      </p:sp>
    </p:spTree>
    <p:extLst>
      <p:ext uri="{BB962C8B-B14F-4D97-AF65-F5344CB8AC3E}">
        <p14:creationId xmlns:p14="http://schemas.microsoft.com/office/powerpoint/2010/main" val="24004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426720" y="1921156"/>
            <a:ext cx="11509248" cy="1892826"/>
          </a:xfrm>
        </p:spPr>
        <p:txBody>
          <a:bodyPr/>
          <a:lstStyle/>
          <a:p>
            <a:pPr algn="ctr"/>
            <a:r>
              <a:rPr lang="en-US" sz="6500"/>
              <a:t>How do these two systems interact</a:t>
            </a:r>
            <a:r>
              <a:rPr lang="en-US" sz="6500">
                <a:solidFill>
                  <a:schemeClr val="accent4"/>
                </a:solidFill>
              </a:rPr>
              <a:t>*</a:t>
            </a:r>
            <a:r>
              <a:rPr lang="en-US" sz="6500"/>
              <a:t>?</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56</a:t>
            </a:fld>
            <a:endParaRPr lang="en-US"/>
          </a:p>
        </p:txBody>
      </p:sp>
      <p:sp>
        <p:nvSpPr>
          <p:cNvPr id="5" name="TextBox 4">
            <a:extLst>
              <a:ext uri="{FF2B5EF4-FFF2-40B4-BE49-F238E27FC236}">
                <a16:creationId xmlns:a16="http://schemas.microsoft.com/office/drawing/2014/main" id="{90DC2C0D-13BF-1E57-9786-779961A0A739}"/>
              </a:ext>
            </a:extLst>
          </p:cNvPr>
          <p:cNvSpPr txBox="1"/>
          <p:nvPr/>
        </p:nvSpPr>
        <p:spPr>
          <a:xfrm>
            <a:off x="3300883" y="5286661"/>
            <a:ext cx="5411037" cy="630942"/>
          </a:xfrm>
          <a:prstGeom prst="rect">
            <a:avLst/>
          </a:prstGeom>
          <a:noFill/>
        </p:spPr>
        <p:txBody>
          <a:bodyPr wrap="square">
            <a:spAutoFit/>
          </a:bodyPr>
          <a:lstStyle/>
          <a:p>
            <a:r>
              <a:rPr lang="en-US" sz="3500">
                <a:solidFill>
                  <a:schemeClr val="accent4"/>
                </a:solidFill>
              </a:rPr>
              <a:t>*in an Event Driven way</a:t>
            </a:r>
          </a:p>
        </p:txBody>
      </p:sp>
    </p:spTree>
    <p:extLst>
      <p:ext uri="{BB962C8B-B14F-4D97-AF65-F5344CB8AC3E}">
        <p14:creationId xmlns:p14="http://schemas.microsoft.com/office/powerpoint/2010/main" val="149844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57</a:t>
            </a:fld>
            <a:endParaRPr lang="en-US"/>
          </a:p>
        </p:txBody>
      </p:sp>
      <p:pic>
        <p:nvPicPr>
          <p:cNvPr id="2" name="Picture 1">
            <a:extLst>
              <a:ext uri="{FF2B5EF4-FFF2-40B4-BE49-F238E27FC236}">
                <a16:creationId xmlns:a16="http://schemas.microsoft.com/office/drawing/2014/main" id="{D815B641-AC4C-59F6-1896-A632776E89FA}"/>
              </a:ext>
            </a:extLst>
          </p:cNvPr>
          <p:cNvPicPr>
            <a:picLocks noChangeAspect="1"/>
          </p:cNvPicPr>
          <p:nvPr/>
        </p:nvPicPr>
        <p:blipFill>
          <a:blip r:embed="rId3"/>
          <a:stretch>
            <a:fillRect/>
          </a:stretch>
        </p:blipFill>
        <p:spPr>
          <a:xfrm>
            <a:off x="9496930" y="2225624"/>
            <a:ext cx="2512089" cy="2073242"/>
          </a:xfrm>
          <a:prstGeom prst="rect">
            <a:avLst/>
          </a:prstGeom>
        </p:spPr>
      </p:pic>
      <p:sp>
        <p:nvSpPr>
          <p:cNvPr id="7" name="Oval 6">
            <a:extLst>
              <a:ext uri="{FF2B5EF4-FFF2-40B4-BE49-F238E27FC236}">
                <a16:creationId xmlns:a16="http://schemas.microsoft.com/office/drawing/2014/main" id="{12329A07-2636-3FA4-31F8-C3A5E4B70B7B}"/>
              </a:ext>
            </a:extLst>
          </p:cNvPr>
          <p:cNvSpPr/>
          <p:nvPr/>
        </p:nvSpPr>
        <p:spPr>
          <a:xfrm>
            <a:off x="9954130" y="2533740"/>
            <a:ext cx="1597688" cy="1457011"/>
          </a:xfrm>
          <a:prstGeom prst="ellipse">
            <a:avLst/>
          </a:prstGeom>
          <a:solidFill>
            <a:schemeClr val="accent1">
              <a:lumMod val="60000"/>
              <a:lumOff val="40000"/>
              <a:alpha val="88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8" name="Rectangle 7">
            <a:extLst>
              <a:ext uri="{FF2B5EF4-FFF2-40B4-BE49-F238E27FC236}">
                <a16:creationId xmlns:a16="http://schemas.microsoft.com/office/drawing/2014/main" id="{8B5890C5-0FE8-CE21-2D34-D31E838E3777}"/>
              </a:ext>
            </a:extLst>
          </p:cNvPr>
          <p:cNvSpPr/>
          <p:nvPr/>
        </p:nvSpPr>
        <p:spPr>
          <a:xfrm>
            <a:off x="2197400" y="2464036"/>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9" name="Graphic 16">
            <a:extLst>
              <a:ext uri="{FF2B5EF4-FFF2-40B4-BE49-F238E27FC236}">
                <a16:creationId xmlns:a16="http://schemas.microsoft.com/office/drawing/2014/main" id="{FB56947C-294D-DF90-041F-6A0A21685F3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166690" y="2764574"/>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862D67B1-56D9-A40A-EC0B-1E200574D831}"/>
              </a:ext>
            </a:extLst>
          </p:cNvPr>
          <p:cNvSpPr txBox="1"/>
          <p:nvPr/>
        </p:nvSpPr>
        <p:spPr>
          <a:xfrm>
            <a:off x="4866691" y="3769417"/>
            <a:ext cx="1461021"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a:t>
            </a:r>
          </a:p>
          <a:p>
            <a:pPr algn="ctr" eaLnBrk="1" hangingPunct="1"/>
            <a:r>
              <a:rPr lang="en-US" altLang="en-US">
                <a:ea typeface="Amazon Ember" panose="020B0603020204020204" pitchFamily="34" charset="0"/>
                <a:cs typeface="Arial" panose="020B0604020202020204" pitchFamily="34" charset="0"/>
              </a:rPr>
              <a:t>e</a:t>
            </a:r>
            <a:r>
              <a:rPr lang="en-US" altLang="en-US" sz="1800">
                <a:ea typeface="Amazon Ember" panose="020B0603020204020204" pitchFamily="34" charset="0"/>
                <a:cs typeface="Arial" panose="020B0604020202020204" pitchFamily="34" charset="0"/>
              </a:rPr>
              <a:t>vent b</a:t>
            </a:r>
            <a:r>
              <a:rPr lang="en-US" altLang="en-US">
                <a:ea typeface="Amazon Ember" panose="020B0603020204020204" pitchFamily="34" charset="0"/>
                <a:cs typeface="Arial" panose="020B0604020202020204" pitchFamily="34" charset="0"/>
              </a:rPr>
              <a:t>us</a:t>
            </a:r>
            <a:endParaRPr lang="en-US" altLang="en-US" sz="1800">
              <a:ea typeface="Amazon Ember" panose="020B0603020204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0C332BD-27F5-5EA9-2868-488B40DFBC75}"/>
              </a:ext>
            </a:extLst>
          </p:cNvPr>
          <p:cNvSpPr/>
          <p:nvPr/>
        </p:nvSpPr>
        <p:spPr>
          <a:xfrm>
            <a:off x="6527640" y="2454537"/>
            <a:ext cx="2512089" cy="16154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cxnSp>
        <p:nvCxnSpPr>
          <p:cNvPr id="16" name="Straight Arrow Connector 15">
            <a:extLst>
              <a:ext uri="{FF2B5EF4-FFF2-40B4-BE49-F238E27FC236}">
                <a16:creationId xmlns:a16="http://schemas.microsoft.com/office/drawing/2014/main" id="{8C1878E5-7D37-AC48-8028-C955AC46C3DC}"/>
              </a:ext>
            </a:extLst>
          </p:cNvPr>
          <p:cNvCxnSpPr>
            <a:cxnSpLocks/>
            <a:stCxn id="14" idx="3"/>
            <a:endCxn id="2" idx="1"/>
          </p:cNvCxnSpPr>
          <p:nvPr/>
        </p:nvCxnSpPr>
        <p:spPr>
          <a:xfrm flipV="1">
            <a:off x="9039729" y="3262245"/>
            <a:ext cx="457201"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2FD1CB-5FA1-20BC-C7EE-123DCE0F0D82}"/>
              </a:ext>
            </a:extLst>
          </p:cNvPr>
          <p:cNvCxnSpPr>
            <a:cxnSpLocks/>
            <a:stCxn id="9" idx="3"/>
            <a:endCxn id="14" idx="1"/>
          </p:cNvCxnSpPr>
          <p:nvPr/>
        </p:nvCxnSpPr>
        <p:spPr>
          <a:xfrm>
            <a:off x="6162032" y="3262245"/>
            <a:ext cx="365608"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F34857-1483-91B4-5D57-DB29A027CFD8}"/>
              </a:ext>
            </a:extLst>
          </p:cNvPr>
          <p:cNvCxnSpPr>
            <a:cxnSpLocks/>
            <a:stCxn id="8" idx="3"/>
            <a:endCxn id="9" idx="1"/>
          </p:cNvCxnSpPr>
          <p:nvPr/>
        </p:nvCxnSpPr>
        <p:spPr>
          <a:xfrm flipV="1">
            <a:off x="4709489" y="3262245"/>
            <a:ext cx="457201" cy="9501"/>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9" name="Graphic 16">
            <a:extLst>
              <a:ext uri="{FF2B5EF4-FFF2-40B4-BE49-F238E27FC236}">
                <a16:creationId xmlns:a16="http://schemas.microsoft.com/office/drawing/2014/main" id="{ED4DA0FE-97A8-1429-FE3B-7165A3C66A0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74051" y="660662"/>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18BBA5F0-53D2-D320-0FAA-0D2CA6C46A20}"/>
              </a:ext>
            </a:extLst>
          </p:cNvPr>
          <p:cNvSpPr txBox="1"/>
          <p:nvPr/>
        </p:nvSpPr>
        <p:spPr>
          <a:xfrm>
            <a:off x="218025" y="82726"/>
            <a:ext cx="1407319"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21" name="Elbow Connector 20">
            <a:extLst>
              <a:ext uri="{FF2B5EF4-FFF2-40B4-BE49-F238E27FC236}">
                <a16:creationId xmlns:a16="http://schemas.microsoft.com/office/drawing/2014/main" id="{FEE86803-F267-7535-FEA6-0B4FE08AC4A9}"/>
              </a:ext>
            </a:extLst>
          </p:cNvPr>
          <p:cNvCxnSpPr>
            <a:cxnSpLocks/>
            <a:stCxn id="19" idx="2"/>
            <a:endCxn id="8" idx="1"/>
          </p:cNvCxnSpPr>
          <p:nvPr/>
        </p:nvCxnSpPr>
        <p:spPr>
          <a:xfrm rot="16200000" flipH="1">
            <a:off x="776690" y="1851036"/>
            <a:ext cx="1615742" cy="1225678"/>
          </a:xfrm>
          <a:prstGeom prst="bentConnector2">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6522761-D972-EAD2-5618-5C66EB89ED9A}"/>
              </a:ext>
            </a:extLst>
          </p:cNvPr>
          <p:cNvSpPr txBox="1"/>
          <p:nvPr/>
        </p:nvSpPr>
        <p:spPr>
          <a:xfrm>
            <a:off x="1021757" y="1646892"/>
            <a:ext cx="1095413" cy="923330"/>
          </a:xfrm>
          <a:prstGeom prst="rect">
            <a:avLst/>
          </a:prstGeom>
          <a:noFill/>
        </p:spPr>
        <p:txBody>
          <a:bodyPr wrap="square">
            <a:spAutoFit/>
          </a:bodyPr>
          <a:lstStyle/>
          <a:p>
            <a:pPr algn="ctr" eaLnBrk="1" hangingPunct="1"/>
            <a:r>
              <a:rPr lang="en-US" altLang="en-US" i="1">
                <a:latin typeface="Arial" panose="020B0604020202020204" pitchFamily="34" charset="0"/>
                <a:ea typeface="Amazon Ember" panose="020B0603020204020204" pitchFamily="34" charset="0"/>
                <a:cs typeface="Arial" panose="020B0604020202020204" pitchFamily="34" charset="0"/>
              </a:rPr>
              <a:t>Other Domain events</a:t>
            </a:r>
            <a:endParaRPr lang="en-US" altLang="en-US" sz="1800" i="1">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85F0588-4397-E0D4-3EF2-8FADF9C327FF}"/>
              </a:ext>
            </a:extLst>
          </p:cNvPr>
          <p:cNvSpPr txBox="1"/>
          <p:nvPr/>
        </p:nvSpPr>
        <p:spPr>
          <a:xfrm>
            <a:off x="2197400" y="4748987"/>
            <a:ext cx="1095413" cy="646331"/>
          </a:xfrm>
          <a:prstGeom prst="rect">
            <a:avLst/>
          </a:prstGeom>
          <a:noFill/>
        </p:spPr>
        <p:txBody>
          <a:bodyPr wrap="square">
            <a:spAutoFit/>
          </a:bodyPr>
          <a:lstStyle/>
          <a:p>
            <a:pPr algn="ctr" eaLnBrk="1" hangingPunct="1"/>
            <a:r>
              <a:rPr lang="en-US" altLang="en-US" i="1">
                <a:ea typeface="Amazon Ember" panose="020B0603020204020204" pitchFamily="34" charset="0"/>
                <a:cs typeface="Arial" panose="020B0604020202020204" pitchFamily="34" charset="0"/>
              </a:rPr>
              <a:t>3</a:t>
            </a:r>
            <a:r>
              <a:rPr lang="en-US" altLang="en-US" i="1" baseline="30000">
                <a:ea typeface="Amazon Ember" panose="020B0603020204020204" pitchFamily="34" charset="0"/>
                <a:cs typeface="Arial" panose="020B0604020202020204" pitchFamily="34" charset="0"/>
              </a:rPr>
              <a:t>rd</a:t>
            </a:r>
            <a:r>
              <a:rPr lang="en-US" altLang="en-US" i="1">
                <a:ea typeface="Amazon Ember" panose="020B0603020204020204" pitchFamily="34" charset="0"/>
                <a:cs typeface="Arial" panose="020B0604020202020204" pitchFamily="34" charset="0"/>
              </a:rPr>
              <a:t> Party events</a:t>
            </a:r>
            <a:endParaRPr lang="en-US" altLang="en-US" sz="1800" i="1">
              <a:ea typeface="Amazon Ember" panose="020B0603020204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48DE28A7-67C7-6549-EF17-5A2904F5E194}"/>
              </a:ext>
            </a:extLst>
          </p:cNvPr>
          <p:cNvSpPr/>
          <p:nvPr/>
        </p:nvSpPr>
        <p:spPr>
          <a:xfrm>
            <a:off x="159711" y="5072153"/>
            <a:ext cx="1523950" cy="1056790"/>
          </a:xfrm>
          <a:prstGeom prst="rect">
            <a:avLst/>
          </a:prstGeom>
          <a:solidFill>
            <a:schemeClr val="tx1">
              <a:lumMod val="8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a:solidFill>
                <a:sysClr val="windowText" lastClr="000000"/>
              </a:solidFill>
            </a:endParaRPr>
          </a:p>
        </p:txBody>
      </p:sp>
      <p:cxnSp>
        <p:nvCxnSpPr>
          <p:cNvPr id="26" name="Elbow Connector 25">
            <a:extLst>
              <a:ext uri="{FF2B5EF4-FFF2-40B4-BE49-F238E27FC236}">
                <a16:creationId xmlns:a16="http://schemas.microsoft.com/office/drawing/2014/main" id="{CBEBEC53-0FA1-6724-7FB9-84EB0AB3A939}"/>
              </a:ext>
            </a:extLst>
          </p:cNvPr>
          <p:cNvCxnSpPr>
            <a:cxnSpLocks/>
            <a:stCxn id="25" idx="0"/>
            <a:endCxn id="8" idx="2"/>
          </p:cNvCxnSpPr>
          <p:nvPr/>
        </p:nvCxnSpPr>
        <p:spPr>
          <a:xfrm rot="5400000" flipH="1" flipV="1">
            <a:off x="1691216" y="3309925"/>
            <a:ext cx="992698" cy="2531759"/>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83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AAA931-F146-ADBF-D3A1-D5AB9B5EFAD3}"/>
              </a:ext>
            </a:extLst>
          </p:cNvPr>
          <p:cNvPicPr>
            <a:picLocks noChangeAspect="1"/>
          </p:cNvPicPr>
          <p:nvPr/>
        </p:nvPicPr>
        <p:blipFill>
          <a:blip r:embed="rId2"/>
          <a:stretch>
            <a:fillRect/>
          </a:stretch>
        </p:blipFill>
        <p:spPr>
          <a:xfrm>
            <a:off x="9496930" y="2225624"/>
            <a:ext cx="2512089" cy="2073242"/>
          </a:xfrm>
          <a:prstGeom prst="rect">
            <a:avLst/>
          </a:prstGeom>
        </p:spPr>
      </p:pic>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58</a:t>
            </a:fld>
            <a:endParaRPr lang="en-US"/>
          </a:p>
        </p:txBody>
      </p:sp>
      <p:sp>
        <p:nvSpPr>
          <p:cNvPr id="6" name="Oval 5">
            <a:extLst>
              <a:ext uri="{FF2B5EF4-FFF2-40B4-BE49-F238E27FC236}">
                <a16:creationId xmlns:a16="http://schemas.microsoft.com/office/drawing/2014/main" id="{F0F0E576-D4C5-4B9E-D0AF-8FE35379AECC}"/>
              </a:ext>
            </a:extLst>
          </p:cNvPr>
          <p:cNvSpPr/>
          <p:nvPr/>
        </p:nvSpPr>
        <p:spPr>
          <a:xfrm>
            <a:off x="9954130" y="2533740"/>
            <a:ext cx="1597688" cy="1457011"/>
          </a:xfrm>
          <a:prstGeom prst="ellipse">
            <a:avLst/>
          </a:prstGeom>
          <a:solidFill>
            <a:schemeClr val="accent1">
              <a:lumMod val="60000"/>
              <a:lumOff val="40000"/>
              <a:alpha val="88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3" name="Rectangle 2">
            <a:extLst>
              <a:ext uri="{FF2B5EF4-FFF2-40B4-BE49-F238E27FC236}">
                <a16:creationId xmlns:a16="http://schemas.microsoft.com/office/drawing/2014/main" id="{5D9A24E4-ED8C-BF40-BF91-C450C563D8C1}"/>
              </a:ext>
            </a:extLst>
          </p:cNvPr>
          <p:cNvSpPr/>
          <p:nvPr/>
        </p:nvSpPr>
        <p:spPr>
          <a:xfrm>
            <a:off x="2197400" y="2464036"/>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12" name="Graphic 16">
            <a:extLst>
              <a:ext uri="{FF2B5EF4-FFF2-40B4-BE49-F238E27FC236}">
                <a16:creationId xmlns:a16="http://schemas.microsoft.com/office/drawing/2014/main" id="{41AB5A21-FE00-59C9-7106-44BB0CE3764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166690" y="2764574"/>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00B0F822-095B-CA87-68B7-7D1651BC255A}"/>
              </a:ext>
            </a:extLst>
          </p:cNvPr>
          <p:cNvSpPr/>
          <p:nvPr/>
        </p:nvSpPr>
        <p:spPr>
          <a:xfrm>
            <a:off x="6527640" y="2454537"/>
            <a:ext cx="2512089" cy="16154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cxnSp>
        <p:nvCxnSpPr>
          <p:cNvPr id="5" name="Straight Arrow Connector 4">
            <a:extLst>
              <a:ext uri="{FF2B5EF4-FFF2-40B4-BE49-F238E27FC236}">
                <a16:creationId xmlns:a16="http://schemas.microsoft.com/office/drawing/2014/main" id="{0EC91F7F-8F63-1CA2-DF66-D7657661DB1B}"/>
              </a:ext>
            </a:extLst>
          </p:cNvPr>
          <p:cNvCxnSpPr>
            <a:cxnSpLocks/>
            <a:stCxn id="22" idx="3"/>
            <a:endCxn id="10" idx="1"/>
          </p:cNvCxnSpPr>
          <p:nvPr/>
        </p:nvCxnSpPr>
        <p:spPr>
          <a:xfrm flipV="1">
            <a:off x="9039729" y="3262245"/>
            <a:ext cx="457201"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AD7763-EE1C-C548-8598-B47634BB0D07}"/>
              </a:ext>
            </a:extLst>
          </p:cNvPr>
          <p:cNvCxnSpPr>
            <a:cxnSpLocks/>
            <a:stCxn id="12" idx="3"/>
            <a:endCxn id="22" idx="1"/>
          </p:cNvCxnSpPr>
          <p:nvPr/>
        </p:nvCxnSpPr>
        <p:spPr>
          <a:xfrm>
            <a:off x="6162032" y="3262245"/>
            <a:ext cx="365608"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11AE75-C28C-DCD9-8051-43C09925F04C}"/>
              </a:ext>
            </a:extLst>
          </p:cNvPr>
          <p:cNvCxnSpPr>
            <a:cxnSpLocks/>
            <a:stCxn id="3" idx="3"/>
            <a:endCxn id="12" idx="1"/>
          </p:cNvCxnSpPr>
          <p:nvPr/>
        </p:nvCxnSpPr>
        <p:spPr>
          <a:xfrm flipV="1">
            <a:off x="4709489" y="3262245"/>
            <a:ext cx="457201" cy="9501"/>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5" name="Graphic 16">
            <a:extLst>
              <a:ext uri="{FF2B5EF4-FFF2-40B4-BE49-F238E27FC236}">
                <a16:creationId xmlns:a16="http://schemas.microsoft.com/office/drawing/2014/main" id="{EFA690B5-A331-EE6E-4765-D9FA723BBA1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4051" y="660662"/>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890F3BAE-DDCA-8913-84E5-056A76DAAD11}"/>
              </a:ext>
            </a:extLst>
          </p:cNvPr>
          <p:cNvSpPr txBox="1"/>
          <p:nvPr/>
        </p:nvSpPr>
        <p:spPr>
          <a:xfrm>
            <a:off x="218025" y="82726"/>
            <a:ext cx="1407319"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50" name="Elbow Connector 49">
            <a:extLst>
              <a:ext uri="{FF2B5EF4-FFF2-40B4-BE49-F238E27FC236}">
                <a16:creationId xmlns:a16="http://schemas.microsoft.com/office/drawing/2014/main" id="{9A73ACC8-CA2F-B49C-D8D3-25539862342B}"/>
              </a:ext>
            </a:extLst>
          </p:cNvPr>
          <p:cNvCxnSpPr>
            <a:cxnSpLocks/>
            <a:stCxn id="35" idx="2"/>
            <a:endCxn id="3" idx="1"/>
          </p:cNvCxnSpPr>
          <p:nvPr/>
        </p:nvCxnSpPr>
        <p:spPr>
          <a:xfrm rot="16200000" flipH="1">
            <a:off x="776690" y="1851036"/>
            <a:ext cx="1615742" cy="1225678"/>
          </a:xfrm>
          <a:prstGeom prst="bentConnector2">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D23BB67-2901-F09C-360F-9D548D8CC084}"/>
              </a:ext>
            </a:extLst>
          </p:cNvPr>
          <p:cNvSpPr txBox="1"/>
          <p:nvPr/>
        </p:nvSpPr>
        <p:spPr>
          <a:xfrm>
            <a:off x="1021757" y="1646892"/>
            <a:ext cx="1095413" cy="923330"/>
          </a:xfrm>
          <a:prstGeom prst="rect">
            <a:avLst/>
          </a:prstGeom>
          <a:noFill/>
        </p:spPr>
        <p:txBody>
          <a:bodyPr wrap="square">
            <a:spAutoFit/>
          </a:bodyPr>
          <a:lstStyle/>
          <a:p>
            <a:pPr algn="ctr" eaLnBrk="1" hangingPunct="1"/>
            <a:r>
              <a:rPr lang="en-US" altLang="en-US" i="1">
                <a:ea typeface="Amazon Ember" panose="020B0603020204020204" pitchFamily="34" charset="0"/>
                <a:cs typeface="Arial" panose="020B0604020202020204" pitchFamily="34" charset="0"/>
              </a:rPr>
              <a:t>Other Domain events</a:t>
            </a:r>
            <a:endParaRPr lang="en-US" altLang="en-US" sz="1800" i="1">
              <a:ea typeface="Amazon Ember" panose="020B0603020204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EE9E1907-1E43-16B8-A290-1A5AFE554EF2}"/>
              </a:ext>
            </a:extLst>
          </p:cNvPr>
          <p:cNvSpPr txBox="1"/>
          <p:nvPr/>
        </p:nvSpPr>
        <p:spPr>
          <a:xfrm>
            <a:off x="2197400" y="4748987"/>
            <a:ext cx="1095413" cy="646331"/>
          </a:xfrm>
          <a:prstGeom prst="rect">
            <a:avLst/>
          </a:prstGeom>
          <a:noFill/>
        </p:spPr>
        <p:txBody>
          <a:bodyPr wrap="square">
            <a:spAutoFit/>
          </a:bodyPr>
          <a:lstStyle/>
          <a:p>
            <a:pPr algn="ctr" eaLnBrk="1" hangingPunct="1"/>
            <a:r>
              <a:rPr lang="en-US" altLang="en-US" i="1">
                <a:ea typeface="Amazon Ember" panose="020B0603020204020204" pitchFamily="34" charset="0"/>
                <a:cs typeface="Arial" panose="020B0604020202020204" pitchFamily="34" charset="0"/>
              </a:rPr>
              <a:t>3</a:t>
            </a:r>
            <a:r>
              <a:rPr lang="en-US" altLang="en-US" i="1" baseline="30000">
                <a:ea typeface="Amazon Ember" panose="020B0603020204020204" pitchFamily="34" charset="0"/>
                <a:cs typeface="Arial" panose="020B0604020202020204" pitchFamily="34" charset="0"/>
              </a:rPr>
              <a:t>rd</a:t>
            </a:r>
            <a:r>
              <a:rPr lang="en-US" altLang="en-US" i="1">
                <a:ea typeface="Amazon Ember" panose="020B0603020204020204" pitchFamily="34" charset="0"/>
                <a:cs typeface="Arial" panose="020B0604020202020204" pitchFamily="34" charset="0"/>
              </a:rPr>
              <a:t> Party events</a:t>
            </a:r>
            <a:endParaRPr lang="en-US" altLang="en-US" sz="1800" i="1">
              <a:ea typeface="Amazon Ember" panose="020B0603020204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D0CB8675-C1CB-A7CA-9709-876453744139}"/>
              </a:ext>
            </a:extLst>
          </p:cNvPr>
          <p:cNvSpPr/>
          <p:nvPr/>
        </p:nvSpPr>
        <p:spPr>
          <a:xfrm>
            <a:off x="159711" y="5072153"/>
            <a:ext cx="1523950" cy="1056790"/>
          </a:xfrm>
          <a:prstGeom prst="rect">
            <a:avLst/>
          </a:prstGeom>
          <a:solidFill>
            <a:schemeClr val="tx1">
              <a:lumMod val="8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a:solidFill>
                <a:sysClr val="windowText" lastClr="000000"/>
              </a:solidFill>
            </a:endParaRPr>
          </a:p>
        </p:txBody>
      </p:sp>
      <p:cxnSp>
        <p:nvCxnSpPr>
          <p:cNvPr id="57" name="Elbow Connector 56">
            <a:extLst>
              <a:ext uri="{FF2B5EF4-FFF2-40B4-BE49-F238E27FC236}">
                <a16:creationId xmlns:a16="http://schemas.microsoft.com/office/drawing/2014/main" id="{41FEA383-FAC6-C1B4-548B-5E4F9D6F5F3E}"/>
              </a:ext>
            </a:extLst>
          </p:cNvPr>
          <p:cNvCxnSpPr>
            <a:cxnSpLocks/>
            <a:stCxn id="56" idx="0"/>
            <a:endCxn id="3" idx="2"/>
          </p:cNvCxnSpPr>
          <p:nvPr/>
        </p:nvCxnSpPr>
        <p:spPr>
          <a:xfrm rot="5400000" flipH="1" flipV="1">
            <a:off x="1691216" y="3309925"/>
            <a:ext cx="992698" cy="2531759"/>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C46EF22-13F5-F152-1794-E409A0144088}"/>
              </a:ext>
            </a:extLst>
          </p:cNvPr>
          <p:cNvSpPr/>
          <p:nvPr/>
        </p:nvSpPr>
        <p:spPr>
          <a:xfrm>
            <a:off x="69445" y="77927"/>
            <a:ext cx="6092587" cy="6120389"/>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7" name="Title 1">
            <a:extLst>
              <a:ext uri="{FF2B5EF4-FFF2-40B4-BE49-F238E27FC236}">
                <a16:creationId xmlns:a16="http://schemas.microsoft.com/office/drawing/2014/main" id="{4E3D5CFD-B281-4D39-954E-CB3D5F3A1497}"/>
              </a:ext>
            </a:extLst>
          </p:cNvPr>
          <p:cNvSpPr>
            <a:spLocks noGrp="1"/>
          </p:cNvSpPr>
          <p:nvPr>
            <p:ph type="title"/>
          </p:nvPr>
        </p:nvSpPr>
        <p:spPr>
          <a:xfrm>
            <a:off x="881966" y="437686"/>
            <a:ext cx="5999761" cy="1061829"/>
          </a:xfrm>
        </p:spPr>
        <p:txBody>
          <a:bodyPr/>
          <a:lstStyle/>
          <a:p>
            <a:pPr algn="ctr"/>
            <a:r>
              <a:rPr lang="en-US" sz="3500">
                <a:solidFill>
                  <a:schemeClr val="accent4"/>
                </a:solidFill>
              </a:rPr>
              <a:t>Event ledger</a:t>
            </a:r>
            <a:br>
              <a:rPr lang="en-US" sz="3500">
                <a:solidFill>
                  <a:schemeClr val="accent1"/>
                </a:solidFill>
              </a:rPr>
            </a:br>
            <a:r>
              <a:rPr lang="en-US" sz="3500"/>
              <a:t>pattern</a:t>
            </a:r>
            <a:endParaRPr lang="en-US" sz="3500">
              <a:solidFill>
                <a:schemeClr val="accent4"/>
              </a:solidFill>
            </a:endParaRPr>
          </a:p>
        </p:txBody>
      </p:sp>
      <p:sp>
        <p:nvSpPr>
          <p:cNvPr id="8" name="TextBox 7">
            <a:extLst>
              <a:ext uri="{FF2B5EF4-FFF2-40B4-BE49-F238E27FC236}">
                <a16:creationId xmlns:a16="http://schemas.microsoft.com/office/drawing/2014/main" id="{2CF02389-3231-CD1A-3CAE-216F71C2ECC0}"/>
              </a:ext>
            </a:extLst>
          </p:cNvPr>
          <p:cNvSpPr txBox="1"/>
          <p:nvPr/>
        </p:nvSpPr>
        <p:spPr>
          <a:xfrm>
            <a:off x="4866691" y="3769417"/>
            <a:ext cx="1461021"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a:t>
            </a:r>
          </a:p>
          <a:p>
            <a:pPr algn="ctr" eaLnBrk="1" hangingPunct="1"/>
            <a:r>
              <a:rPr lang="en-US" altLang="en-US">
                <a:ea typeface="Amazon Ember" panose="020B0603020204020204" pitchFamily="34" charset="0"/>
                <a:cs typeface="Arial" panose="020B0604020202020204" pitchFamily="34" charset="0"/>
              </a:rPr>
              <a:t>e</a:t>
            </a:r>
            <a:r>
              <a:rPr lang="en-US" altLang="en-US" sz="1800">
                <a:ea typeface="Amazon Ember" panose="020B0603020204020204" pitchFamily="34" charset="0"/>
                <a:cs typeface="Arial" panose="020B0604020202020204" pitchFamily="34" charset="0"/>
              </a:rPr>
              <a:t>vent b</a:t>
            </a:r>
            <a:r>
              <a:rPr lang="en-US" altLang="en-US">
                <a:ea typeface="Amazon Ember" panose="020B0603020204020204" pitchFamily="34" charset="0"/>
                <a:cs typeface="Arial" panose="020B0604020202020204" pitchFamily="34" charset="0"/>
              </a:rPr>
              <a:t>us</a:t>
            </a:r>
            <a:endParaRPr lang="en-US" altLang="en-US" sz="180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88533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CCF19-A104-6C61-182C-30CEE3965424}"/>
              </a:ext>
            </a:extLst>
          </p:cNvPr>
          <p:cNvSpPr>
            <a:spLocks noGrp="1"/>
          </p:cNvSpPr>
          <p:nvPr>
            <p:ph type="sldNum" sz="quarter" idx="12"/>
          </p:nvPr>
        </p:nvSpPr>
        <p:spPr/>
        <p:txBody>
          <a:bodyPr/>
          <a:lstStyle/>
          <a:p>
            <a:fld id="{EB4B8DE2-A4E8-46E4-8BBF-D75455EFF32C}" type="slidenum">
              <a:rPr lang="en-US" smtClean="0"/>
              <a:pPr/>
              <a:t>59</a:t>
            </a:fld>
            <a:endParaRPr lang="en-US"/>
          </a:p>
        </p:txBody>
      </p:sp>
      <p:sp>
        <p:nvSpPr>
          <p:cNvPr id="8" name="Title 1">
            <a:extLst>
              <a:ext uri="{FF2B5EF4-FFF2-40B4-BE49-F238E27FC236}">
                <a16:creationId xmlns:a16="http://schemas.microsoft.com/office/drawing/2014/main" id="{712117E4-3857-298A-7A1F-CB22094A5FC6}"/>
              </a:ext>
            </a:extLst>
          </p:cNvPr>
          <p:cNvSpPr txBox="1">
            <a:spLocks/>
          </p:cNvSpPr>
          <p:nvPr/>
        </p:nvSpPr>
        <p:spPr>
          <a:xfrm>
            <a:off x="8319144" y="645435"/>
            <a:ext cx="321811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latin typeface="+mn-lt"/>
              </a:rPr>
              <a:t>✅ Stores </a:t>
            </a:r>
            <a:r>
              <a:rPr lang="en-US" sz="3000" b="0">
                <a:solidFill>
                  <a:schemeClr val="accent4"/>
                </a:solidFill>
                <a:latin typeface="+mn-lt"/>
              </a:rPr>
              <a:t>events </a:t>
            </a:r>
          </a:p>
          <a:p>
            <a:r>
              <a:rPr lang="en-US" sz="3000" b="0">
                <a:solidFill>
                  <a:schemeClr val="accent4"/>
                </a:solidFill>
                <a:latin typeface="+mn-lt"/>
              </a:rPr>
              <a:t>&amp; state</a:t>
            </a:r>
          </a:p>
        </p:txBody>
      </p:sp>
      <p:sp>
        <p:nvSpPr>
          <p:cNvPr id="10" name="Title 1">
            <a:extLst>
              <a:ext uri="{FF2B5EF4-FFF2-40B4-BE49-F238E27FC236}">
                <a16:creationId xmlns:a16="http://schemas.microsoft.com/office/drawing/2014/main" id="{24B728DA-A150-AAFA-E8BE-5E0EDC7D636C}"/>
              </a:ext>
            </a:extLst>
          </p:cNvPr>
          <p:cNvSpPr txBox="1">
            <a:spLocks/>
          </p:cNvSpPr>
          <p:nvPr/>
        </p:nvSpPr>
        <p:spPr>
          <a:xfrm>
            <a:off x="8319144" y="2053794"/>
            <a:ext cx="3218114"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a:t>
            </a:r>
            <a:r>
              <a:rPr lang="en-US" sz="3000" b="0" dirty="0">
                <a:solidFill>
                  <a:schemeClr val="accent4"/>
                </a:solidFill>
                <a:latin typeface="+mn-lt"/>
              </a:rPr>
              <a:t>Store</a:t>
            </a:r>
            <a:r>
              <a:rPr lang="en-US" sz="3000" b="0" dirty="0">
                <a:latin typeface="+mn-lt"/>
              </a:rPr>
              <a:t> &amp; forget</a:t>
            </a:r>
          </a:p>
        </p:txBody>
      </p:sp>
      <p:sp>
        <p:nvSpPr>
          <p:cNvPr id="11" name="Title 1">
            <a:extLst>
              <a:ext uri="{FF2B5EF4-FFF2-40B4-BE49-F238E27FC236}">
                <a16:creationId xmlns:a16="http://schemas.microsoft.com/office/drawing/2014/main" id="{49A78DF3-B997-1FDC-FB9E-DD5C501936C5}"/>
              </a:ext>
            </a:extLst>
          </p:cNvPr>
          <p:cNvSpPr txBox="1">
            <a:spLocks/>
          </p:cNvSpPr>
          <p:nvPr/>
        </p:nvSpPr>
        <p:spPr>
          <a:xfrm>
            <a:off x="8319144" y="2992628"/>
            <a:ext cx="3704250"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a:t>
            </a:r>
            <a:r>
              <a:rPr lang="en-US" sz="3000" b="0" dirty="0">
                <a:solidFill>
                  <a:schemeClr val="accent4"/>
                </a:solidFill>
                <a:latin typeface="+mn-lt"/>
              </a:rPr>
              <a:t>Outsource consistency </a:t>
            </a:r>
          </a:p>
          <a:p>
            <a:r>
              <a:rPr lang="en-US" sz="3000" b="0" dirty="0">
                <a:latin typeface="+mn-lt"/>
              </a:rPr>
              <a:t>to AWS</a:t>
            </a:r>
          </a:p>
        </p:txBody>
      </p:sp>
      <p:sp>
        <p:nvSpPr>
          <p:cNvPr id="26" name="Title 1">
            <a:extLst>
              <a:ext uri="{FF2B5EF4-FFF2-40B4-BE49-F238E27FC236}">
                <a16:creationId xmlns:a16="http://schemas.microsoft.com/office/drawing/2014/main" id="{F74B6D10-17BC-93D0-AA65-3A26707DFA42}"/>
              </a:ext>
            </a:extLst>
          </p:cNvPr>
          <p:cNvSpPr>
            <a:spLocks noGrp="1"/>
          </p:cNvSpPr>
          <p:nvPr>
            <p:ph type="title"/>
          </p:nvPr>
        </p:nvSpPr>
        <p:spPr>
          <a:xfrm>
            <a:off x="881966" y="437686"/>
            <a:ext cx="5999761" cy="1338828"/>
          </a:xfrm>
        </p:spPr>
        <p:txBody>
          <a:bodyPr/>
          <a:lstStyle/>
          <a:p>
            <a:pPr algn="ctr"/>
            <a:r>
              <a:rPr lang="en-US" sz="4500">
                <a:solidFill>
                  <a:schemeClr val="accent4"/>
                </a:solidFill>
              </a:rPr>
              <a:t>Event ledger</a:t>
            </a:r>
            <a:br>
              <a:rPr lang="en-US" sz="4500">
                <a:solidFill>
                  <a:schemeClr val="accent1"/>
                </a:solidFill>
              </a:rPr>
            </a:br>
            <a:r>
              <a:rPr lang="en-US" sz="4500"/>
              <a:t>pattern</a:t>
            </a:r>
            <a:endParaRPr lang="en-US" sz="4500">
              <a:solidFill>
                <a:schemeClr val="accent4"/>
              </a:solidFill>
            </a:endParaRPr>
          </a:p>
        </p:txBody>
      </p:sp>
      <p:sp>
        <p:nvSpPr>
          <p:cNvPr id="45" name="Title 1">
            <a:extLst>
              <a:ext uri="{FF2B5EF4-FFF2-40B4-BE49-F238E27FC236}">
                <a16:creationId xmlns:a16="http://schemas.microsoft.com/office/drawing/2014/main" id="{694CD095-7837-09FD-39CB-A5B64A0951E6}"/>
              </a:ext>
            </a:extLst>
          </p:cNvPr>
          <p:cNvSpPr txBox="1">
            <a:spLocks/>
          </p:cNvSpPr>
          <p:nvPr/>
        </p:nvSpPr>
        <p:spPr>
          <a:xfrm>
            <a:off x="8319144" y="4737223"/>
            <a:ext cx="321811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t>✅ </a:t>
            </a:r>
            <a:r>
              <a:rPr lang="en-US" sz="3000" b="0">
                <a:solidFill>
                  <a:schemeClr val="accent4"/>
                </a:solidFill>
              </a:rPr>
              <a:t>Publish events</a:t>
            </a:r>
            <a:r>
              <a:rPr lang="en-US" sz="3000" b="0"/>
              <a:t> by default</a:t>
            </a:r>
          </a:p>
        </p:txBody>
      </p:sp>
      <p:sp>
        <p:nvSpPr>
          <p:cNvPr id="2" name="Rectangle 1">
            <a:extLst>
              <a:ext uri="{FF2B5EF4-FFF2-40B4-BE49-F238E27FC236}">
                <a16:creationId xmlns:a16="http://schemas.microsoft.com/office/drawing/2014/main" id="{BBD93676-5A23-FDAB-9E58-B3C5C22B01F7}"/>
              </a:ext>
            </a:extLst>
          </p:cNvPr>
          <p:cNvSpPr/>
          <p:nvPr/>
        </p:nvSpPr>
        <p:spPr>
          <a:xfrm>
            <a:off x="1240565" y="1911997"/>
            <a:ext cx="5326490" cy="35845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r>
              <a:rPr lang="en-US" b="1" dirty="0">
                <a:solidFill>
                  <a:sysClr val="windowText" lastClr="000000"/>
                </a:solidFill>
              </a:rPr>
              <a:t>Component</a:t>
            </a:r>
          </a:p>
        </p:txBody>
      </p:sp>
      <p:pic>
        <p:nvPicPr>
          <p:cNvPr id="3" name="Graphic 16">
            <a:extLst>
              <a:ext uri="{FF2B5EF4-FFF2-40B4-BE49-F238E27FC236}">
                <a16:creationId xmlns:a16="http://schemas.microsoft.com/office/drawing/2014/main" id="{D9AAC060-A5E8-4508-2C57-5671C11BFCB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958094" y="3233193"/>
            <a:ext cx="857699" cy="85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D1A7420-9F43-2F0B-8248-8BE0183FF9A3}"/>
              </a:ext>
            </a:extLst>
          </p:cNvPr>
          <p:cNvSpPr txBox="1"/>
          <p:nvPr/>
        </p:nvSpPr>
        <p:spPr>
          <a:xfrm>
            <a:off x="6839236" y="4090892"/>
            <a:ext cx="1188483" cy="646331"/>
          </a:xfrm>
          <a:prstGeom prst="rect">
            <a:avLst/>
          </a:prstGeom>
          <a:noFill/>
        </p:spPr>
        <p:txBody>
          <a:bodyPr wrap="square">
            <a:spAutoFit/>
          </a:bodyPr>
          <a:lstStyle/>
          <a:p>
            <a:pPr algn="ctr" eaLnBrk="1" hangingPunct="1"/>
            <a:r>
              <a:rPr lang="en-US" altLang="en-US">
                <a:latin typeface="Arial" panose="020B0604020202020204" pitchFamily="34" charset="0"/>
                <a:ea typeface="Amazon Ember" panose="020B0603020204020204" pitchFamily="34" charset="0"/>
                <a:cs typeface="Arial" panose="020B0604020202020204" pitchFamily="34" charset="0"/>
              </a:rPr>
              <a:t>Shared event bus</a:t>
            </a:r>
            <a:endParaRPr lang="en-US" altLang="en-US" sz="1800">
              <a:latin typeface="Arial" panose="020B0604020202020204" pitchFamily="34" charset="0"/>
              <a:ea typeface="Amazon Ember" panose="020B0603020204020204" pitchFamily="34" charset="0"/>
              <a:cs typeface="Arial" panose="020B0604020202020204" pitchFamily="34" charset="0"/>
            </a:endParaRPr>
          </a:p>
        </p:txBody>
      </p:sp>
      <p:pic>
        <p:nvPicPr>
          <p:cNvPr id="6" name="Graphic 23">
            <a:extLst>
              <a:ext uri="{FF2B5EF4-FFF2-40B4-BE49-F238E27FC236}">
                <a16:creationId xmlns:a16="http://schemas.microsoft.com/office/drawing/2014/main" id="{290427F6-2B4E-4532-B268-B0E621820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8478" y="329654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6">
            <a:extLst>
              <a:ext uri="{FF2B5EF4-FFF2-40B4-BE49-F238E27FC236}">
                <a16:creationId xmlns:a16="http://schemas.microsoft.com/office/drawing/2014/main" id="{8C718F69-B5F5-F73B-75F9-2F5D325500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9222" y="20607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8">
            <a:extLst>
              <a:ext uri="{FF2B5EF4-FFF2-40B4-BE49-F238E27FC236}">
                <a16:creationId xmlns:a16="http://schemas.microsoft.com/office/drawing/2014/main" id="{401ED9BD-AE14-2BDB-C97D-F6A667CEBF1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687264" y="328801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Elbow Connector 11">
            <a:extLst>
              <a:ext uri="{FF2B5EF4-FFF2-40B4-BE49-F238E27FC236}">
                <a16:creationId xmlns:a16="http://schemas.microsoft.com/office/drawing/2014/main" id="{D4B45A8F-B0E2-DCA8-5EF8-F895D55AB46E}"/>
              </a:ext>
            </a:extLst>
          </p:cNvPr>
          <p:cNvCxnSpPr>
            <a:cxnSpLocks/>
            <a:stCxn id="9" idx="0"/>
            <a:endCxn id="7" idx="1"/>
          </p:cNvCxnSpPr>
          <p:nvPr/>
        </p:nvCxnSpPr>
        <p:spPr>
          <a:xfrm rot="5400000" flipH="1" flipV="1">
            <a:off x="1870618" y="2639415"/>
            <a:ext cx="846251" cy="450958"/>
          </a:xfrm>
          <a:prstGeom prst="bentConnector2">
            <a:avLst/>
          </a:prstGeom>
          <a:ln w="34925">
            <a:solidFill>
              <a:schemeClr val="bg1"/>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53466FFC-57B2-82EF-D416-8AE155F5B5FC}"/>
              </a:ext>
            </a:extLst>
          </p:cNvPr>
          <p:cNvSpPr txBox="1">
            <a:spLocks/>
          </p:cNvSpPr>
          <p:nvPr/>
        </p:nvSpPr>
        <p:spPr>
          <a:xfrm>
            <a:off x="1335369" y="2577290"/>
            <a:ext cx="70378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DLQ</a:t>
            </a:r>
          </a:p>
        </p:txBody>
      </p:sp>
      <p:sp>
        <p:nvSpPr>
          <p:cNvPr id="14" name="Title 1">
            <a:extLst>
              <a:ext uri="{FF2B5EF4-FFF2-40B4-BE49-F238E27FC236}">
                <a16:creationId xmlns:a16="http://schemas.microsoft.com/office/drawing/2014/main" id="{EB065EC4-59BD-2830-63D9-C5C87C79D3EA}"/>
              </a:ext>
            </a:extLst>
          </p:cNvPr>
          <p:cNvSpPr txBox="1">
            <a:spLocks/>
          </p:cNvSpPr>
          <p:nvPr/>
        </p:nvSpPr>
        <p:spPr>
          <a:xfrm>
            <a:off x="1718084" y="4224377"/>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Write domain </a:t>
            </a:r>
            <a:r>
              <a:rPr lang="en-US" sz="2000" i="1">
                <a:solidFill>
                  <a:schemeClr val="accent4"/>
                </a:solidFill>
              </a:rPr>
              <a:t>event &amp; state</a:t>
            </a:r>
          </a:p>
        </p:txBody>
      </p:sp>
      <p:sp>
        <p:nvSpPr>
          <p:cNvPr id="15" name="Title 1">
            <a:extLst>
              <a:ext uri="{FF2B5EF4-FFF2-40B4-BE49-F238E27FC236}">
                <a16:creationId xmlns:a16="http://schemas.microsoft.com/office/drawing/2014/main" id="{AFA15DE1-FD35-7119-0CAB-5D47DF1D2EB1}"/>
              </a:ext>
            </a:extLst>
          </p:cNvPr>
          <p:cNvSpPr txBox="1">
            <a:spLocks/>
          </p:cNvSpPr>
          <p:nvPr/>
        </p:nvSpPr>
        <p:spPr>
          <a:xfrm>
            <a:off x="4239157" y="4275558"/>
            <a:ext cx="1318592"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On </a:t>
            </a:r>
            <a:r>
              <a:rPr lang="en-US" sz="2000" i="1">
                <a:solidFill>
                  <a:schemeClr val="accent4"/>
                </a:solidFill>
              </a:rPr>
              <a:t>state changed</a:t>
            </a:r>
          </a:p>
        </p:txBody>
      </p:sp>
      <p:pic>
        <p:nvPicPr>
          <p:cNvPr id="16" name="Graphic 15">
            <a:extLst>
              <a:ext uri="{FF2B5EF4-FFF2-40B4-BE49-F238E27FC236}">
                <a16:creationId xmlns:a16="http://schemas.microsoft.com/office/drawing/2014/main" id="{91CF29BB-4D7F-AC41-A2B9-238D7599F9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568542" y="328104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a:extLst>
              <a:ext uri="{FF2B5EF4-FFF2-40B4-BE49-F238E27FC236}">
                <a16:creationId xmlns:a16="http://schemas.microsoft.com/office/drawing/2014/main" id="{7E780BB7-B36B-EECC-925A-039456CF3752}"/>
              </a:ext>
            </a:extLst>
          </p:cNvPr>
          <p:cNvSpPr txBox="1">
            <a:spLocks/>
          </p:cNvSpPr>
          <p:nvPr/>
        </p:nvSpPr>
        <p:spPr>
          <a:xfrm>
            <a:off x="5266386" y="2403229"/>
            <a:ext cx="1195351"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Publish </a:t>
            </a:r>
            <a:r>
              <a:rPr lang="en-US" sz="2000" i="1">
                <a:solidFill>
                  <a:schemeClr val="accent4"/>
                </a:solidFill>
              </a:rPr>
              <a:t>domain event</a:t>
            </a:r>
          </a:p>
        </p:txBody>
      </p:sp>
      <p:sp>
        <p:nvSpPr>
          <p:cNvPr id="18" name="Oval 17">
            <a:extLst>
              <a:ext uri="{FF2B5EF4-FFF2-40B4-BE49-F238E27FC236}">
                <a16:creationId xmlns:a16="http://schemas.microsoft.com/office/drawing/2014/main" id="{91E5AB4A-0B6E-F418-7F41-B9F1877508F6}"/>
              </a:ext>
            </a:extLst>
          </p:cNvPr>
          <p:cNvSpPr/>
          <p:nvPr/>
        </p:nvSpPr>
        <p:spPr>
          <a:xfrm>
            <a:off x="136479" y="3305069"/>
            <a:ext cx="739353" cy="7449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cxnSp>
        <p:nvCxnSpPr>
          <p:cNvPr id="19" name="Elbow Connector 18">
            <a:extLst>
              <a:ext uri="{FF2B5EF4-FFF2-40B4-BE49-F238E27FC236}">
                <a16:creationId xmlns:a16="http://schemas.microsoft.com/office/drawing/2014/main" id="{54E924BC-48C5-CE42-2C6D-DC8473B009BF}"/>
              </a:ext>
            </a:extLst>
          </p:cNvPr>
          <p:cNvCxnSpPr>
            <a:cxnSpLocks/>
            <a:stCxn id="18" idx="6"/>
            <a:endCxn id="9" idx="1"/>
          </p:cNvCxnSpPr>
          <p:nvPr/>
        </p:nvCxnSpPr>
        <p:spPr>
          <a:xfrm flipV="1">
            <a:off x="875832" y="3669019"/>
            <a:ext cx="811432" cy="8525"/>
          </a:xfrm>
          <a:prstGeom prst="bentConnector3">
            <a:avLst>
              <a:gd name="adj1" fmla="val 50000"/>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C99C08A-6CD1-FA99-779C-E9066FFC2408}"/>
              </a:ext>
            </a:extLst>
          </p:cNvPr>
          <p:cNvCxnSpPr>
            <a:cxnSpLocks/>
            <a:stCxn id="9" idx="3"/>
            <a:endCxn id="6" idx="1"/>
          </p:cNvCxnSpPr>
          <p:nvPr/>
        </p:nvCxnSpPr>
        <p:spPr>
          <a:xfrm>
            <a:off x="2449264" y="3669019"/>
            <a:ext cx="679214" cy="8525"/>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C02C6B4-CED7-BD3A-5087-0FD2DE567D30}"/>
              </a:ext>
            </a:extLst>
          </p:cNvPr>
          <p:cNvCxnSpPr>
            <a:cxnSpLocks/>
            <a:stCxn id="6" idx="3"/>
            <a:endCxn id="16" idx="1"/>
          </p:cNvCxnSpPr>
          <p:nvPr/>
        </p:nvCxnSpPr>
        <p:spPr>
          <a:xfrm flipV="1">
            <a:off x="3890478" y="3662042"/>
            <a:ext cx="678064" cy="15502"/>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7B8FE8-F293-28BD-B7DC-CF07C4269666}"/>
              </a:ext>
            </a:extLst>
          </p:cNvPr>
          <p:cNvCxnSpPr>
            <a:cxnSpLocks/>
            <a:stCxn id="16" idx="3"/>
            <a:endCxn id="3" idx="1"/>
          </p:cNvCxnSpPr>
          <p:nvPr/>
        </p:nvCxnSpPr>
        <p:spPr>
          <a:xfrm>
            <a:off x="5330542" y="3662042"/>
            <a:ext cx="1627552" cy="1"/>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7E2773B-A4EB-98DD-7946-D3D47E438821}"/>
              </a:ext>
            </a:extLst>
          </p:cNvPr>
          <p:cNvSpPr>
            <a:spLocks noChangeAspect="1"/>
          </p:cNvSpPr>
          <p:nvPr/>
        </p:nvSpPr>
        <p:spPr bwMode="auto">
          <a:xfrm>
            <a:off x="4865767" y="237452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24" name="Oval 23">
            <a:extLst>
              <a:ext uri="{FF2B5EF4-FFF2-40B4-BE49-F238E27FC236}">
                <a16:creationId xmlns:a16="http://schemas.microsoft.com/office/drawing/2014/main" id="{5AC87B66-BDBD-7420-D260-C72356D4E7D2}"/>
              </a:ext>
            </a:extLst>
          </p:cNvPr>
          <p:cNvSpPr>
            <a:spLocks noChangeAspect="1"/>
          </p:cNvSpPr>
          <p:nvPr/>
        </p:nvSpPr>
        <p:spPr bwMode="auto">
          <a:xfrm>
            <a:off x="3860035" y="4257846"/>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25" name="Oval 24">
            <a:extLst>
              <a:ext uri="{FF2B5EF4-FFF2-40B4-BE49-F238E27FC236}">
                <a16:creationId xmlns:a16="http://schemas.microsoft.com/office/drawing/2014/main" id="{9AFACF2E-B620-8703-819E-2D25EC2396E9}"/>
              </a:ext>
            </a:extLst>
          </p:cNvPr>
          <p:cNvSpPr>
            <a:spLocks noChangeAspect="1"/>
          </p:cNvSpPr>
          <p:nvPr/>
        </p:nvSpPr>
        <p:spPr bwMode="auto">
          <a:xfrm>
            <a:off x="1355679" y="420106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27" name="Title 1">
            <a:extLst>
              <a:ext uri="{FF2B5EF4-FFF2-40B4-BE49-F238E27FC236}">
                <a16:creationId xmlns:a16="http://schemas.microsoft.com/office/drawing/2014/main" id="{574A72BA-F010-651D-87DB-EA3BC31A403C}"/>
              </a:ext>
            </a:extLst>
          </p:cNvPr>
          <p:cNvSpPr txBox="1">
            <a:spLocks/>
          </p:cNvSpPr>
          <p:nvPr/>
        </p:nvSpPr>
        <p:spPr>
          <a:xfrm>
            <a:off x="-21109" y="4181323"/>
            <a:ext cx="1142816" cy="784830"/>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500" i="1"/>
              <a:t>Any trigger</a:t>
            </a:r>
          </a:p>
        </p:txBody>
      </p:sp>
    </p:spTree>
    <p:extLst>
      <p:ext uri="{BB962C8B-B14F-4D97-AF65-F5344CB8AC3E}">
        <p14:creationId xmlns:p14="http://schemas.microsoft.com/office/powerpoint/2010/main" val="54044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BE228A-7A63-224B-B97E-EB23A14FBD58}"/>
              </a:ext>
            </a:extLst>
          </p:cNvPr>
          <p:cNvSpPr>
            <a:spLocks noGrp="1"/>
          </p:cNvSpPr>
          <p:nvPr>
            <p:ph type="sldNum" sz="quarter" idx="19"/>
          </p:nvPr>
        </p:nvSpPr>
        <p:spPr/>
        <p:txBody>
          <a:bodyPr/>
          <a:lstStyle/>
          <a:p>
            <a:fld id="{EB4B8DE2-A4E8-46E4-8BBF-D75455EFF32C}" type="slidenum">
              <a:rPr lang="en-US" smtClean="0"/>
              <a:pPr/>
              <a:t>6</a:t>
            </a:fld>
            <a:endParaRPr lang="en-US"/>
          </a:p>
        </p:txBody>
      </p:sp>
      <p:sp>
        <p:nvSpPr>
          <p:cNvPr id="11" name="Content Placeholder 2">
            <a:extLst>
              <a:ext uri="{FF2B5EF4-FFF2-40B4-BE49-F238E27FC236}">
                <a16:creationId xmlns:a16="http://schemas.microsoft.com/office/drawing/2014/main" id="{E822AE5C-B95F-D045-9CE8-9B8BA4810F4E}"/>
              </a:ext>
            </a:extLst>
          </p:cNvPr>
          <p:cNvSpPr>
            <a:spLocks noGrp="1"/>
          </p:cNvSpPr>
          <p:nvPr>
            <p:ph type="title"/>
          </p:nvPr>
        </p:nvSpPr>
        <p:spPr>
          <a:xfrm>
            <a:off x="789708" y="1640320"/>
            <a:ext cx="10612583" cy="3139321"/>
          </a:xfrm>
        </p:spPr>
        <p:txBody>
          <a:bodyPr/>
          <a:lstStyle/>
          <a:p>
            <a:r>
              <a:rPr lang="en-US">
                <a:latin typeface="+mn-lt"/>
                <a:ea typeface="Amazon Ember Light" panose="020B0403020204020204" pitchFamily="34" charset="0"/>
                <a:cs typeface="Amazon Ember Light" panose="020B0403020204020204" pitchFamily="34" charset="0"/>
              </a:rPr>
              <a:t>Today, 80% of developer time is spent in operations and maintenance.*</a:t>
            </a:r>
            <a:br>
              <a:rPr lang="en-US">
                <a:latin typeface="+mn-lt"/>
                <a:ea typeface="Amazon Ember Light" panose="020B0403020204020204" pitchFamily="34" charset="0"/>
                <a:cs typeface="Amazon Ember Light" panose="020B0403020204020204" pitchFamily="34" charset="0"/>
              </a:rPr>
            </a:br>
            <a:endParaRPr lang="en-US">
              <a:latin typeface="+mn-lt"/>
              <a:ea typeface="Amazon Ember Light" panose="020B0403020204020204" pitchFamily="34" charset="0"/>
              <a:cs typeface="Amazon Ember Light" panose="020B0403020204020204" pitchFamily="34" charset="0"/>
            </a:endParaRPr>
          </a:p>
          <a:p>
            <a:r>
              <a:rPr lang="en-US">
                <a:latin typeface="+mn-lt"/>
                <a:ea typeface="Amazon Ember Light" panose="020B0403020204020204" pitchFamily="34" charset="0"/>
                <a:cs typeface="Amazon Ember Light" panose="020B0403020204020204" pitchFamily="34" charset="0"/>
              </a:rPr>
              <a:t>In the future, the </a:t>
            </a:r>
            <a:r>
              <a:rPr lang="en-US" b="1">
                <a:solidFill>
                  <a:schemeClr val="accent4"/>
                </a:solidFill>
                <a:latin typeface="+mn-lt"/>
                <a:ea typeface="Amazon Ember Light" panose="020B0403020204020204" pitchFamily="34" charset="0"/>
                <a:cs typeface="Amazon Ember Light" panose="020B0403020204020204" pitchFamily="34" charset="0"/>
              </a:rPr>
              <a:t>only code you write will be business logic.</a:t>
            </a:r>
            <a:endParaRPr lang="en-US">
              <a:solidFill>
                <a:schemeClr val="accent4"/>
              </a:solidFill>
              <a:latin typeface="+mn-lt"/>
              <a:ea typeface="Amazon Ember Light" panose="020B0403020204020204" pitchFamily="34" charset="0"/>
              <a:cs typeface="Amazon Ember Light" panose="020B0403020204020204" pitchFamily="34" charset="0"/>
            </a:endParaRPr>
          </a:p>
        </p:txBody>
      </p:sp>
      <p:sp>
        <p:nvSpPr>
          <p:cNvPr id="12" name="TextBox 11">
            <a:extLst>
              <a:ext uri="{FF2B5EF4-FFF2-40B4-BE49-F238E27FC236}">
                <a16:creationId xmlns:a16="http://schemas.microsoft.com/office/drawing/2014/main" id="{584A66F7-B316-E849-B7C7-399E96A53553}"/>
              </a:ext>
            </a:extLst>
          </p:cNvPr>
          <p:cNvSpPr txBox="1"/>
          <p:nvPr/>
        </p:nvSpPr>
        <p:spPr>
          <a:xfrm>
            <a:off x="789708" y="5784922"/>
            <a:ext cx="1057982" cy="276999"/>
          </a:xfrm>
          <a:prstGeom prst="rect">
            <a:avLst/>
          </a:prstGeom>
          <a:noFill/>
        </p:spPr>
        <p:txBody>
          <a:bodyPr wrap="none" lIns="0" rIns="0" rtlCol="0">
            <a:spAutoFit/>
          </a:bodyPr>
          <a:lstStyle/>
          <a:p>
            <a:pPr algn="l"/>
            <a:r>
              <a:rPr lang="en-US" sz="1200"/>
              <a:t>*Deloitte, 2019</a:t>
            </a:r>
          </a:p>
        </p:txBody>
      </p:sp>
    </p:spTree>
    <p:extLst>
      <p:ext uri="{BB962C8B-B14F-4D97-AF65-F5344CB8AC3E}">
        <p14:creationId xmlns:p14="http://schemas.microsoft.com/office/powerpoint/2010/main" val="143473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C9C0-F7B4-9124-8142-62BAAFAB54D2}"/>
              </a:ext>
            </a:extLst>
          </p:cNvPr>
          <p:cNvSpPr>
            <a:spLocks noGrp="1"/>
          </p:cNvSpPr>
          <p:nvPr>
            <p:ph type="title"/>
          </p:nvPr>
        </p:nvSpPr>
        <p:spPr>
          <a:xfrm>
            <a:off x="881966" y="437686"/>
            <a:ext cx="5999761" cy="1338828"/>
          </a:xfrm>
        </p:spPr>
        <p:txBody>
          <a:bodyPr/>
          <a:lstStyle/>
          <a:p>
            <a:pPr algn="ctr"/>
            <a:r>
              <a:rPr lang="en-US" sz="4500" dirty="0">
                <a:solidFill>
                  <a:schemeClr val="accent4"/>
                </a:solidFill>
              </a:rPr>
              <a:t>Event ledger</a:t>
            </a:r>
            <a:br>
              <a:rPr lang="en-US" sz="4500" dirty="0">
                <a:solidFill>
                  <a:schemeClr val="accent1"/>
                </a:solidFill>
              </a:rPr>
            </a:br>
            <a:r>
              <a:rPr lang="en-US" sz="4500" dirty="0"/>
              <a:t>pattern</a:t>
            </a:r>
            <a:endParaRPr lang="en-US" sz="4500" dirty="0">
              <a:solidFill>
                <a:schemeClr val="accent4"/>
              </a:solidFill>
            </a:endParaRPr>
          </a:p>
        </p:txBody>
      </p:sp>
      <p:sp>
        <p:nvSpPr>
          <p:cNvPr id="4" name="Slide Number Placeholder 3">
            <a:extLst>
              <a:ext uri="{FF2B5EF4-FFF2-40B4-BE49-F238E27FC236}">
                <a16:creationId xmlns:a16="http://schemas.microsoft.com/office/drawing/2014/main" id="{13ECCF19-A104-6C61-182C-30CEE3965424}"/>
              </a:ext>
            </a:extLst>
          </p:cNvPr>
          <p:cNvSpPr>
            <a:spLocks noGrp="1"/>
          </p:cNvSpPr>
          <p:nvPr>
            <p:ph type="sldNum" sz="quarter" idx="12"/>
          </p:nvPr>
        </p:nvSpPr>
        <p:spPr/>
        <p:txBody>
          <a:bodyPr/>
          <a:lstStyle/>
          <a:p>
            <a:fld id="{EB4B8DE2-A4E8-46E4-8BBF-D75455EFF32C}" type="slidenum">
              <a:rPr lang="en-US" smtClean="0"/>
              <a:pPr/>
              <a:t>60</a:t>
            </a:fld>
            <a:endParaRPr lang="en-US"/>
          </a:p>
        </p:txBody>
      </p:sp>
      <p:sp>
        <p:nvSpPr>
          <p:cNvPr id="8" name="Title 1">
            <a:extLst>
              <a:ext uri="{FF2B5EF4-FFF2-40B4-BE49-F238E27FC236}">
                <a16:creationId xmlns:a16="http://schemas.microsoft.com/office/drawing/2014/main" id="{712117E4-3857-298A-7A1F-CB22094A5FC6}"/>
              </a:ext>
            </a:extLst>
          </p:cNvPr>
          <p:cNvSpPr txBox="1">
            <a:spLocks/>
          </p:cNvSpPr>
          <p:nvPr/>
        </p:nvSpPr>
        <p:spPr>
          <a:xfrm>
            <a:off x="8320722" y="645435"/>
            <a:ext cx="321811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t>🤔 Not CRUD, </a:t>
            </a:r>
            <a:r>
              <a:rPr lang="en-US" sz="3000" b="0">
                <a:solidFill>
                  <a:schemeClr val="accent4"/>
                </a:solidFill>
              </a:rPr>
              <a:t>not familiar</a:t>
            </a:r>
          </a:p>
        </p:txBody>
      </p:sp>
      <p:sp>
        <p:nvSpPr>
          <p:cNvPr id="10" name="Title 1">
            <a:extLst>
              <a:ext uri="{FF2B5EF4-FFF2-40B4-BE49-F238E27FC236}">
                <a16:creationId xmlns:a16="http://schemas.microsoft.com/office/drawing/2014/main" id="{24B728DA-A150-AAFA-E8BE-5E0EDC7D636C}"/>
              </a:ext>
            </a:extLst>
          </p:cNvPr>
          <p:cNvSpPr txBox="1">
            <a:spLocks/>
          </p:cNvSpPr>
          <p:nvPr/>
        </p:nvSpPr>
        <p:spPr>
          <a:xfrm>
            <a:off x="8320722" y="1997435"/>
            <a:ext cx="321811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latin typeface="+mn-lt"/>
              </a:rPr>
              <a:t>🤔 We exposed</a:t>
            </a:r>
            <a:r>
              <a:rPr lang="en-US" sz="3000" b="0">
                <a:solidFill>
                  <a:schemeClr val="accent4"/>
                </a:solidFill>
                <a:latin typeface="+mn-lt"/>
              </a:rPr>
              <a:t> database schema</a:t>
            </a:r>
            <a:endParaRPr lang="en-US" sz="3000" b="0">
              <a:latin typeface="+mn-lt"/>
            </a:endParaRPr>
          </a:p>
        </p:txBody>
      </p:sp>
      <p:sp>
        <p:nvSpPr>
          <p:cNvPr id="11" name="Title 1">
            <a:extLst>
              <a:ext uri="{FF2B5EF4-FFF2-40B4-BE49-F238E27FC236}">
                <a16:creationId xmlns:a16="http://schemas.microsoft.com/office/drawing/2014/main" id="{49A78DF3-B997-1FDC-FB9E-DD5C501936C5}"/>
              </a:ext>
            </a:extLst>
          </p:cNvPr>
          <p:cNvSpPr txBox="1">
            <a:spLocks/>
          </p:cNvSpPr>
          <p:nvPr/>
        </p:nvSpPr>
        <p:spPr>
          <a:xfrm>
            <a:off x="8320722" y="4844606"/>
            <a:ext cx="370425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a:latin typeface="+mn-lt"/>
              </a:rPr>
              <a:t>🤔 Mixed</a:t>
            </a:r>
            <a:r>
              <a:rPr lang="en-US" sz="3000">
                <a:solidFill>
                  <a:schemeClr val="accent4"/>
                </a:solidFill>
                <a:latin typeface="+mn-lt"/>
              </a:rPr>
              <a:t> event &amp; state</a:t>
            </a:r>
            <a:r>
              <a:rPr lang="en-US" sz="3000">
                <a:latin typeface="+mn-lt"/>
              </a:rPr>
              <a:t> store</a:t>
            </a:r>
          </a:p>
        </p:txBody>
      </p:sp>
      <p:sp>
        <p:nvSpPr>
          <p:cNvPr id="6" name="Rectangle 5">
            <a:extLst>
              <a:ext uri="{FF2B5EF4-FFF2-40B4-BE49-F238E27FC236}">
                <a16:creationId xmlns:a16="http://schemas.microsoft.com/office/drawing/2014/main" id="{1F5DCE21-C1AF-3695-3AA0-09CB172D297D}"/>
              </a:ext>
            </a:extLst>
          </p:cNvPr>
          <p:cNvSpPr/>
          <p:nvPr/>
        </p:nvSpPr>
        <p:spPr>
          <a:xfrm>
            <a:off x="1240565" y="1911997"/>
            <a:ext cx="5326490" cy="35845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endParaRPr lang="en-US" b="1" dirty="0">
              <a:solidFill>
                <a:sysClr val="windowText" lastClr="000000"/>
              </a:solidFill>
            </a:endParaRPr>
          </a:p>
          <a:p>
            <a:pPr algn="ctr"/>
            <a:r>
              <a:rPr lang="en-US" b="1" dirty="0">
                <a:solidFill>
                  <a:sysClr val="windowText" lastClr="000000"/>
                </a:solidFill>
              </a:rPr>
              <a:t>Component</a:t>
            </a:r>
          </a:p>
        </p:txBody>
      </p:sp>
      <p:pic>
        <p:nvPicPr>
          <p:cNvPr id="7" name="Graphic 16">
            <a:extLst>
              <a:ext uri="{FF2B5EF4-FFF2-40B4-BE49-F238E27FC236}">
                <a16:creationId xmlns:a16="http://schemas.microsoft.com/office/drawing/2014/main" id="{C7D30BF4-E712-D77C-3602-7877BCEE241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958094" y="3233193"/>
            <a:ext cx="857699" cy="85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D42DC80-A869-E36C-A0D4-05FD6B8174D3}"/>
              </a:ext>
            </a:extLst>
          </p:cNvPr>
          <p:cNvSpPr txBox="1"/>
          <p:nvPr/>
        </p:nvSpPr>
        <p:spPr>
          <a:xfrm>
            <a:off x="6839236" y="4090892"/>
            <a:ext cx="1188483"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pic>
        <p:nvPicPr>
          <p:cNvPr id="12" name="Graphic 23">
            <a:extLst>
              <a:ext uri="{FF2B5EF4-FFF2-40B4-BE49-F238E27FC236}">
                <a16:creationId xmlns:a16="http://schemas.microsoft.com/office/drawing/2014/main" id="{EFA60637-9643-1C6A-655E-B05682BD8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8478" y="329654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6">
            <a:extLst>
              <a:ext uri="{FF2B5EF4-FFF2-40B4-BE49-F238E27FC236}">
                <a16:creationId xmlns:a16="http://schemas.microsoft.com/office/drawing/2014/main" id="{541DEEB7-EBFF-AAE4-8A96-BE9002335D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9222" y="20607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3">
            <a:extLst>
              <a:ext uri="{FF2B5EF4-FFF2-40B4-BE49-F238E27FC236}">
                <a16:creationId xmlns:a16="http://schemas.microsoft.com/office/drawing/2014/main" id="{D94306E5-1737-E339-69FA-E5D527C3B78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687264" y="328801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Elbow Connector 16">
            <a:extLst>
              <a:ext uri="{FF2B5EF4-FFF2-40B4-BE49-F238E27FC236}">
                <a16:creationId xmlns:a16="http://schemas.microsoft.com/office/drawing/2014/main" id="{29E0AA78-21A3-AB8E-E57A-B2E17E9DF396}"/>
              </a:ext>
            </a:extLst>
          </p:cNvPr>
          <p:cNvCxnSpPr>
            <a:cxnSpLocks/>
            <a:stCxn id="14" idx="0"/>
            <a:endCxn id="13" idx="1"/>
          </p:cNvCxnSpPr>
          <p:nvPr/>
        </p:nvCxnSpPr>
        <p:spPr>
          <a:xfrm rot="5400000" flipH="1" flipV="1">
            <a:off x="1870618" y="2639415"/>
            <a:ext cx="846251" cy="450958"/>
          </a:xfrm>
          <a:prstGeom prst="bentConnector2">
            <a:avLst/>
          </a:prstGeom>
          <a:ln w="34925">
            <a:solidFill>
              <a:schemeClr val="bg1"/>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C9A2045A-E465-502D-4BD0-72DF517620D3}"/>
              </a:ext>
            </a:extLst>
          </p:cNvPr>
          <p:cNvSpPr txBox="1">
            <a:spLocks/>
          </p:cNvSpPr>
          <p:nvPr/>
        </p:nvSpPr>
        <p:spPr>
          <a:xfrm>
            <a:off x="1335369" y="2577290"/>
            <a:ext cx="70378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DLQ</a:t>
            </a:r>
          </a:p>
        </p:txBody>
      </p:sp>
      <p:sp>
        <p:nvSpPr>
          <p:cNvPr id="19" name="Title 1">
            <a:extLst>
              <a:ext uri="{FF2B5EF4-FFF2-40B4-BE49-F238E27FC236}">
                <a16:creationId xmlns:a16="http://schemas.microsoft.com/office/drawing/2014/main" id="{C013B8E3-B76E-EBC0-198A-C028AB9A11A7}"/>
              </a:ext>
            </a:extLst>
          </p:cNvPr>
          <p:cNvSpPr txBox="1">
            <a:spLocks/>
          </p:cNvSpPr>
          <p:nvPr/>
        </p:nvSpPr>
        <p:spPr>
          <a:xfrm>
            <a:off x="1718084" y="4224377"/>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Write domain </a:t>
            </a:r>
            <a:r>
              <a:rPr lang="en-US" sz="2000" i="1">
                <a:solidFill>
                  <a:schemeClr val="accent4"/>
                </a:solidFill>
              </a:rPr>
              <a:t>event &amp; state</a:t>
            </a:r>
          </a:p>
        </p:txBody>
      </p:sp>
      <p:sp>
        <p:nvSpPr>
          <p:cNvPr id="20" name="Title 1">
            <a:extLst>
              <a:ext uri="{FF2B5EF4-FFF2-40B4-BE49-F238E27FC236}">
                <a16:creationId xmlns:a16="http://schemas.microsoft.com/office/drawing/2014/main" id="{B697FF30-0065-69F1-C11B-D36AB33FEA28}"/>
              </a:ext>
            </a:extLst>
          </p:cNvPr>
          <p:cNvSpPr txBox="1">
            <a:spLocks/>
          </p:cNvSpPr>
          <p:nvPr/>
        </p:nvSpPr>
        <p:spPr>
          <a:xfrm>
            <a:off x="4239157" y="4275558"/>
            <a:ext cx="1318592"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On </a:t>
            </a:r>
            <a:r>
              <a:rPr lang="en-US" sz="2000" i="1">
                <a:solidFill>
                  <a:schemeClr val="accent4"/>
                </a:solidFill>
              </a:rPr>
              <a:t>state changed</a:t>
            </a:r>
          </a:p>
        </p:txBody>
      </p:sp>
      <p:pic>
        <p:nvPicPr>
          <p:cNvPr id="21" name="Graphic 20">
            <a:extLst>
              <a:ext uri="{FF2B5EF4-FFF2-40B4-BE49-F238E27FC236}">
                <a16:creationId xmlns:a16="http://schemas.microsoft.com/office/drawing/2014/main" id="{9AA05594-2972-F9A9-975A-911A40BD1D5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568542" y="328104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a:extLst>
              <a:ext uri="{FF2B5EF4-FFF2-40B4-BE49-F238E27FC236}">
                <a16:creationId xmlns:a16="http://schemas.microsoft.com/office/drawing/2014/main" id="{BBB6218E-E294-B269-CC3E-267F999E228B}"/>
              </a:ext>
            </a:extLst>
          </p:cNvPr>
          <p:cNvSpPr txBox="1">
            <a:spLocks/>
          </p:cNvSpPr>
          <p:nvPr/>
        </p:nvSpPr>
        <p:spPr>
          <a:xfrm>
            <a:off x="5266386" y="2403229"/>
            <a:ext cx="1195351"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Publish </a:t>
            </a:r>
            <a:r>
              <a:rPr lang="en-US" sz="2000" i="1">
                <a:solidFill>
                  <a:schemeClr val="accent4"/>
                </a:solidFill>
              </a:rPr>
              <a:t>domain event</a:t>
            </a:r>
          </a:p>
        </p:txBody>
      </p:sp>
      <p:cxnSp>
        <p:nvCxnSpPr>
          <p:cNvPr id="26" name="Straight Arrow Connector 25">
            <a:extLst>
              <a:ext uri="{FF2B5EF4-FFF2-40B4-BE49-F238E27FC236}">
                <a16:creationId xmlns:a16="http://schemas.microsoft.com/office/drawing/2014/main" id="{6DA3CED0-7C49-77E7-DFB5-FF029E6563CB}"/>
              </a:ext>
            </a:extLst>
          </p:cNvPr>
          <p:cNvCxnSpPr>
            <a:cxnSpLocks/>
            <a:stCxn id="14" idx="3"/>
            <a:endCxn id="12" idx="1"/>
          </p:cNvCxnSpPr>
          <p:nvPr/>
        </p:nvCxnSpPr>
        <p:spPr>
          <a:xfrm>
            <a:off x="2449264" y="3669019"/>
            <a:ext cx="679214" cy="8525"/>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1E68079-8F76-2115-0FEE-680D0674D612}"/>
              </a:ext>
            </a:extLst>
          </p:cNvPr>
          <p:cNvCxnSpPr>
            <a:cxnSpLocks/>
            <a:stCxn id="12" idx="3"/>
            <a:endCxn id="21" idx="1"/>
          </p:cNvCxnSpPr>
          <p:nvPr/>
        </p:nvCxnSpPr>
        <p:spPr>
          <a:xfrm flipV="1">
            <a:off x="3890478" y="3662042"/>
            <a:ext cx="678064" cy="15502"/>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5FA81B4-077A-1066-EC17-446E407E8199}"/>
              </a:ext>
            </a:extLst>
          </p:cNvPr>
          <p:cNvCxnSpPr>
            <a:cxnSpLocks/>
            <a:stCxn id="21" idx="3"/>
            <a:endCxn id="7" idx="1"/>
          </p:cNvCxnSpPr>
          <p:nvPr/>
        </p:nvCxnSpPr>
        <p:spPr>
          <a:xfrm>
            <a:off x="5330542" y="3662042"/>
            <a:ext cx="1627552" cy="1"/>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9DD7863E-00DC-FAD4-4BA6-7540FE37F11C}"/>
              </a:ext>
            </a:extLst>
          </p:cNvPr>
          <p:cNvSpPr txBox="1">
            <a:spLocks/>
          </p:cNvSpPr>
          <p:nvPr/>
        </p:nvSpPr>
        <p:spPr>
          <a:xfrm>
            <a:off x="8320722" y="3442329"/>
            <a:ext cx="370425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latin typeface="+mn-lt"/>
              </a:rPr>
              <a:t>🤔 Mixed </a:t>
            </a:r>
            <a:r>
              <a:rPr lang="en-US" sz="3000" b="0">
                <a:solidFill>
                  <a:schemeClr val="accent4"/>
                </a:solidFill>
                <a:latin typeface="+mn-lt"/>
              </a:rPr>
              <a:t>private and public </a:t>
            </a:r>
            <a:r>
              <a:rPr lang="en-US" sz="3000" b="0">
                <a:latin typeface="+mn-lt"/>
              </a:rPr>
              <a:t>events</a:t>
            </a:r>
          </a:p>
        </p:txBody>
      </p:sp>
      <p:sp>
        <p:nvSpPr>
          <p:cNvPr id="3" name="Oval 2">
            <a:extLst>
              <a:ext uri="{FF2B5EF4-FFF2-40B4-BE49-F238E27FC236}">
                <a16:creationId xmlns:a16="http://schemas.microsoft.com/office/drawing/2014/main" id="{D14577CC-C6FB-F9BE-6336-CE4A03286EDF}"/>
              </a:ext>
            </a:extLst>
          </p:cNvPr>
          <p:cNvSpPr>
            <a:spLocks noChangeAspect="1"/>
          </p:cNvSpPr>
          <p:nvPr/>
        </p:nvSpPr>
        <p:spPr bwMode="auto">
          <a:xfrm>
            <a:off x="4865767" y="237452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D35E9291-F52B-0D69-2A11-6AAF14635659}"/>
              </a:ext>
            </a:extLst>
          </p:cNvPr>
          <p:cNvSpPr>
            <a:spLocks noChangeAspect="1"/>
          </p:cNvSpPr>
          <p:nvPr/>
        </p:nvSpPr>
        <p:spPr bwMode="auto">
          <a:xfrm>
            <a:off x="3860035" y="4257846"/>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16" name="Oval 15">
            <a:extLst>
              <a:ext uri="{FF2B5EF4-FFF2-40B4-BE49-F238E27FC236}">
                <a16:creationId xmlns:a16="http://schemas.microsoft.com/office/drawing/2014/main" id="{7DE75C1B-A220-B0A2-18F0-C4DC34D9D037}"/>
              </a:ext>
            </a:extLst>
          </p:cNvPr>
          <p:cNvSpPr>
            <a:spLocks noChangeAspect="1"/>
          </p:cNvSpPr>
          <p:nvPr/>
        </p:nvSpPr>
        <p:spPr bwMode="auto">
          <a:xfrm>
            <a:off x="1355679" y="420106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4D15AE60-5D2E-0B8B-B5CF-0B324B1635C2}"/>
              </a:ext>
            </a:extLst>
          </p:cNvPr>
          <p:cNvSpPr/>
          <p:nvPr/>
        </p:nvSpPr>
        <p:spPr>
          <a:xfrm>
            <a:off x="136479" y="3305069"/>
            <a:ext cx="739353" cy="7449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cxnSp>
        <p:nvCxnSpPr>
          <p:cNvPr id="22" name="Elbow Connector 21">
            <a:extLst>
              <a:ext uri="{FF2B5EF4-FFF2-40B4-BE49-F238E27FC236}">
                <a16:creationId xmlns:a16="http://schemas.microsoft.com/office/drawing/2014/main" id="{C226B9A0-3F50-9B90-8AD2-55E901512DD2}"/>
              </a:ext>
            </a:extLst>
          </p:cNvPr>
          <p:cNvCxnSpPr>
            <a:cxnSpLocks/>
            <a:stCxn id="5" idx="6"/>
          </p:cNvCxnSpPr>
          <p:nvPr/>
        </p:nvCxnSpPr>
        <p:spPr>
          <a:xfrm flipV="1">
            <a:off x="875832" y="3669019"/>
            <a:ext cx="811432" cy="8525"/>
          </a:xfrm>
          <a:prstGeom prst="bentConnector3">
            <a:avLst>
              <a:gd name="adj1" fmla="val 50000"/>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4268246B-4F2F-81E7-5C96-8E9589FF2AD5}"/>
              </a:ext>
            </a:extLst>
          </p:cNvPr>
          <p:cNvSpPr txBox="1">
            <a:spLocks/>
          </p:cNvSpPr>
          <p:nvPr/>
        </p:nvSpPr>
        <p:spPr>
          <a:xfrm>
            <a:off x="-21109" y="4181323"/>
            <a:ext cx="1142816" cy="784830"/>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500" i="1"/>
              <a:t>Any trigger</a:t>
            </a:r>
          </a:p>
        </p:txBody>
      </p:sp>
    </p:spTree>
    <p:extLst>
      <p:ext uri="{BB962C8B-B14F-4D97-AF65-F5344CB8AC3E}">
        <p14:creationId xmlns:p14="http://schemas.microsoft.com/office/powerpoint/2010/main" val="145559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341376" y="1915060"/>
            <a:ext cx="11509248" cy="1002454"/>
          </a:xfrm>
        </p:spPr>
        <p:txBody>
          <a:bodyPr/>
          <a:lstStyle/>
          <a:p>
            <a:pPr algn="ctr"/>
            <a:r>
              <a:rPr lang="en-US" sz="6500">
                <a:solidFill>
                  <a:schemeClr val="accent4"/>
                </a:solidFill>
              </a:rPr>
              <a:t>🤔 How are we solving this?</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61</a:t>
            </a:fld>
            <a:endParaRPr lang="en-US"/>
          </a:p>
        </p:txBody>
      </p:sp>
    </p:spTree>
    <p:extLst>
      <p:ext uri="{BB962C8B-B14F-4D97-AF65-F5344CB8AC3E}">
        <p14:creationId xmlns:p14="http://schemas.microsoft.com/office/powerpoint/2010/main" val="28662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C9C0-F7B4-9124-8142-62BAAFAB54D2}"/>
              </a:ext>
            </a:extLst>
          </p:cNvPr>
          <p:cNvSpPr>
            <a:spLocks noGrp="1"/>
          </p:cNvSpPr>
          <p:nvPr>
            <p:ph type="title"/>
          </p:nvPr>
        </p:nvSpPr>
        <p:spPr>
          <a:xfrm>
            <a:off x="1043314" y="388868"/>
            <a:ext cx="5999761" cy="1338828"/>
          </a:xfrm>
        </p:spPr>
        <p:txBody>
          <a:bodyPr/>
          <a:lstStyle/>
          <a:p>
            <a:pPr algn="ctr"/>
            <a:r>
              <a:rPr lang="en-US" sz="4500" dirty="0">
                <a:solidFill>
                  <a:schemeClr val="accent4"/>
                </a:solidFill>
              </a:rPr>
              <a:t>Event/State Store</a:t>
            </a:r>
            <a:br>
              <a:rPr lang="en-US" sz="4500" dirty="0">
                <a:solidFill>
                  <a:schemeClr val="accent1"/>
                </a:solidFill>
              </a:rPr>
            </a:br>
            <a:r>
              <a:rPr lang="en-US" sz="4500" dirty="0"/>
              <a:t>pattern</a:t>
            </a:r>
            <a:endParaRPr lang="en-US" sz="4500" dirty="0">
              <a:solidFill>
                <a:schemeClr val="accent4"/>
              </a:solidFill>
            </a:endParaRPr>
          </a:p>
        </p:txBody>
      </p:sp>
      <p:sp>
        <p:nvSpPr>
          <p:cNvPr id="4" name="Slide Number Placeholder 3">
            <a:extLst>
              <a:ext uri="{FF2B5EF4-FFF2-40B4-BE49-F238E27FC236}">
                <a16:creationId xmlns:a16="http://schemas.microsoft.com/office/drawing/2014/main" id="{13ECCF19-A104-6C61-182C-30CEE3965424}"/>
              </a:ext>
            </a:extLst>
          </p:cNvPr>
          <p:cNvSpPr>
            <a:spLocks noGrp="1"/>
          </p:cNvSpPr>
          <p:nvPr>
            <p:ph type="sldNum" sz="quarter" idx="12"/>
          </p:nvPr>
        </p:nvSpPr>
        <p:spPr/>
        <p:txBody>
          <a:bodyPr/>
          <a:lstStyle/>
          <a:p>
            <a:fld id="{EB4B8DE2-A4E8-46E4-8BBF-D75455EFF32C}" type="slidenum">
              <a:rPr lang="en-US" smtClean="0"/>
              <a:pPr/>
              <a:t>62</a:t>
            </a:fld>
            <a:endParaRPr lang="en-US"/>
          </a:p>
        </p:txBody>
      </p:sp>
      <p:sp>
        <p:nvSpPr>
          <p:cNvPr id="8" name="Title 1">
            <a:extLst>
              <a:ext uri="{FF2B5EF4-FFF2-40B4-BE49-F238E27FC236}">
                <a16:creationId xmlns:a16="http://schemas.microsoft.com/office/drawing/2014/main" id="{712117E4-3857-298A-7A1F-CB22094A5FC6}"/>
              </a:ext>
            </a:extLst>
          </p:cNvPr>
          <p:cNvSpPr txBox="1">
            <a:spLocks/>
          </p:cNvSpPr>
          <p:nvPr/>
        </p:nvSpPr>
        <p:spPr>
          <a:xfrm>
            <a:off x="8554972" y="610136"/>
            <a:ext cx="3218114"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Event store helps with </a:t>
            </a:r>
            <a:r>
              <a:rPr lang="en-US" sz="3000" b="0" dirty="0">
                <a:solidFill>
                  <a:schemeClr val="accent4"/>
                </a:solidFill>
                <a:latin typeface="+mn-lt"/>
              </a:rPr>
              <a:t>debugging</a:t>
            </a:r>
            <a:r>
              <a:rPr lang="en-US" sz="3000" b="0" dirty="0">
                <a:latin typeface="+mn-lt"/>
              </a:rPr>
              <a:t> </a:t>
            </a:r>
            <a:endParaRPr lang="en-US" sz="3000" b="0" dirty="0">
              <a:solidFill>
                <a:schemeClr val="accent4"/>
              </a:solidFill>
              <a:latin typeface="+mn-lt"/>
            </a:endParaRPr>
          </a:p>
        </p:txBody>
      </p:sp>
      <p:sp>
        <p:nvSpPr>
          <p:cNvPr id="10" name="Title 1">
            <a:extLst>
              <a:ext uri="{FF2B5EF4-FFF2-40B4-BE49-F238E27FC236}">
                <a16:creationId xmlns:a16="http://schemas.microsoft.com/office/drawing/2014/main" id="{24B728DA-A150-AAFA-E8BE-5E0EDC7D636C}"/>
              </a:ext>
            </a:extLst>
          </p:cNvPr>
          <p:cNvSpPr txBox="1">
            <a:spLocks/>
          </p:cNvSpPr>
          <p:nvPr/>
        </p:nvSpPr>
        <p:spPr>
          <a:xfrm>
            <a:off x="8554972" y="2226059"/>
            <a:ext cx="3218114"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a:t>
            </a:r>
            <a:r>
              <a:rPr lang="en-US" sz="3000" b="0" dirty="0">
                <a:solidFill>
                  <a:schemeClr val="accent4"/>
                </a:solidFill>
                <a:latin typeface="+mn-lt"/>
              </a:rPr>
              <a:t>Consistent &amp; stateless</a:t>
            </a:r>
            <a:r>
              <a:rPr lang="en-US" sz="3000" b="0" dirty="0">
                <a:latin typeface="+mn-lt"/>
              </a:rPr>
              <a:t> flow of data</a:t>
            </a:r>
          </a:p>
        </p:txBody>
      </p:sp>
      <p:sp>
        <p:nvSpPr>
          <p:cNvPr id="11" name="Title 1">
            <a:extLst>
              <a:ext uri="{FF2B5EF4-FFF2-40B4-BE49-F238E27FC236}">
                <a16:creationId xmlns:a16="http://schemas.microsoft.com/office/drawing/2014/main" id="{49A78DF3-B997-1FDC-FB9E-DD5C501936C5}"/>
              </a:ext>
            </a:extLst>
          </p:cNvPr>
          <p:cNvSpPr txBox="1">
            <a:spLocks/>
          </p:cNvSpPr>
          <p:nvPr/>
        </p:nvSpPr>
        <p:spPr>
          <a:xfrm>
            <a:off x="8554972" y="3831493"/>
            <a:ext cx="370425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State store </a:t>
            </a:r>
            <a:r>
              <a:rPr lang="en-US" sz="3000" b="0" dirty="0">
                <a:solidFill>
                  <a:schemeClr val="accent4"/>
                </a:solidFill>
                <a:latin typeface="+mn-lt"/>
              </a:rPr>
              <a:t>as cache</a:t>
            </a:r>
            <a:endParaRPr lang="en-US" sz="3000" b="0" dirty="0">
              <a:latin typeface="+mn-lt"/>
            </a:endParaRPr>
          </a:p>
        </p:txBody>
      </p:sp>
      <p:sp>
        <p:nvSpPr>
          <p:cNvPr id="6" name="Rectangle 5">
            <a:extLst>
              <a:ext uri="{FF2B5EF4-FFF2-40B4-BE49-F238E27FC236}">
                <a16:creationId xmlns:a16="http://schemas.microsoft.com/office/drawing/2014/main" id="{1F5DCE21-C1AF-3695-3AA0-09CB172D297D}"/>
              </a:ext>
            </a:extLst>
          </p:cNvPr>
          <p:cNvSpPr/>
          <p:nvPr/>
        </p:nvSpPr>
        <p:spPr>
          <a:xfrm>
            <a:off x="1218093" y="1831056"/>
            <a:ext cx="5999761" cy="41370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endParaRPr lang="en-US" b="1">
              <a:solidFill>
                <a:sysClr val="windowText" lastClr="000000"/>
              </a:solidFill>
            </a:endParaRPr>
          </a:p>
          <a:p>
            <a:pPr algn="ctr"/>
            <a:r>
              <a:rPr lang="en-US" b="1">
                <a:solidFill>
                  <a:sysClr val="windowText" lastClr="000000"/>
                </a:solidFill>
              </a:rPr>
              <a:t>Component</a:t>
            </a:r>
          </a:p>
        </p:txBody>
      </p:sp>
      <p:pic>
        <p:nvPicPr>
          <p:cNvPr id="7" name="Graphic 16">
            <a:extLst>
              <a:ext uri="{FF2B5EF4-FFF2-40B4-BE49-F238E27FC236}">
                <a16:creationId xmlns:a16="http://schemas.microsoft.com/office/drawing/2014/main" id="{C7D30BF4-E712-D77C-3602-7877BCEE241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385556" y="3203187"/>
            <a:ext cx="857699" cy="85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D42DC80-A869-E36C-A0D4-05FD6B8174D3}"/>
              </a:ext>
            </a:extLst>
          </p:cNvPr>
          <p:cNvSpPr txBox="1"/>
          <p:nvPr/>
        </p:nvSpPr>
        <p:spPr>
          <a:xfrm>
            <a:off x="7089791" y="4107101"/>
            <a:ext cx="1358796"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pic>
        <p:nvPicPr>
          <p:cNvPr id="12" name="Graphic 23">
            <a:extLst>
              <a:ext uri="{FF2B5EF4-FFF2-40B4-BE49-F238E27FC236}">
                <a16:creationId xmlns:a16="http://schemas.microsoft.com/office/drawing/2014/main" id="{EFA60637-9643-1C6A-655E-B05682BD8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512" y="32423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6">
            <a:extLst>
              <a:ext uri="{FF2B5EF4-FFF2-40B4-BE49-F238E27FC236}">
                <a16:creationId xmlns:a16="http://schemas.microsoft.com/office/drawing/2014/main" id="{541DEEB7-EBFF-AAE4-8A96-BE9002335D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9222" y="20607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3">
            <a:extLst>
              <a:ext uri="{FF2B5EF4-FFF2-40B4-BE49-F238E27FC236}">
                <a16:creationId xmlns:a16="http://schemas.microsoft.com/office/drawing/2014/main" id="{D94306E5-1737-E339-69FA-E5D527C3B78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521475" y="32400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Elbow Connector 16">
            <a:extLst>
              <a:ext uri="{FF2B5EF4-FFF2-40B4-BE49-F238E27FC236}">
                <a16:creationId xmlns:a16="http://schemas.microsoft.com/office/drawing/2014/main" id="{29E0AA78-21A3-AB8E-E57A-B2E17E9DF396}"/>
              </a:ext>
            </a:extLst>
          </p:cNvPr>
          <p:cNvCxnSpPr>
            <a:cxnSpLocks/>
            <a:stCxn id="14" idx="0"/>
            <a:endCxn id="13" idx="1"/>
          </p:cNvCxnSpPr>
          <p:nvPr/>
        </p:nvCxnSpPr>
        <p:spPr>
          <a:xfrm rot="5400000" flipH="1" flipV="1">
            <a:off x="1811687" y="2532556"/>
            <a:ext cx="798322" cy="616747"/>
          </a:xfrm>
          <a:prstGeom prst="bentConnector2">
            <a:avLst/>
          </a:prstGeom>
          <a:ln w="34925">
            <a:solidFill>
              <a:schemeClr val="bg1"/>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C9A2045A-E465-502D-4BD0-72DF517620D3}"/>
              </a:ext>
            </a:extLst>
          </p:cNvPr>
          <p:cNvSpPr txBox="1">
            <a:spLocks/>
          </p:cNvSpPr>
          <p:nvPr/>
        </p:nvSpPr>
        <p:spPr>
          <a:xfrm>
            <a:off x="1639899" y="2021370"/>
            <a:ext cx="703789"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DLQ</a:t>
            </a:r>
          </a:p>
        </p:txBody>
      </p:sp>
      <p:sp>
        <p:nvSpPr>
          <p:cNvPr id="19" name="Title 1">
            <a:extLst>
              <a:ext uri="{FF2B5EF4-FFF2-40B4-BE49-F238E27FC236}">
                <a16:creationId xmlns:a16="http://schemas.microsoft.com/office/drawing/2014/main" id="{C013B8E3-B76E-EBC0-198A-C028AB9A11A7}"/>
              </a:ext>
            </a:extLst>
          </p:cNvPr>
          <p:cNvSpPr txBox="1">
            <a:spLocks/>
          </p:cNvSpPr>
          <p:nvPr/>
        </p:nvSpPr>
        <p:spPr>
          <a:xfrm>
            <a:off x="1780545" y="4200626"/>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Write event to </a:t>
            </a:r>
            <a:r>
              <a:rPr lang="en-US" sz="2000" i="1">
                <a:solidFill>
                  <a:schemeClr val="accent4"/>
                </a:solidFill>
              </a:rPr>
              <a:t>Event Store</a:t>
            </a:r>
          </a:p>
        </p:txBody>
      </p:sp>
      <p:sp>
        <p:nvSpPr>
          <p:cNvPr id="20" name="Title 1">
            <a:extLst>
              <a:ext uri="{FF2B5EF4-FFF2-40B4-BE49-F238E27FC236}">
                <a16:creationId xmlns:a16="http://schemas.microsoft.com/office/drawing/2014/main" id="{B697FF30-0065-69F1-C11B-D36AB33FEA28}"/>
              </a:ext>
            </a:extLst>
          </p:cNvPr>
          <p:cNvSpPr txBox="1">
            <a:spLocks/>
          </p:cNvSpPr>
          <p:nvPr/>
        </p:nvSpPr>
        <p:spPr>
          <a:xfrm>
            <a:off x="4393877" y="4291767"/>
            <a:ext cx="1358796"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Write state to </a:t>
            </a:r>
            <a:r>
              <a:rPr lang="en-US" sz="2000" i="1">
                <a:solidFill>
                  <a:schemeClr val="accent4"/>
                </a:solidFill>
              </a:rPr>
              <a:t>State Store</a:t>
            </a:r>
          </a:p>
        </p:txBody>
      </p:sp>
      <p:pic>
        <p:nvPicPr>
          <p:cNvPr id="21" name="Graphic 20">
            <a:extLst>
              <a:ext uri="{FF2B5EF4-FFF2-40B4-BE49-F238E27FC236}">
                <a16:creationId xmlns:a16="http://schemas.microsoft.com/office/drawing/2014/main" id="{9AA05594-2972-F9A9-975A-911A40BD1D5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998217" y="325103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a:extLst>
              <a:ext uri="{FF2B5EF4-FFF2-40B4-BE49-F238E27FC236}">
                <a16:creationId xmlns:a16="http://schemas.microsoft.com/office/drawing/2014/main" id="{BBB6218E-E294-B269-CC3E-267F999E228B}"/>
              </a:ext>
            </a:extLst>
          </p:cNvPr>
          <p:cNvSpPr txBox="1">
            <a:spLocks/>
          </p:cNvSpPr>
          <p:nvPr/>
        </p:nvSpPr>
        <p:spPr>
          <a:xfrm>
            <a:off x="6161590" y="2228177"/>
            <a:ext cx="1221850"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Publish </a:t>
            </a:r>
            <a:r>
              <a:rPr lang="en-US" sz="2000" i="1">
                <a:solidFill>
                  <a:schemeClr val="accent4"/>
                </a:solidFill>
              </a:rPr>
              <a:t>domain events</a:t>
            </a:r>
          </a:p>
        </p:txBody>
      </p:sp>
      <p:pic>
        <p:nvPicPr>
          <p:cNvPr id="28" name="Graphic 23">
            <a:extLst>
              <a:ext uri="{FF2B5EF4-FFF2-40B4-BE49-F238E27FC236}">
                <a16:creationId xmlns:a16="http://schemas.microsoft.com/office/drawing/2014/main" id="{C12FFE9E-8565-3378-98D0-D59AA3CEC1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4925" y="32597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E01843CA-DCAB-4A22-AB5C-0E8C601D537F}"/>
              </a:ext>
            </a:extLst>
          </p:cNvPr>
          <p:cNvCxnSpPr>
            <a:cxnSpLocks/>
            <a:stCxn id="14" idx="3"/>
            <a:endCxn id="12" idx="1"/>
          </p:cNvCxnSpPr>
          <p:nvPr/>
        </p:nvCxnSpPr>
        <p:spPr>
          <a:xfrm>
            <a:off x="2283475" y="3621090"/>
            <a:ext cx="534037" cy="2225"/>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51663F-61CD-27FA-C572-D1652B98A186}"/>
              </a:ext>
            </a:extLst>
          </p:cNvPr>
          <p:cNvCxnSpPr>
            <a:cxnSpLocks/>
            <a:stCxn id="12" idx="3"/>
            <a:endCxn id="21" idx="1"/>
          </p:cNvCxnSpPr>
          <p:nvPr/>
        </p:nvCxnSpPr>
        <p:spPr>
          <a:xfrm>
            <a:off x="3579512" y="3623315"/>
            <a:ext cx="418705" cy="8722"/>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7BC9F09-E273-199E-3921-356842104AAA}"/>
              </a:ext>
            </a:extLst>
          </p:cNvPr>
          <p:cNvCxnSpPr>
            <a:cxnSpLocks/>
            <a:stCxn id="21" idx="3"/>
            <a:endCxn id="28" idx="1"/>
          </p:cNvCxnSpPr>
          <p:nvPr/>
        </p:nvCxnSpPr>
        <p:spPr>
          <a:xfrm>
            <a:off x="4760217" y="3632037"/>
            <a:ext cx="394708" cy="8721"/>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F43D437-1A8A-94C6-2A88-1AB8C287E915}"/>
              </a:ext>
            </a:extLst>
          </p:cNvPr>
          <p:cNvCxnSpPr>
            <a:cxnSpLocks/>
            <a:stCxn id="29" idx="3"/>
            <a:endCxn id="7" idx="1"/>
          </p:cNvCxnSpPr>
          <p:nvPr/>
        </p:nvCxnSpPr>
        <p:spPr>
          <a:xfrm flipV="1">
            <a:off x="7089791" y="3632037"/>
            <a:ext cx="295765" cy="8721"/>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9B56C5B-7ECF-C29A-0A60-908BF4BBF226}"/>
              </a:ext>
            </a:extLst>
          </p:cNvPr>
          <p:cNvSpPr txBox="1">
            <a:spLocks/>
          </p:cNvSpPr>
          <p:nvPr/>
        </p:nvSpPr>
        <p:spPr>
          <a:xfrm>
            <a:off x="8554972" y="5001727"/>
            <a:ext cx="3704250" cy="14219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t>✅ </a:t>
            </a:r>
            <a:r>
              <a:rPr lang="en-US" b="0" dirty="0"/>
              <a:t>State store serves as a </a:t>
            </a:r>
            <a:r>
              <a:rPr lang="en-US" b="0" dirty="0">
                <a:solidFill>
                  <a:schemeClr val="accent4"/>
                </a:solidFill>
              </a:rPr>
              <a:t>presentation layer</a:t>
            </a:r>
            <a:endParaRPr lang="en-US" sz="3000" b="0" dirty="0">
              <a:solidFill>
                <a:schemeClr val="accent4"/>
              </a:solidFill>
            </a:endParaRPr>
          </a:p>
        </p:txBody>
      </p:sp>
      <p:sp>
        <p:nvSpPr>
          <p:cNvPr id="5" name="Oval 4">
            <a:extLst>
              <a:ext uri="{FF2B5EF4-FFF2-40B4-BE49-F238E27FC236}">
                <a16:creationId xmlns:a16="http://schemas.microsoft.com/office/drawing/2014/main" id="{57009A01-EBD6-E24B-3E5F-8184F1ADF5B5}"/>
              </a:ext>
            </a:extLst>
          </p:cNvPr>
          <p:cNvSpPr>
            <a:spLocks noChangeAspect="1"/>
          </p:cNvSpPr>
          <p:nvPr/>
        </p:nvSpPr>
        <p:spPr bwMode="auto">
          <a:xfrm>
            <a:off x="1334727" y="4166944"/>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15" name="Oval 14">
            <a:extLst>
              <a:ext uri="{FF2B5EF4-FFF2-40B4-BE49-F238E27FC236}">
                <a16:creationId xmlns:a16="http://schemas.microsoft.com/office/drawing/2014/main" id="{B017BDF4-7B6A-D181-F703-D3E516D72488}"/>
              </a:ext>
            </a:extLst>
          </p:cNvPr>
          <p:cNvSpPr>
            <a:spLocks noChangeAspect="1"/>
          </p:cNvSpPr>
          <p:nvPr/>
        </p:nvSpPr>
        <p:spPr bwMode="auto">
          <a:xfrm>
            <a:off x="3998217" y="426430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16" name="Oval 15">
            <a:extLst>
              <a:ext uri="{FF2B5EF4-FFF2-40B4-BE49-F238E27FC236}">
                <a16:creationId xmlns:a16="http://schemas.microsoft.com/office/drawing/2014/main" id="{A6120695-859D-4B54-0AE7-55F2B81270D9}"/>
              </a:ext>
            </a:extLst>
          </p:cNvPr>
          <p:cNvSpPr>
            <a:spLocks noChangeAspect="1"/>
          </p:cNvSpPr>
          <p:nvPr/>
        </p:nvSpPr>
        <p:spPr bwMode="auto">
          <a:xfrm>
            <a:off x="5706668" y="2226059"/>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22" name="Oval 21">
            <a:extLst>
              <a:ext uri="{FF2B5EF4-FFF2-40B4-BE49-F238E27FC236}">
                <a16:creationId xmlns:a16="http://schemas.microsoft.com/office/drawing/2014/main" id="{5F817F2A-A606-D017-7015-1CB3E283BA85}"/>
              </a:ext>
            </a:extLst>
          </p:cNvPr>
          <p:cNvSpPr/>
          <p:nvPr/>
        </p:nvSpPr>
        <p:spPr>
          <a:xfrm>
            <a:off x="109743" y="3251037"/>
            <a:ext cx="739353" cy="7449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pic>
        <p:nvPicPr>
          <p:cNvPr id="29" name="Graphic 28">
            <a:extLst>
              <a:ext uri="{FF2B5EF4-FFF2-40B4-BE49-F238E27FC236}">
                <a16:creationId xmlns:a16="http://schemas.microsoft.com/office/drawing/2014/main" id="{7916E9C2-030A-AFAC-CF97-6112F19CA86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327791" y="32597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2D9450FE-1FF3-008E-5876-949405F3F71E}"/>
              </a:ext>
            </a:extLst>
          </p:cNvPr>
          <p:cNvCxnSpPr>
            <a:cxnSpLocks/>
            <a:stCxn id="28" idx="3"/>
            <a:endCxn id="29" idx="1"/>
          </p:cNvCxnSpPr>
          <p:nvPr/>
        </p:nvCxnSpPr>
        <p:spPr>
          <a:xfrm>
            <a:off x="5916925" y="3640758"/>
            <a:ext cx="410866" cy="0"/>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64A9F6E4-4978-B8CF-7A0E-F68007E8FF9A}"/>
              </a:ext>
            </a:extLst>
          </p:cNvPr>
          <p:cNvSpPr txBox="1">
            <a:spLocks/>
          </p:cNvSpPr>
          <p:nvPr/>
        </p:nvSpPr>
        <p:spPr>
          <a:xfrm>
            <a:off x="-21109" y="4181323"/>
            <a:ext cx="1142816" cy="784830"/>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2500" b="0" i="1">
                <a:latin typeface="+mn-lt"/>
              </a:rPr>
              <a:t>Any trigger</a:t>
            </a:r>
          </a:p>
        </p:txBody>
      </p:sp>
      <p:cxnSp>
        <p:nvCxnSpPr>
          <p:cNvPr id="24" name="Straight Arrow Connector 23">
            <a:extLst>
              <a:ext uri="{FF2B5EF4-FFF2-40B4-BE49-F238E27FC236}">
                <a16:creationId xmlns:a16="http://schemas.microsoft.com/office/drawing/2014/main" id="{21D41320-B2C6-C6F2-A894-369FA5D2BA3C}"/>
              </a:ext>
            </a:extLst>
          </p:cNvPr>
          <p:cNvCxnSpPr>
            <a:cxnSpLocks/>
            <a:stCxn id="22" idx="6"/>
            <a:endCxn id="14" idx="1"/>
          </p:cNvCxnSpPr>
          <p:nvPr/>
        </p:nvCxnSpPr>
        <p:spPr>
          <a:xfrm flipV="1">
            <a:off x="849096" y="3621090"/>
            <a:ext cx="672379" cy="2422"/>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39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666EDD-B185-264D-0953-AF369047A18A}"/>
              </a:ext>
            </a:extLst>
          </p:cNvPr>
          <p:cNvSpPr>
            <a:spLocks noGrp="1"/>
          </p:cNvSpPr>
          <p:nvPr>
            <p:ph type="sldNum" sz="quarter" idx="12"/>
          </p:nvPr>
        </p:nvSpPr>
        <p:spPr/>
        <p:txBody>
          <a:bodyPr/>
          <a:lstStyle/>
          <a:p>
            <a:fld id="{EB4B8DE2-A4E8-46E4-8BBF-D75455EFF32C}" type="slidenum">
              <a:rPr lang="en-US" smtClean="0"/>
              <a:pPr/>
              <a:t>63</a:t>
            </a:fld>
            <a:endParaRPr lang="en-US"/>
          </a:p>
        </p:txBody>
      </p:sp>
      <p:pic>
        <p:nvPicPr>
          <p:cNvPr id="6" name="Picture 5">
            <a:extLst>
              <a:ext uri="{FF2B5EF4-FFF2-40B4-BE49-F238E27FC236}">
                <a16:creationId xmlns:a16="http://schemas.microsoft.com/office/drawing/2014/main" id="{B9A6E07A-A716-2592-9690-053D101A5F59}"/>
              </a:ext>
            </a:extLst>
          </p:cNvPr>
          <p:cNvPicPr>
            <a:picLocks noChangeAspect="1"/>
          </p:cNvPicPr>
          <p:nvPr/>
        </p:nvPicPr>
        <p:blipFill>
          <a:blip r:embed="rId2"/>
          <a:stretch>
            <a:fillRect/>
          </a:stretch>
        </p:blipFill>
        <p:spPr>
          <a:xfrm>
            <a:off x="6885369" y="1551751"/>
            <a:ext cx="5246059" cy="3597297"/>
          </a:xfrm>
          <a:prstGeom prst="rect">
            <a:avLst/>
          </a:prstGeom>
        </p:spPr>
      </p:pic>
      <p:sp>
        <p:nvSpPr>
          <p:cNvPr id="7" name="Right Arrow 6">
            <a:extLst>
              <a:ext uri="{FF2B5EF4-FFF2-40B4-BE49-F238E27FC236}">
                <a16:creationId xmlns:a16="http://schemas.microsoft.com/office/drawing/2014/main" id="{2A9D717D-F3A7-8648-1301-F1C20DEC14EE}"/>
              </a:ext>
            </a:extLst>
          </p:cNvPr>
          <p:cNvSpPr/>
          <p:nvPr/>
        </p:nvSpPr>
        <p:spPr>
          <a:xfrm>
            <a:off x="5721710" y="3108135"/>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0" name="Picture 9">
            <a:extLst>
              <a:ext uri="{FF2B5EF4-FFF2-40B4-BE49-F238E27FC236}">
                <a16:creationId xmlns:a16="http://schemas.microsoft.com/office/drawing/2014/main" id="{F4D5B7E3-2F0E-2EB3-DB0C-8E1467F17F89}"/>
              </a:ext>
            </a:extLst>
          </p:cNvPr>
          <p:cNvPicPr>
            <a:picLocks noChangeAspect="1"/>
          </p:cNvPicPr>
          <p:nvPr/>
        </p:nvPicPr>
        <p:blipFill>
          <a:blip r:embed="rId3"/>
          <a:stretch>
            <a:fillRect/>
          </a:stretch>
        </p:blipFill>
        <p:spPr>
          <a:xfrm>
            <a:off x="60572" y="1551751"/>
            <a:ext cx="5605326" cy="3765597"/>
          </a:xfrm>
          <a:prstGeom prst="rect">
            <a:avLst/>
          </a:prstGeom>
        </p:spPr>
      </p:pic>
    </p:spTree>
    <p:extLst>
      <p:ext uri="{BB962C8B-B14F-4D97-AF65-F5344CB8AC3E}">
        <p14:creationId xmlns:p14="http://schemas.microsoft.com/office/powerpoint/2010/main" val="234687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341376" y="1915060"/>
            <a:ext cx="11509248" cy="1892826"/>
          </a:xfrm>
        </p:spPr>
        <p:txBody>
          <a:bodyPr/>
          <a:lstStyle/>
          <a:p>
            <a:pPr algn="ctr"/>
            <a:r>
              <a:rPr lang="en-US" sz="6500"/>
              <a:t>How to share vehicle updates</a:t>
            </a:r>
            <a:r>
              <a:rPr lang="en-US" sz="6500">
                <a:solidFill>
                  <a:schemeClr val="accent4"/>
                </a:solidFill>
              </a:rPr>
              <a:t>*</a:t>
            </a:r>
            <a:r>
              <a:rPr lang="en-US" sz="6500"/>
              <a:t>?</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64</a:t>
            </a:fld>
            <a:endParaRPr lang="en-US"/>
          </a:p>
        </p:txBody>
      </p:sp>
      <p:sp>
        <p:nvSpPr>
          <p:cNvPr id="3" name="Title 1">
            <a:extLst>
              <a:ext uri="{FF2B5EF4-FFF2-40B4-BE49-F238E27FC236}">
                <a16:creationId xmlns:a16="http://schemas.microsoft.com/office/drawing/2014/main" id="{9FF1AC0A-3055-E20B-75A7-7DD24C91A521}"/>
              </a:ext>
            </a:extLst>
          </p:cNvPr>
          <p:cNvSpPr txBox="1">
            <a:spLocks/>
          </p:cNvSpPr>
          <p:nvPr/>
        </p:nvSpPr>
        <p:spPr>
          <a:xfrm>
            <a:off x="493775" y="5489929"/>
            <a:ext cx="11509248" cy="5770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500">
                <a:solidFill>
                  <a:schemeClr val="accent4"/>
                </a:solidFill>
              </a:rPr>
              <a:t>*In an Event Driven way</a:t>
            </a:r>
          </a:p>
        </p:txBody>
      </p:sp>
    </p:spTree>
    <p:extLst>
      <p:ext uri="{BB962C8B-B14F-4D97-AF65-F5344CB8AC3E}">
        <p14:creationId xmlns:p14="http://schemas.microsoft.com/office/powerpoint/2010/main" val="123886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AAA931-F146-ADBF-D3A1-D5AB9B5EFAD3}"/>
              </a:ext>
            </a:extLst>
          </p:cNvPr>
          <p:cNvPicPr>
            <a:picLocks noChangeAspect="1"/>
          </p:cNvPicPr>
          <p:nvPr/>
        </p:nvPicPr>
        <p:blipFill>
          <a:blip r:embed="rId3"/>
          <a:stretch>
            <a:fillRect/>
          </a:stretch>
        </p:blipFill>
        <p:spPr>
          <a:xfrm>
            <a:off x="9496930" y="2225624"/>
            <a:ext cx="2512089" cy="2073242"/>
          </a:xfrm>
          <a:prstGeom prst="rect">
            <a:avLst/>
          </a:prstGeom>
        </p:spPr>
      </p:pic>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65</a:t>
            </a:fld>
            <a:endParaRPr lang="en-US"/>
          </a:p>
        </p:txBody>
      </p:sp>
      <p:sp>
        <p:nvSpPr>
          <p:cNvPr id="6" name="Oval 5">
            <a:extLst>
              <a:ext uri="{FF2B5EF4-FFF2-40B4-BE49-F238E27FC236}">
                <a16:creationId xmlns:a16="http://schemas.microsoft.com/office/drawing/2014/main" id="{F0F0E576-D4C5-4B9E-D0AF-8FE35379AECC}"/>
              </a:ext>
            </a:extLst>
          </p:cNvPr>
          <p:cNvSpPr/>
          <p:nvPr/>
        </p:nvSpPr>
        <p:spPr>
          <a:xfrm>
            <a:off x="9954130" y="2533740"/>
            <a:ext cx="1597688" cy="1457011"/>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3" name="Rectangle 2">
            <a:extLst>
              <a:ext uri="{FF2B5EF4-FFF2-40B4-BE49-F238E27FC236}">
                <a16:creationId xmlns:a16="http://schemas.microsoft.com/office/drawing/2014/main" id="{5D9A24E4-ED8C-BF40-BF91-C450C563D8C1}"/>
              </a:ext>
            </a:extLst>
          </p:cNvPr>
          <p:cNvSpPr/>
          <p:nvPr/>
        </p:nvSpPr>
        <p:spPr>
          <a:xfrm>
            <a:off x="2197400" y="2464036"/>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12" name="Graphic 16">
            <a:extLst>
              <a:ext uri="{FF2B5EF4-FFF2-40B4-BE49-F238E27FC236}">
                <a16:creationId xmlns:a16="http://schemas.microsoft.com/office/drawing/2014/main" id="{41AB5A21-FE00-59C9-7106-44BB0CE376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166690" y="2764574"/>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6E06E9A-1575-B926-26C9-513CC9E8DAE3}"/>
              </a:ext>
            </a:extLst>
          </p:cNvPr>
          <p:cNvSpPr txBox="1"/>
          <p:nvPr/>
        </p:nvSpPr>
        <p:spPr>
          <a:xfrm>
            <a:off x="4983540" y="3776730"/>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0B0F822-095B-CA87-68B7-7D1651BC255A}"/>
              </a:ext>
            </a:extLst>
          </p:cNvPr>
          <p:cNvSpPr/>
          <p:nvPr/>
        </p:nvSpPr>
        <p:spPr>
          <a:xfrm>
            <a:off x="6527640" y="2454537"/>
            <a:ext cx="2512089" cy="16154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cxnSp>
        <p:nvCxnSpPr>
          <p:cNvPr id="5" name="Straight Arrow Connector 4">
            <a:extLst>
              <a:ext uri="{FF2B5EF4-FFF2-40B4-BE49-F238E27FC236}">
                <a16:creationId xmlns:a16="http://schemas.microsoft.com/office/drawing/2014/main" id="{0EC91F7F-8F63-1CA2-DF66-D7657661DB1B}"/>
              </a:ext>
            </a:extLst>
          </p:cNvPr>
          <p:cNvCxnSpPr>
            <a:cxnSpLocks/>
            <a:stCxn id="22" idx="3"/>
            <a:endCxn id="10" idx="1"/>
          </p:cNvCxnSpPr>
          <p:nvPr/>
        </p:nvCxnSpPr>
        <p:spPr>
          <a:xfrm flipV="1">
            <a:off x="9039729" y="3262245"/>
            <a:ext cx="457201"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AD7763-EE1C-C548-8598-B47634BB0D07}"/>
              </a:ext>
            </a:extLst>
          </p:cNvPr>
          <p:cNvCxnSpPr>
            <a:cxnSpLocks/>
            <a:stCxn id="12" idx="3"/>
            <a:endCxn id="22" idx="1"/>
          </p:cNvCxnSpPr>
          <p:nvPr/>
        </p:nvCxnSpPr>
        <p:spPr>
          <a:xfrm>
            <a:off x="6162032" y="3262245"/>
            <a:ext cx="365608"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11AE75-C28C-DCD9-8051-43C09925F04C}"/>
              </a:ext>
            </a:extLst>
          </p:cNvPr>
          <p:cNvCxnSpPr>
            <a:cxnSpLocks/>
            <a:stCxn id="3" idx="3"/>
            <a:endCxn id="12" idx="1"/>
          </p:cNvCxnSpPr>
          <p:nvPr/>
        </p:nvCxnSpPr>
        <p:spPr>
          <a:xfrm flipV="1">
            <a:off x="4709489" y="3262245"/>
            <a:ext cx="457201" cy="9501"/>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5" name="Graphic 16">
            <a:extLst>
              <a:ext uri="{FF2B5EF4-FFF2-40B4-BE49-F238E27FC236}">
                <a16:creationId xmlns:a16="http://schemas.microsoft.com/office/drawing/2014/main" id="{EFA690B5-A331-EE6E-4765-D9FA723BBA1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74051" y="660662"/>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890F3BAE-DDCA-8913-84E5-056A76DAAD11}"/>
              </a:ext>
            </a:extLst>
          </p:cNvPr>
          <p:cNvSpPr txBox="1"/>
          <p:nvPr/>
        </p:nvSpPr>
        <p:spPr>
          <a:xfrm>
            <a:off x="340674" y="82726"/>
            <a:ext cx="1228789"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50" name="Elbow Connector 49">
            <a:extLst>
              <a:ext uri="{FF2B5EF4-FFF2-40B4-BE49-F238E27FC236}">
                <a16:creationId xmlns:a16="http://schemas.microsoft.com/office/drawing/2014/main" id="{9A73ACC8-CA2F-B49C-D8D3-25539862342B}"/>
              </a:ext>
            </a:extLst>
          </p:cNvPr>
          <p:cNvCxnSpPr>
            <a:cxnSpLocks/>
            <a:stCxn id="35" idx="2"/>
            <a:endCxn id="3" idx="1"/>
          </p:cNvCxnSpPr>
          <p:nvPr/>
        </p:nvCxnSpPr>
        <p:spPr>
          <a:xfrm rot="16200000" flipH="1">
            <a:off x="776690" y="1851036"/>
            <a:ext cx="1615742" cy="1225678"/>
          </a:xfrm>
          <a:prstGeom prst="bentConnector2">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D23BB67-2901-F09C-360F-9D548D8CC084}"/>
              </a:ext>
            </a:extLst>
          </p:cNvPr>
          <p:cNvSpPr txBox="1"/>
          <p:nvPr/>
        </p:nvSpPr>
        <p:spPr>
          <a:xfrm>
            <a:off x="1021757" y="1646892"/>
            <a:ext cx="1095413" cy="923330"/>
          </a:xfrm>
          <a:prstGeom prst="rect">
            <a:avLst/>
          </a:prstGeom>
          <a:noFill/>
        </p:spPr>
        <p:txBody>
          <a:bodyPr wrap="square">
            <a:spAutoFit/>
          </a:bodyPr>
          <a:lstStyle/>
          <a:p>
            <a:pPr algn="ctr" eaLnBrk="1" hangingPunct="1"/>
            <a:r>
              <a:rPr lang="en-US" altLang="en-US" i="1">
                <a:ea typeface="Amazon Ember" panose="020B0603020204020204" pitchFamily="34" charset="0"/>
                <a:cs typeface="Arial" panose="020B0604020202020204" pitchFamily="34" charset="0"/>
              </a:rPr>
              <a:t>Other Domain events</a:t>
            </a:r>
            <a:endParaRPr lang="en-US" altLang="en-US" sz="1800" i="1">
              <a:ea typeface="Amazon Ember" panose="020B0603020204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EE9E1907-1E43-16B8-A290-1A5AFE554EF2}"/>
              </a:ext>
            </a:extLst>
          </p:cNvPr>
          <p:cNvSpPr txBox="1"/>
          <p:nvPr/>
        </p:nvSpPr>
        <p:spPr>
          <a:xfrm>
            <a:off x="2197400" y="4748987"/>
            <a:ext cx="1095413" cy="646331"/>
          </a:xfrm>
          <a:prstGeom prst="rect">
            <a:avLst/>
          </a:prstGeom>
          <a:noFill/>
        </p:spPr>
        <p:txBody>
          <a:bodyPr wrap="square">
            <a:spAutoFit/>
          </a:bodyPr>
          <a:lstStyle/>
          <a:p>
            <a:pPr algn="ctr" eaLnBrk="1" hangingPunct="1"/>
            <a:r>
              <a:rPr lang="en-US" altLang="en-US" i="1">
                <a:ea typeface="Amazon Ember" panose="020B0603020204020204" pitchFamily="34" charset="0"/>
                <a:cs typeface="Arial" panose="020B0604020202020204" pitchFamily="34" charset="0"/>
              </a:rPr>
              <a:t>3</a:t>
            </a:r>
            <a:r>
              <a:rPr lang="en-US" altLang="en-US" i="1" baseline="30000">
                <a:ea typeface="Amazon Ember" panose="020B0603020204020204" pitchFamily="34" charset="0"/>
                <a:cs typeface="Arial" panose="020B0604020202020204" pitchFamily="34" charset="0"/>
              </a:rPr>
              <a:t>rd</a:t>
            </a:r>
            <a:r>
              <a:rPr lang="en-US" altLang="en-US" i="1">
                <a:ea typeface="Amazon Ember" panose="020B0603020204020204" pitchFamily="34" charset="0"/>
                <a:cs typeface="Arial" panose="020B0604020202020204" pitchFamily="34" charset="0"/>
              </a:rPr>
              <a:t> Party events</a:t>
            </a:r>
            <a:endParaRPr lang="en-US" altLang="en-US" sz="1800" i="1">
              <a:ea typeface="Amazon Ember" panose="020B0603020204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D0CB8675-C1CB-A7CA-9709-876453744139}"/>
              </a:ext>
            </a:extLst>
          </p:cNvPr>
          <p:cNvSpPr/>
          <p:nvPr/>
        </p:nvSpPr>
        <p:spPr>
          <a:xfrm>
            <a:off x="159711" y="5072153"/>
            <a:ext cx="1523950" cy="1056790"/>
          </a:xfrm>
          <a:prstGeom prst="rect">
            <a:avLst/>
          </a:prstGeom>
          <a:solidFill>
            <a:schemeClr val="tx1">
              <a:lumMod val="8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a:solidFill>
                <a:sysClr val="windowText" lastClr="000000"/>
              </a:solidFill>
            </a:endParaRPr>
          </a:p>
        </p:txBody>
      </p:sp>
      <p:cxnSp>
        <p:nvCxnSpPr>
          <p:cNvPr id="57" name="Elbow Connector 56">
            <a:extLst>
              <a:ext uri="{FF2B5EF4-FFF2-40B4-BE49-F238E27FC236}">
                <a16:creationId xmlns:a16="http://schemas.microsoft.com/office/drawing/2014/main" id="{41FEA383-FAC6-C1B4-548B-5E4F9D6F5F3E}"/>
              </a:ext>
            </a:extLst>
          </p:cNvPr>
          <p:cNvCxnSpPr>
            <a:cxnSpLocks/>
            <a:stCxn id="56" idx="0"/>
            <a:endCxn id="3" idx="2"/>
          </p:cNvCxnSpPr>
          <p:nvPr/>
        </p:nvCxnSpPr>
        <p:spPr>
          <a:xfrm rot="5400000" flipH="1" flipV="1">
            <a:off x="1691216" y="3309925"/>
            <a:ext cx="992698" cy="2531759"/>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582061-B276-71CE-2C0A-7D69F80775E1}"/>
              </a:ext>
            </a:extLst>
          </p:cNvPr>
          <p:cNvSpPr/>
          <p:nvPr/>
        </p:nvSpPr>
        <p:spPr>
          <a:xfrm>
            <a:off x="2024257" y="701622"/>
            <a:ext cx="7262247" cy="404736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7" name="Title 1">
            <a:extLst>
              <a:ext uri="{FF2B5EF4-FFF2-40B4-BE49-F238E27FC236}">
                <a16:creationId xmlns:a16="http://schemas.microsoft.com/office/drawing/2014/main" id="{1297B984-02A0-61CC-3A34-248AF7E2000D}"/>
              </a:ext>
            </a:extLst>
          </p:cNvPr>
          <p:cNvSpPr txBox="1">
            <a:spLocks/>
          </p:cNvSpPr>
          <p:nvPr/>
        </p:nvSpPr>
        <p:spPr>
          <a:xfrm>
            <a:off x="2695072" y="953466"/>
            <a:ext cx="5999761"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4500">
                <a:solidFill>
                  <a:schemeClr val="accent4"/>
                </a:solidFill>
              </a:rPr>
              <a:t>The God event</a:t>
            </a:r>
            <a:br>
              <a:rPr lang="en-US" sz="4500">
                <a:solidFill>
                  <a:schemeClr val="accent1"/>
                </a:solidFill>
              </a:rPr>
            </a:br>
            <a:r>
              <a:rPr lang="en-US" sz="4500"/>
              <a:t>pattern</a:t>
            </a:r>
          </a:p>
        </p:txBody>
      </p:sp>
    </p:spTree>
    <p:extLst>
      <p:ext uri="{BB962C8B-B14F-4D97-AF65-F5344CB8AC3E}">
        <p14:creationId xmlns:p14="http://schemas.microsoft.com/office/powerpoint/2010/main" val="234342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6A44C13-04D9-D87C-6780-8F5E65FB9EBF}"/>
              </a:ext>
            </a:extLst>
          </p:cNvPr>
          <p:cNvSpPr/>
          <p:nvPr/>
        </p:nvSpPr>
        <p:spPr>
          <a:xfrm>
            <a:off x="531081" y="3941231"/>
            <a:ext cx="1523950" cy="851066"/>
          </a:xfrm>
          <a:prstGeom prst="rect">
            <a:avLst/>
          </a:prstGeom>
          <a:solidFill>
            <a:schemeClr val="tx1">
              <a:lumMod val="8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a:solidFill>
                <a:sysClr val="windowText" lastClr="000000"/>
              </a:solidFill>
            </a:endParaRPr>
          </a:p>
        </p:txBody>
      </p:sp>
      <p:sp>
        <p:nvSpPr>
          <p:cNvPr id="4" name="Slide Number Placeholder 3">
            <a:extLst>
              <a:ext uri="{FF2B5EF4-FFF2-40B4-BE49-F238E27FC236}">
                <a16:creationId xmlns:a16="http://schemas.microsoft.com/office/drawing/2014/main" id="{FA396198-2E38-EA9C-4670-623394081627}"/>
              </a:ext>
            </a:extLst>
          </p:cNvPr>
          <p:cNvSpPr>
            <a:spLocks noGrp="1"/>
          </p:cNvSpPr>
          <p:nvPr>
            <p:ph type="sldNum" sz="quarter" idx="12"/>
          </p:nvPr>
        </p:nvSpPr>
        <p:spPr/>
        <p:txBody>
          <a:bodyPr/>
          <a:lstStyle/>
          <a:p>
            <a:fld id="{EB4B8DE2-A4E8-46E4-8BBF-D75455EFF32C}" type="slidenum">
              <a:rPr lang="en-US" smtClean="0"/>
              <a:pPr/>
              <a:t>66</a:t>
            </a:fld>
            <a:endParaRPr lang="en-US"/>
          </a:p>
        </p:txBody>
      </p:sp>
      <p:sp>
        <p:nvSpPr>
          <p:cNvPr id="11" name="TextBox 10">
            <a:extLst>
              <a:ext uri="{FF2B5EF4-FFF2-40B4-BE49-F238E27FC236}">
                <a16:creationId xmlns:a16="http://schemas.microsoft.com/office/drawing/2014/main" id="{4C88410C-0F32-BACB-20B1-607429EE34AE}"/>
              </a:ext>
            </a:extLst>
          </p:cNvPr>
          <p:cNvSpPr txBox="1"/>
          <p:nvPr/>
        </p:nvSpPr>
        <p:spPr>
          <a:xfrm rot="7519234">
            <a:off x="9712416" y="1675239"/>
            <a:ext cx="914400" cy="914400"/>
          </a:xfrm>
          <a:prstGeom prst="rect">
            <a:avLst/>
          </a:prstGeom>
          <a:noFill/>
        </p:spPr>
        <p:txBody>
          <a:bodyPr wrap="none" lIns="0" tIns="0" rIns="0" bIns="0" rtlCol="0" anchor="t">
            <a:noAutofit/>
          </a:bodyPr>
          <a:lstStyle/>
          <a:p>
            <a:pPr>
              <a:lnSpc>
                <a:spcPct val="90000"/>
              </a:lnSpc>
            </a:pPr>
            <a:r>
              <a:rPr lang="en-GB" sz="8000">
                <a:solidFill>
                  <a:schemeClr val="tx2"/>
                </a:solidFill>
                <a:latin typeface="Iris Circular TT Light" panose="020B0404020101020102" pitchFamily="34" charset="77"/>
                <a:cs typeface="Iris Circular TT Light" panose="020B0404020101020102" pitchFamily="34" charset="77"/>
              </a:rPr>
              <a:t>👉</a:t>
            </a: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
        <p:nvSpPr>
          <p:cNvPr id="12" name="Title 1">
            <a:extLst>
              <a:ext uri="{FF2B5EF4-FFF2-40B4-BE49-F238E27FC236}">
                <a16:creationId xmlns:a16="http://schemas.microsoft.com/office/drawing/2014/main" id="{B63344A8-6E07-29AD-38A2-E3856A941D7E}"/>
              </a:ext>
            </a:extLst>
          </p:cNvPr>
          <p:cNvSpPr txBox="1">
            <a:spLocks/>
          </p:cNvSpPr>
          <p:nvPr/>
        </p:nvSpPr>
        <p:spPr>
          <a:xfrm>
            <a:off x="2854549" y="568500"/>
            <a:ext cx="5999761"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4500">
                <a:solidFill>
                  <a:schemeClr val="accent4"/>
                </a:solidFill>
              </a:rPr>
              <a:t>The God event</a:t>
            </a:r>
            <a:br>
              <a:rPr lang="en-US" sz="4500">
                <a:solidFill>
                  <a:schemeClr val="accent1"/>
                </a:solidFill>
              </a:rPr>
            </a:br>
            <a:r>
              <a:rPr lang="en-US" sz="4500"/>
              <a:t>pattern</a:t>
            </a:r>
          </a:p>
        </p:txBody>
      </p:sp>
      <p:sp>
        <p:nvSpPr>
          <p:cNvPr id="7" name="Rectangle 6">
            <a:extLst>
              <a:ext uri="{FF2B5EF4-FFF2-40B4-BE49-F238E27FC236}">
                <a16:creationId xmlns:a16="http://schemas.microsoft.com/office/drawing/2014/main" id="{A9B57216-43A7-88B3-5A67-DFD1510EBEA0}"/>
              </a:ext>
            </a:extLst>
          </p:cNvPr>
          <p:cNvSpPr/>
          <p:nvPr/>
        </p:nvSpPr>
        <p:spPr>
          <a:xfrm>
            <a:off x="565383" y="2452064"/>
            <a:ext cx="1523949" cy="85106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Internal Components</a:t>
            </a:r>
          </a:p>
        </p:txBody>
      </p:sp>
      <p:sp>
        <p:nvSpPr>
          <p:cNvPr id="8" name="Rectangle 7">
            <a:extLst>
              <a:ext uri="{FF2B5EF4-FFF2-40B4-BE49-F238E27FC236}">
                <a16:creationId xmlns:a16="http://schemas.microsoft.com/office/drawing/2014/main" id="{DEB2AAAB-411D-C18D-B252-ECB216040E87}"/>
              </a:ext>
            </a:extLst>
          </p:cNvPr>
          <p:cNvSpPr/>
          <p:nvPr/>
        </p:nvSpPr>
        <p:spPr>
          <a:xfrm>
            <a:off x="717783" y="2604464"/>
            <a:ext cx="1523949" cy="85106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Internal Components</a:t>
            </a:r>
          </a:p>
        </p:txBody>
      </p:sp>
      <p:sp>
        <p:nvSpPr>
          <p:cNvPr id="10" name="Rectangle 9">
            <a:extLst>
              <a:ext uri="{FF2B5EF4-FFF2-40B4-BE49-F238E27FC236}">
                <a16:creationId xmlns:a16="http://schemas.microsoft.com/office/drawing/2014/main" id="{F8923B4E-CB23-3606-B410-80B559318C72}"/>
              </a:ext>
            </a:extLst>
          </p:cNvPr>
          <p:cNvSpPr/>
          <p:nvPr/>
        </p:nvSpPr>
        <p:spPr>
          <a:xfrm>
            <a:off x="870183" y="2756864"/>
            <a:ext cx="1523949" cy="85106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Internal Components</a:t>
            </a:r>
          </a:p>
        </p:txBody>
      </p:sp>
      <p:sp>
        <p:nvSpPr>
          <p:cNvPr id="13" name="Rectangle 12">
            <a:extLst>
              <a:ext uri="{FF2B5EF4-FFF2-40B4-BE49-F238E27FC236}">
                <a16:creationId xmlns:a16="http://schemas.microsoft.com/office/drawing/2014/main" id="{792FB2EC-EF75-90AB-4178-961CC6138012}"/>
              </a:ext>
            </a:extLst>
          </p:cNvPr>
          <p:cNvSpPr/>
          <p:nvPr/>
        </p:nvSpPr>
        <p:spPr>
          <a:xfrm>
            <a:off x="758691" y="4129718"/>
            <a:ext cx="1523950" cy="851066"/>
          </a:xfrm>
          <a:prstGeom prst="rect">
            <a:avLst/>
          </a:prstGeom>
          <a:solidFill>
            <a:schemeClr val="tx1">
              <a:lumMod val="8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a:solidFill>
                <a:sysClr val="windowText" lastClr="000000"/>
              </a:solidFill>
            </a:endParaRPr>
          </a:p>
        </p:txBody>
      </p:sp>
      <p:sp>
        <p:nvSpPr>
          <p:cNvPr id="3" name="Rectangle 2">
            <a:extLst>
              <a:ext uri="{FF2B5EF4-FFF2-40B4-BE49-F238E27FC236}">
                <a16:creationId xmlns:a16="http://schemas.microsoft.com/office/drawing/2014/main" id="{1FDFB6DF-234A-4C8D-2A0C-7E486C4BABB5}"/>
              </a:ext>
            </a:extLst>
          </p:cNvPr>
          <p:cNvSpPr/>
          <p:nvPr/>
        </p:nvSpPr>
        <p:spPr>
          <a:xfrm>
            <a:off x="986301" y="4302636"/>
            <a:ext cx="1523950" cy="851066"/>
          </a:xfrm>
          <a:prstGeom prst="rect">
            <a:avLst/>
          </a:prstGeom>
          <a:solidFill>
            <a:schemeClr val="tx1">
              <a:lumMod val="8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3</a:t>
            </a:r>
            <a:r>
              <a:rPr lang="en-US" b="1" baseline="30000">
                <a:solidFill>
                  <a:sysClr val="windowText" lastClr="000000"/>
                </a:solidFill>
              </a:rPr>
              <a:t>rd</a:t>
            </a:r>
            <a:r>
              <a:rPr lang="en-US" b="1">
                <a:solidFill>
                  <a:sysClr val="windowText" lastClr="000000"/>
                </a:solidFill>
              </a:rPr>
              <a:t> Parties</a:t>
            </a:r>
          </a:p>
        </p:txBody>
      </p:sp>
      <p:cxnSp>
        <p:nvCxnSpPr>
          <p:cNvPr id="15" name="Straight Arrow Connector 14">
            <a:extLst>
              <a:ext uri="{FF2B5EF4-FFF2-40B4-BE49-F238E27FC236}">
                <a16:creationId xmlns:a16="http://schemas.microsoft.com/office/drawing/2014/main" id="{A473FE6C-8359-26A4-0A31-AA0D0E968C76}"/>
              </a:ext>
            </a:extLst>
          </p:cNvPr>
          <p:cNvCxnSpPr>
            <a:cxnSpLocks/>
            <a:stCxn id="10" idx="3"/>
            <a:endCxn id="19" idx="1"/>
          </p:cNvCxnSpPr>
          <p:nvPr/>
        </p:nvCxnSpPr>
        <p:spPr>
          <a:xfrm>
            <a:off x="2394132" y="3182397"/>
            <a:ext cx="1422293"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9" name="Graphic 16">
            <a:extLst>
              <a:ext uri="{FF2B5EF4-FFF2-40B4-BE49-F238E27FC236}">
                <a16:creationId xmlns:a16="http://schemas.microsoft.com/office/drawing/2014/main" id="{AF70ACAE-4923-4998-85A6-D2FF9EFDA33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816425" y="2684726"/>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60D8F42C-ECBF-BF56-E96C-6DA70E488151}"/>
              </a:ext>
            </a:extLst>
          </p:cNvPr>
          <p:cNvSpPr txBox="1"/>
          <p:nvPr/>
        </p:nvSpPr>
        <p:spPr>
          <a:xfrm>
            <a:off x="3588472" y="3584168"/>
            <a:ext cx="1338246"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366B98DE-BFBD-CD58-7535-496EA0AC9E63}"/>
              </a:ext>
            </a:extLst>
          </p:cNvPr>
          <p:cNvCxnSpPr>
            <a:cxnSpLocks/>
            <a:stCxn id="3" idx="3"/>
          </p:cNvCxnSpPr>
          <p:nvPr/>
        </p:nvCxnSpPr>
        <p:spPr>
          <a:xfrm>
            <a:off x="2510251" y="4728169"/>
            <a:ext cx="3169748"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6A693C6-8667-2E73-F79F-F3D7272AA990}"/>
              </a:ext>
            </a:extLst>
          </p:cNvPr>
          <p:cNvSpPr/>
          <p:nvPr/>
        </p:nvSpPr>
        <p:spPr>
          <a:xfrm>
            <a:off x="5679999" y="2384724"/>
            <a:ext cx="3174311" cy="256594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cxnSp>
        <p:nvCxnSpPr>
          <p:cNvPr id="26" name="Straight Arrow Connector 25">
            <a:extLst>
              <a:ext uri="{FF2B5EF4-FFF2-40B4-BE49-F238E27FC236}">
                <a16:creationId xmlns:a16="http://schemas.microsoft.com/office/drawing/2014/main" id="{EDA45AB1-89ED-1D9A-B3FB-AEB521988F4B}"/>
              </a:ext>
            </a:extLst>
          </p:cNvPr>
          <p:cNvCxnSpPr>
            <a:cxnSpLocks/>
            <a:stCxn id="19" idx="3"/>
          </p:cNvCxnSpPr>
          <p:nvPr/>
        </p:nvCxnSpPr>
        <p:spPr>
          <a:xfrm>
            <a:off x="4811767" y="3182397"/>
            <a:ext cx="868232"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959CCED-2FCA-F719-9CE0-1F6FCFBDB6F6}"/>
              </a:ext>
            </a:extLst>
          </p:cNvPr>
          <p:cNvCxnSpPr>
            <a:cxnSpLocks/>
            <a:stCxn id="25" idx="3"/>
            <a:endCxn id="31" idx="1"/>
          </p:cNvCxnSpPr>
          <p:nvPr/>
        </p:nvCxnSpPr>
        <p:spPr>
          <a:xfrm>
            <a:off x="8854310" y="3667699"/>
            <a:ext cx="1355867" cy="10936"/>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1" name="Graphic 16">
            <a:extLst>
              <a:ext uri="{FF2B5EF4-FFF2-40B4-BE49-F238E27FC236}">
                <a16:creationId xmlns:a16="http://schemas.microsoft.com/office/drawing/2014/main" id="{CAD33985-FDDE-1834-71EF-459AFE85FF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210177" y="3180964"/>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727BD4F9-1E97-459C-11E2-753CB872B7E4}"/>
              </a:ext>
            </a:extLst>
          </p:cNvPr>
          <p:cNvSpPr txBox="1"/>
          <p:nvPr/>
        </p:nvSpPr>
        <p:spPr>
          <a:xfrm>
            <a:off x="10160141" y="4218230"/>
            <a:ext cx="1095413" cy="369332"/>
          </a:xfrm>
          <a:prstGeom prst="rect">
            <a:avLst/>
          </a:prstGeom>
          <a:noFill/>
        </p:spPr>
        <p:txBody>
          <a:bodyPr wrap="square">
            <a:spAutoFit/>
          </a:bodyPr>
          <a:lstStyle/>
          <a:p>
            <a:pPr algn="ctr" eaLnBrk="1" hangingPunct="1"/>
            <a:r>
              <a:rPr lang="en-US" altLang="en-US">
                <a:latin typeface="Arial" panose="020B0604020202020204" pitchFamily="34" charset="0"/>
                <a:ea typeface="Amazon Ember" panose="020B0603020204020204" pitchFamily="34" charset="0"/>
                <a:cs typeface="Arial" panose="020B0604020202020204" pitchFamily="34" charset="0"/>
              </a:rPr>
              <a:t>Shared</a:t>
            </a:r>
            <a:endParaRPr lang="en-US" altLang="en-US" sz="1800">
              <a:latin typeface="Arial" panose="020B0604020202020204" pitchFamily="34" charset="0"/>
              <a:ea typeface="Amazon Ember" panose="020B0603020204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BDA1A28-1405-CF42-5C4B-0B52F0AC8B62}"/>
              </a:ext>
            </a:extLst>
          </p:cNvPr>
          <p:cNvSpPr txBox="1"/>
          <p:nvPr/>
        </p:nvSpPr>
        <p:spPr>
          <a:xfrm>
            <a:off x="8872453" y="2905239"/>
            <a:ext cx="1095413" cy="646331"/>
          </a:xfrm>
          <a:prstGeom prst="rect">
            <a:avLst/>
          </a:prstGeom>
          <a:noFill/>
        </p:spPr>
        <p:txBody>
          <a:bodyPr wrap="square">
            <a:spAutoFit/>
          </a:bodyPr>
          <a:lstStyle/>
          <a:p>
            <a:pPr algn="ctr" eaLnBrk="1" hangingPunct="1"/>
            <a:r>
              <a:rPr lang="en-US" altLang="en-US" i="1" dirty="0">
                <a:solidFill>
                  <a:schemeClr val="accent4"/>
                </a:solidFill>
                <a:ea typeface="Amazon Ember" panose="020B0603020204020204" pitchFamily="34" charset="0"/>
                <a:cs typeface="Arial" panose="020B0604020202020204" pitchFamily="34" charset="0"/>
              </a:rPr>
              <a:t>Vehicle</a:t>
            </a:r>
            <a:br>
              <a:rPr lang="en-US" altLang="en-US" i="1" dirty="0">
                <a:solidFill>
                  <a:schemeClr val="accent4"/>
                </a:solidFill>
                <a:ea typeface="Amazon Ember" panose="020B0603020204020204" pitchFamily="34" charset="0"/>
                <a:cs typeface="Arial" panose="020B0604020202020204" pitchFamily="34" charset="0"/>
              </a:rPr>
            </a:br>
            <a:r>
              <a:rPr lang="en-US" altLang="en-US" i="1" dirty="0">
                <a:solidFill>
                  <a:schemeClr val="accent4"/>
                </a:solidFill>
                <a:ea typeface="Amazon Ember" panose="020B0603020204020204" pitchFamily="34" charset="0"/>
                <a:cs typeface="Arial" panose="020B0604020202020204" pitchFamily="34" charset="0"/>
              </a:rPr>
              <a:t>Updated</a:t>
            </a:r>
            <a:endParaRPr lang="en-US" altLang="en-US" sz="1800" i="1" dirty="0">
              <a:solidFill>
                <a:schemeClr val="accent4"/>
              </a:solidFill>
              <a:ea typeface="Amazon Ember" panose="020B0603020204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CBB04C-E17C-B589-FDE5-3013168DA426}"/>
              </a:ext>
            </a:extLst>
          </p:cNvPr>
          <p:cNvSpPr txBox="1"/>
          <p:nvPr/>
        </p:nvSpPr>
        <p:spPr>
          <a:xfrm>
            <a:off x="2365649" y="2220932"/>
            <a:ext cx="1377490" cy="646331"/>
          </a:xfrm>
          <a:prstGeom prst="rect">
            <a:avLst/>
          </a:prstGeom>
          <a:noFill/>
        </p:spPr>
        <p:txBody>
          <a:bodyPr wrap="square">
            <a:spAutoFit/>
          </a:bodyPr>
          <a:lstStyle/>
          <a:p>
            <a:pPr algn="ctr" eaLnBrk="1" hangingPunct="1"/>
            <a:r>
              <a:rPr lang="en-US" altLang="en-US" i="1">
                <a:solidFill>
                  <a:schemeClr val="accent4"/>
                </a:solidFill>
                <a:ea typeface="Amazon Ember" panose="020B0603020204020204" pitchFamily="34" charset="0"/>
                <a:cs typeface="Arial" panose="020B0604020202020204" pitchFamily="34" charset="0"/>
              </a:rPr>
              <a:t>Domain Events</a:t>
            </a:r>
            <a:endParaRPr lang="en-US" altLang="en-US" sz="1800" i="1">
              <a:solidFill>
                <a:schemeClr val="accent4"/>
              </a:solidFill>
              <a:ea typeface="Amazon Ember" panose="020B0603020204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4B0205F-0828-33DF-85D2-3985E52D70D3}"/>
              </a:ext>
            </a:extLst>
          </p:cNvPr>
          <p:cNvSpPr txBox="1"/>
          <p:nvPr/>
        </p:nvSpPr>
        <p:spPr>
          <a:xfrm>
            <a:off x="2571176" y="4902673"/>
            <a:ext cx="1523949" cy="646331"/>
          </a:xfrm>
          <a:prstGeom prst="rect">
            <a:avLst/>
          </a:prstGeom>
          <a:noFill/>
        </p:spPr>
        <p:txBody>
          <a:bodyPr wrap="square">
            <a:spAutoFit/>
          </a:bodyPr>
          <a:lstStyle/>
          <a:p>
            <a:pPr algn="ctr" eaLnBrk="1" hangingPunct="1"/>
            <a:r>
              <a:rPr lang="en-US" altLang="en-US" i="1" dirty="0">
                <a:solidFill>
                  <a:schemeClr val="accent4"/>
                </a:solidFill>
                <a:ea typeface="Amazon Ember" panose="020B0603020204020204" pitchFamily="34" charset="0"/>
                <a:cs typeface="Arial" panose="020B0604020202020204" pitchFamily="34" charset="0"/>
              </a:rPr>
              <a:t>3</a:t>
            </a:r>
            <a:r>
              <a:rPr lang="en-US" altLang="en-US" i="1" baseline="30000" dirty="0">
                <a:solidFill>
                  <a:schemeClr val="accent4"/>
                </a:solidFill>
                <a:ea typeface="Amazon Ember" panose="020B0603020204020204" pitchFamily="34" charset="0"/>
                <a:cs typeface="Arial" panose="020B0604020202020204" pitchFamily="34" charset="0"/>
              </a:rPr>
              <a:t>rd</a:t>
            </a:r>
            <a:r>
              <a:rPr lang="en-US" altLang="en-US" i="1" dirty="0">
                <a:solidFill>
                  <a:schemeClr val="accent4"/>
                </a:solidFill>
                <a:ea typeface="Amazon Ember" panose="020B0603020204020204" pitchFamily="34" charset="0"/>
                <a:cs typeface="Arial" panose="020B0604020202020204" pitchFamily="34" charset="0"/>
              </a:rPr>
              <a:t> Party Data Events</a:t>
            </a:r>
            <a:endParaRPr lang="en-US" altLang="en-US" sz="1800" i="1" dirty="0">
              <a:solidFill>
                <a:schemeClr val="accent4"/>
              </a:solidFill>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82707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396198-2E38-EA9C-4670-623394081627}"/>
              </a:ext>
            </a:extLst>
          </p:cNvPr>
          <p:cNvSpPr>
            <a:spLocks noGrp="1"/>
          </p:cNvSpPr>
          <p:nvPr>
            <p:ph type="sldNum" sz="quarter" idx="12"/>
          </p:nvPr>
        </p:nvSpPr>
        <p:spPr/>
        <p:txBody>
          <a:bodyPr/>
          <a:lstStyle/>
          <a:p>
            <a:fld id="{EB4B8DE2-A4E8-46E4-8BBF-D75455EFF32C}" type="slidenum">
              <a:rPr lang="en-US" smtClean="0"/>
              <a:pPr/>
              <a:t>67</a:t>
            </a:fld>
            <a:endParaRPr lang="en-US"/>
          </a:p>
        </p:txBody>
      </p:sp>
      <p:sp>
        <p:nvSpPr>
          <p:cNvPr id="5" name="Title 1">
            <a:extLst>
              <a:ext uri="{FF2B5EF4-FFF2-40B4-BE49-F238E27FC236}">
                <a16:creationId xmlns:a16="http://schemas.microsoft.com/office/drawing/2014/main" id="{A5AC0E21-7FB0-C7C5-8415-C1C6F70B6C44}"/>
              </a:ext>
            </a:extLst>
          </p:cNvPr>
          <p:cNvSpPr txBox="1">
            <a:spLocks/>
          </p:cNvSpPr>
          <p:nvPr/>
        </p:nvSpPr>
        <p:spPr>
          <a:xfrm>
            <a:off x="256032" y="2932710"/>
            <a:ext cx="5486400" cy="7155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4500" b="0" err="1">
                <a:latin typeface="+mn-lt"/>
              </a:rPr>
              <a:t>VehicleUpdated</a:t>
            </a:r>
            <a:endParaRPr lang="en-US" sz="4500" b="0">
              <a:latin typeface="+mn-lt"/>
            </a:endParaRPr>
          </a:p>
        </p:txBody>
      </p:sp>
      <p:sp>
        <p:nvSpPr>
          <p:cNvPr id="10" name="Right Arrow 9">
            <a:extLst>
              <a:ext uri="{FF2B5EF4-FFF2-40B4-BE49-F238E27FC236}">
                <a16:creationId xmlns:a16="http://schemas.microsoft.com/office/drawing/2014/main" id="{69F9133E-CE0C-AD4D-C392-C239F31A7268}"/>
              </a:ext>
            </a:extLst>
          </p:cNvPr>
          <p:cNvSpPr/>
          <p:nvPr/>
        </p:nvSpPr>
        <p:spPr>
          <a:xfrm>
            <a:off x="4693920" y="3048184"/>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accent4"/>
              </a:solidFill>
            </a:endParaRPr>
          </a:p>
        </p:txBody>
      </p:sp>
      <p:sp>
        <p:nvSpPr>
          <p:cNvPr id="2" name="Title 1">
            <a:extLst>
              <a:ext uri="{FF2B5EF4-FFF2-40B4-BE49-F238E27FC236}">
                <a16:creationId xmlns:a16="http://schemas.microsoft.com/office/drawing/2014/main" id="{132D3A41-CCFD-E4B7-4342-8C268C7914CA}"/>
              </a:ext>
            </a:extLst>
          </p:cNvPr>
          <p:cNvSpPr>
            <a:spLocks noGrp="1"/>
          </p:cNvSpPr>
          <p:nvPr>
            <p:ph type="title"/>
          </p:nvPr>
        </p:nvSpPr>
        <p:spPr>
          <a:xfrm>
            <a:off x="5975798" y="3036584"/>
            <a:ext cx="6565392" cy="507831"/>
          </a:xfrm>
        </p:spPr>
        <p:txBody>
          <a:bodyPr/>
          <a:lstStyle/>
          <a:p>
            <a:r>
              <a:rPr lang="en-US" sz="3000" b="0" dirty="0">
                <a:latin typeface="+mn-lt"/>
              </a:rPr>
              <a:t>has </a:t>
            </a:r>
            <a:r>
              <a:rPr lang="en-US" sz="3000" b="0" dirty="0">
                <a:solidFill>
                  <a:schemeClr val="accent1"/>
                </a:solidFill>
                <a:latin typeface="+mn-lt"/>
              </a:rPr>
              <a:t>all the state </a:t>
            </a:r>
            <a:r>
              <a:rPr lang="en-US" sz="3000" b="0" dirty="0">
                <a:latin typeface="+mn-lt"/>
              </a:rPr>
              <a:t>about a vehicle</a:t>
            </a:r>
          </a:p>
        </p:txBody>
      </p:sp>
      <p:sp>
        <p:nvSpPr>
          <p:cNvPr id="3" name="Title 1">
            <a:extLst>
              <a:ext uri="{FF2B5EF4-FFF2-40B4-BE49-F238E27FC236}">
                <a16:creationId xmlns:a16="http://schemas.microsoft.com/office/drawing/2014/main" id="{F71EA062-5A6C-8DBB-D6F1-1DA5D1ACEEB2}"/>
              </a:ext>
            </a:extLst>
          </p:cNvPr>
          <p:cNvSpPr txBox="1">
            <a:spLocks/>
          </p:cNvSpPr>
          <p:nvPr/>
        </p:nvSpPr>
        <p:spPr>
          <a:xfrm>
            <a:off x="5975798" y="4089358"/>
            <a:ext cx="4736592"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has </a:t>
            </a:r>
            <a:r>
              <a:rPr lang="en-US" sz="3000" b="0" dirty="0">
                <a:solidFill>
                  <a:schemeClr val="accent1"/>
                </a:solidFill>
                <a:latin typeface="+mn-lt"/>
              </a:rPr>
              <a:t>80+ fields</a:t>
            </a:r>
          </a:p>
        </p:txBody>
      </p:sp>
      <p:sp>
        <p:nvSpPr>
          <p:cNvPr id="6" name="Title 1">
            <a:extLst>
              <a:ext uri="{FF2B5EF4-FFF2-40B4-BE49-F238E27FC236}">
                <a16:creationId xmlns:a16="http://schemas.microsoft.com/office/drawing/2014/main" id="{BD725408-CC8E-BBCA-FC26-33D84173A126}"/>
              </a:ext>
            </a:extLst>
          </p:cNvPr>
          <p:cNvSpPr txBox="1">
            <a:spLocks/>
          </p:cNvSpPr>
          <p:nvPr/>
        </p:nvSpPr>
        <p:spPr>
          <a:xfrm>
            <a:off x="5975798" y="5142132"/>
            <a:ext cx="8068056"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the contract </a:t>
            </a:r>
            <a:r>
              <a:rPr lang="en-US" sz="3000" b="0" dirty="0">
                <a:solidFill>
                  <a:schemeClr val="accent1"/>
                </a:solidFill>
                <a:latin typeface="+mn-lt"/>
              </a:rPr>
              <a:t>never breaks</a:t>
            </a:r>
          </a:p>
        </p:txBody>
      </p:sp>
      <p:sp>
        <p:nvSpPr>
          <p:cNvPr id="7" name="Title 1">
            <a:extLst>
              <a:ext uri="{FF2B5EF4-FFF2-40B4-BE49-F238E27FC236}">
                <a16:creationId xmlns:a16="http://schemas.microsoft.com/office/drawing/2014/main" id="{51C0F837-2B75-4618-5463-AE0561B9035A}"/>
              </a:ext>
            </a:extLst>
          </p:cNvPr>
          <p:cNvSpPr txBox="1">
            <a:spLocks/>
          </p:cNvSpPr>
          <p:nvPr/>
        </p:nvSpPr>
        <p:spPr>
          <a:xfrm>
            <a:off x="5975798" y="908208"/>
            <a:ext cx="6565392"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a </a:t>
            </a:r>
            <a:r>
              <a:rPr lang="en-US" sz="3000" b="0" dirty="0">
                <a:solidFill>
                  <a:schemeClr val="accent1"/>
                </a:solidFill>
                <a:latin typeface="+mn-lt"/>
              </a:rPr>
              <a:t>“latest state” </a:t>
            </a:r>
            <a:r>
              <a:rPr lang="en-US" sz="3000" b="0" dirty="0">
                <a:latin typeface="+mn-lt"/>
              </a:rPr>
              <a:t>event</a:t>
            </a:r>
          </a:p>
        </p:txBody>
      </p:sp>
      <p:sp>
        <p:nvSpPr>
          <p:cNvPr id="8" name="Title 1">
            <a:extLst>
              <a:ext uri="{FF2B5EF4-FFF2-40B4-BE49-F238E27FC236}">
                <a16:creationId xmlns:a16="http://schemas.microsoft.com/office/drawing/2014/main" id="{B9BDFE15-015F-12D9-3F25-6B3179BFDF74}"/>
              </a:ext>
            </a:extLst>
          </p:cNvPr>
          <p:cNvSpPr txBox="1">
            <a:spLocks/>
          </p:cNvSpPr>
          <p:nvPr/>
        </p:nvSpPr>
        <p:spPr>
          <a:xfrm>
            <a:off x="5975798" y="1972396"/>
            <a:ext cx="6565392"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a </a:t>
            </a:r>
            <a:r>
              <a:rPr lang="en-US" sz="3000" b="0" dirty="0">
                <a:solidFill>
                  <a:schemeClr val="accent1"/>
                </a:solidFill>
                <a:latin typeface="+mn-lt"/>
              </a:rPr>
              <a:t>general-purpose update </a:t>
            </a:r>
            <a:r>
              <a:rPr lang="en-US" sz="3000" b="0" dirty="0">
                <a:latin typeface="+mn-lt"/>
              </a:rPr>
              <a:t>event</a:t>
            </a:r>
          </a:p>
        </p:txBody>
      </p:sp>
    </p:spTree>
    <p:extLst>
      <p:ext uri="{BB962C8B-B14F-4D97-AF65-F5344CB8AC3E}">
        <p14:creationId xmlns:p14="http://schemas.microsoft.com/office/powerpoint/2010/main" val="27016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396198-2E38-EA9C-4670-623394081627}"/>
              </a:ext>
            </a:extLst>
          </p:cNvPr>
          <p:cNvSpPr>
            <a:spLocks noGrp="1"/>
          </p:cNvSpPr>
          <p:nvPr>
            <p:ph type="sldNum" sz="quarter" idx="12"/>
          </p:nvPr>
        </p:nvSpPr>
        <p:spPr/>
        <p:txBody>
          <a:bodyPr/>
          <a:lstStyle/>
          <a:p>
            <a:fld id="{EB4B8DE2-A4E8-46E4-8BBF-D75455EFF32C}" type="slidenum">
              <a:rPr lang="en-US" smtClean="0"/>
              <a:pPr/>
              <a:t>68</a:t>
            </a:fld>
            <a:endParaRPr lang="en-US"/>
          </a:p>
        </p:txBody>
      </p:sp>
      <p:sp>
        <p:nvSpPr>
          <p:cNvPr id="5" name="Title 1">
            <a:extLst>
              <a:ext uri="{FF2B5EF4-FFF2-40B4-BE49-F238E27FC236}">
                <a16:creationId xmlns:a16="http://schemas.microsoft.com/office/drawing/2014/main" id="{A5AC0E21-7FB0-C7C5-8415-C1C6F70B6C44}"/>
              </a:ext>
            </a:extLst>
          </p:cNvPr>
          <p:cNvSpPr txBox="1">
            <a:spLocks/>
          </p:cNvSpPr>
          <p:nvPr/>
        </p:nvSpPr>
        <p:spPr>
          <a:xfrm>
            <a:off x="256032" y="2932710"/>
            <a:ext cx="5486400" cy="71558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4500" b="0" dirty="0" err="1">
                <a:latin typeface="+mn-lt"/>
              </a:rPr>
              <a:t>VehicleUpdated</a:t>
            </a:r>
            <a:endParaRPr lang="en-US" sz="4500" b="0" dirty="0">
              <a:latin typeface="+mn-lt"/>
            </a:endParaRPr>
          </a:p>
        </p:txBody>
      </p:sp>
      <p:sp>
        <p:nvSpPr>
          <p:cNvPr id="10" name="Right Arrow 9">
            <a:extLst>
              <a:ext uri="{FF2B5EF4-FFF2-40B4-BE49-F238E27FC236}">
                <a16:creationId xmlns:a16="http://schemas.microsoft.com/office/drawing/2014/main" id="{69F9133E-CE0C-AD4D-C392-C239F31A7268}"/>
              </a:ext>
            </a:extLst>
          </p:cNvPr>
          <p:cNvSpPr/>
          <p:nvPr/>
        </p:nvSpPr>
        <p:spPr>
          <a:xfrm>
            <a:off x="4693920" y="3048184"/>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accent4"/>
              </a:solidFill>
            </a:endParaRPr>
          </a:p>
        </p:txBody>
      </p:sp>
      <p:sp>
        <p:nvSpPr>
          <p:cNvPr id="2" name="Title 1">
            <a:extLst>
              <a:ext uri="{FF2B5EF4-FFF2-40B4-BE49-F238E27FC236}">
                <a16:creationId xmlns:a16="http://schemas.microsoft.com/office/drawing/2014/main" id="{132D3A41-CCFD-E4B7-4342-8C268C7914CA}"/>
              </a:ext>
            </a:extLst>
          </p:cNvPr>
          <p:cNvSpPr>
            <a:spLocks noGrp="1"/>
          </p:cNvSpPr>
          <p:nvPr>
            <p:ph type="title"/>
          </p:nvPr>
        </p:nvSpPr>
        <p:spPr>
          <a:xfrm>
            <a:off x="5975798" y="3036584"/>
            <a:ext cx="6565392" cy="507831"/>
          </a:xfrm>
        </p:spPr>
        <p:txBody>
          <a:bodyPr/>
          <a:lstStyle/>
          <a:p>
            <a:r>
              <a:rPr lang="en-US" sz="3000" b="0" dirty="0">
                <a:latin typeface="+mn-lt"/>
              </a:rPr>
              <a:t>has </a:t>
            </a:r>
            <a:r>
              <a:rPr lang="en-US" sz="3000" b="0" dirty="0">
                <a:solidFill>
                  <a:schemeClr val="accent1"/>
                </a:solidFill>
                <a:latin typeface="+mn-lt"/>
              </a:rPr>
              <a:t>all the state </a:t>
            </a:r>
            <a:r>
              <a:rPr lang="en-US" sz="3000" b="0" dirty="0">
                <a:latin typeface="+mn-lt"/>
              </a:rPr>
              <a:t>about a vehicle</a:t>
            </a:r>
          </a:p>
        </p:txBody>
      </p:sp>
      <p:sp>
        <p:nvSpPr>
          <p:cNvPr id="3" name="Title 1">
            <a:extLst>
              <a:ext uri="{FF2B5EF4-FFF2-40B4-BE49-F238E27FC236}">
                <a16:creationId xmlns:a16="http://schemas.microsoft.com/office/drawing/2014/main" id="{F71EA062-5A6C-8DBB-D6F1-1DA5D1ACEEB2}"/>
              </a:ext>
            </a:extLst>
          </p:cNvPr>
          <p:cNvSpPr txBox="1">
            <a:spLocks/>
          </p:cNvSpPr>
          <p:nvPr/>
        </p:nvSpPr>
        <p:spPr>
          <a:xfrm>
            <a:off x="5975798" y="4089358"/>
            <a:ext cx="4736592"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has </a:t>
            </a:r>
            <a:r>
              <a:rPr lang="en-US" sz="3000" b="0" dirty="0">
                <a:solidFill>
                  <a:schemeClr val="accent1"/>
                </a:solidFill>
                <a:latin typeface="+mn-lt"/>
              </a:rPr>
              <a:t>80+ fields</a:t>
            </a:r>
          </a:p>
        </p:txBody>
      </p:sp>
      <p:sp>
        <p:nvSpPr>
          <p:cNvPr id="6" name="Title 1">
            <a:extLst>
              <a:ext uri="{FF2B5EF4-FFF2-40B4-BE49-F238E27FC236}">
                <a16:creationId xmlns:a16="http://schemas.microsoft.com/office/drawing/2014/main" id="{BD725408-CC8E-BBCA-FC26-33D84173A126}"/>
              </a:ext>
            </a:extLst>
          </p:cNvPr>
          <p:cNvSpPr txBox="1">
            <a:spLocks/>
          </p:cNvSpPr>
          <p:nvPr/>
        </p:nvSpPr>
        <p:spPr>
          <a:xfrm>
            <a:off x="5975798" y="5142132"/>
            <a:ext cx="8068056"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the contract </a:t>
            </a:r>
            <a:r>
              <a:rPr lang="en-US" sz="3000" b="0" dirty="0">
                <a:solidFill>
                  <a:schemeClr val="accent1"/>
                </a:solidFill>
                <a:latin typeface="+mn-lt"/>
              </a:rPr>
              <a:t>never breaks</a:t>
            </a:r>
          </a:p>
        </p:txBody>
      </p:sp>
      <p:sp>
        <p:nvSpPr>
          <p:cNvPr id="7" name="Title 1">
            <a:extLst>
              <a:ext uri="{FF2B5EF4-FFF2-40B4-BE49-F238E27FC236}">
                <a16:creationId xmlns:a16="http://schemas.microsoft.com/office/drawing/2014/main" id="{51C0F837-2B75-4618-5463-AE0561B9035A}"/>
              </a:ext>
            </a:extLst>
          </p:cNvPr>
          <p:cNvSpPr txBox="1">
            <a:spLocks/>
          </p:cNvSpPr>
          <p:nvPr/>
        </p:nvSpPr>
        <p:spPr>
          <a:xfrm>
            <a:off x="5975798" y="908208"/>
            <a:ext cx="6565392"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a </a:t>
            </a:r>
            <a:r>
              <a:rPr lang="en-US" sz="3000" b="0" dirty="0">
                <a:solidFill>
                  <a:schemeClr val="accent1"/>
                </a:solidFill>
                <a:latin typeface="+mn-lt"/>
              </a:rPr>
              <a:t>“latest state” </a:t>
            </a:r>
            <a:r>
              <a:rPr lang="en-US" sz="3000" b="0" dirty="0">
                <a:latin typeface="+mn-lt"/>
              </a:rPr>
              <a:t>event</a:t>
            </a:r>
          </a:p>
        </p:txBody>
      </p:sp>
      <p:sp>
        <p:nvSpPr>
          <p:cNvPr id="8" name="Title 1">
            <a:extLst>
              <a:ext uri="{FF2B5EF4-FFF2-40B4-BE49-F238E27FC236}">
                <a16:creationId xmlns:a16="http://schemas.microsoft.com/office/drawing/2014/main" id="{B9BDFE15-015F-12D9-3F25-6B3179BFDF74}"/>
              </a:ext>
            </a:extLst>
          </p:cNvPr>
          <p:cNvSpPr txBox="1">
            <a:spLocks/>
          </p:cNvSpPr>
          <p:nvPr/>
        </p:nvSpPr>
        <p:spPr>
          <a:xfrm>
            <a:off x="5975798" y="1972396"/>
            <a:ext cx="6565392"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a </a:t>
            </a:r>
            <a:r>
              <a:rPr lang="en-US" sz="3000" b="0" dirty="0">
                <a:solidFill>
                  <a:schemeClr val="accent1"/>
                </a:solidFill>
                <a:latin typeface="+mn-lt"/>
              </a:rPr>
              <a:t>general-purpose update </a:t>
            </a:r>
            <a:r>
              <a:rPr lang="en-US" sz="3000" b="0" dirty="0">
                <a:latin typeface="+mn-lt"/>
              </a:rPr>
              <a:t>event</a:t>
            </a:r>
          </a:p>
        </p:txBody>
      </p:sp>
      <p:sp>
        <p:nvSpPr>
          <p:cNvPr id="9" name="Title 1">
            <a:extLst>
              <a:ext uri="{FF2B5EF4-FFF2-40B4-BE49-F238E27FC236}">
                <a16:creationId xmlns:a16="http://schemas.microsoft.com/office/drawing/2014/main" id="{0C36BE4F-CFA1-EE3E-FD0C-C5C418692871}"/>
              </a:ext>
            </a:extLst>
          </p:cNvPr>
          <p:cNvSpPr txBox="1">
            <a:spLocks/>
          </p:cNvSpPr>
          <p:nvPr/>
        </p:nvSpPr>
        <p:spPr>
          <a:xfrm>
            <a:off x="185928" y="1035798"/>
            <a:ext cx="54864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b="0" dirty="0">
                <a:solidFill>
                  <a:schemeClr val="accent1"/>
                </a:solidFill>
              </a:rPr>
              <a:t>Event Carried State Transfer</a:t>
            </a:r>
            <a:endParaRPr lang="en-US" sz="4500" b="0" dirty="0">
              <a:solidFill>
                <a:schemeClr val="accent1"/>
              </a:solidFill>
              <a:latin typeface="+mn-lt"/>
            </a:endParaRPr>
          </a:p>
        </p:txBody>
      </p:sp>
      <p:sp>
        <p:nvSpPr>
          <p:cNvPr id="11" name="TextBox 10">
            <a:extLst>
              <a:ext uri="{FF2B5EF4-FFF2-40B4-BE49-F238E27FC236}">
                <a16:creationId xmlns:a16="http://schemas.microsoft.com/office/drawing/2014/main" id="{41B68E92-B4C0-BDBB-5DAA-59B6298CE211}"/>
              </a:ext>
            </a:extLst>
          </p:cNvPr>
          <p:cNvSpPr txBox="1"/>
          <p:nvPr/>
        </p:nvSpPr>
        <p:spPr>
          <a:xfrm rot="4852619">
            <a:off x="2018124" y="1794820"/>
            <a:ext cx="914400" cy="914400"/>
          </a:xfrm>
          <a:prstGeom prst="rect">
            <a:avLst/>
          </a:prstGeom>
          <a:noFill/>
        </p:spPr>
        <p:txBody>
          <a:bodyPr wrap="none" lIns="0" tIns="0" rIns="0" bIns="0" rtlCol="0" anchor="t">
            <a:noAutofit/>
          </a:bodyPr>
          <a:lstStyle/>
          <a:p>
            <a:pPr>
              <a:lnSpc>
                <a:spcPct val="90000"/>
              </a:lnSpc>
            </a:pPr>
            <a:r>
              <a:rPr lang="en-GB" sz="8000" dirty="0">
                <a:solidFill>
                  <a:schemeClr val="tx2"/>
                </a:solidFill>
                <a:latin typeface="Iris Circular TT Light" panose="020B0404020101020102" pitchFamily="34" charset="77"/>
                <a:cs typeface="Iris Circular TT Light" panose="020B0404020101020102" pitchFamily="34" charset="77"/>
              </a:rPr>
              <a:t>👉</a:t>
            </a:r>
            <a:endParaRPr lang="en-GB" sz="80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87933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28FD50-1B02-FA4D-C675-9E96D56AD57D}"/>
              </a:ext>
            </a:extLst>
          </p:cNvPr>
          <p:cNvSpPr>
            <a:spLocks noGrp="1"/>
          </p:cNvSpPr>
          <p:nvPr>
            <p:ph type="sldNum" sz="quarter" idx="12"/>
          </p:nvPr>
        </p:nvSpPr>
        <p:spPr/>
        <p:txBody>
          <a:bodyPr/>
          <a:lstStyle/>
          <a:p>
            <a:fld id="{EB4B8DE2-A4E8-46E4-8BBF-D75455EFF32C}" type="slidenum">
              <a:rPr lang="en-US" smtClean="0"/>
              <a:pPr/>
              <a:t>69</a:t>
            </a:fld>
            <a:endParaRPr lang="en-US"/>
          </a:p>
        </p:txBody>
      </p:sp>
      <p:sp>
        <p:nvSpPr>
          <p:cNvPr id="8" name="Title 7">
            <a:extLst>
              <a:ext uri="{FF2B5EF4-FFF2-40B4-BE49-F238E27FC236}">
                <a16:creationId xmlns:a16="http://schemas.microsoft.com/office/drawing/2014/main" id="{52D240BC-35FD-1144-99B7-C44C2E0E07B8}"/>
              </a:ext>
            </a:extLst>
          </p:cNvPr>
          <p:cNvSpPr>
            <a:spLocks noGrp="1"/>
          </p:cNvSpPr>
          <p:nvPr>
            <p:ph type="title"/>
          </p:nvPr>
        </p:nvSpPr>
        <p:spPr>
          <a:xfrm>
            <a:off x="1378171" y="3417350"/>
            <a:ext cx="3527752" cy="923330"/>
          </a:xfrm>
        </p:spPr>
        <p:txBody>
          <a:bodyPr/>
          <a:lstStyle/>
          <a:p>
            <a:r>
              <a:rPr lang="en-US" sz="3000" b="0">
                <a:latin typeface="+mn-lt"/>
              </a:rPr>
              <a:t>Information about the </a:t>
            </a:r>
            <a:r>
              <a:rPr lang="en-US" sz="3000" b="0">
                <a:solidFill>
                  <a:schemeClr val="accent1"/>
                </a:solidFill>
                <a:latin typeface="+mn-lt"/>
              </a:rPr>
              <a:t>car</a:t>
            </a:r>
          </a:p>
        </p:txBody>
      </p:sp>
      <p:pic>
        <p:nvPicPr>
          <p:cNvPr id="11" name="Picture 10">
            <a:extLst>
              <a:ext uri="{FF2B5EF4-FFF2-40B4-BE49-F238E27FC236}">
                <a16:creationId xmlns:a16="http://schemas.microsoft.com/office/drawing/2014/main" id="{B854EC02-9F93-1AF4-64E7-6222FF332B1B}"/>
              </a:ext>
            </a:extLst>
          </p:cNvPr>
          <p:cNvPicPr>
            <a:picLocks noChangeAspect="1"/>
          </p:cNvPicPr>
          <p:nvPr/>
        </p:nvPicPr>
        <p:blipFill>
          <a:blip r:embed="rId3"/>
          <a:stretch>
            <a:fillRect/>
          </a:stretch>
        </p:blipFill>
        <p:spPr>
          <a:xfrm>
            <a:off x="6573992" y="696883"/>
            <a:ext cx="5372812" cy="5199960"/>
          </a:xfrm>
          <a:prstGeom prst="rect">
            <a:avLst/>
          </a:prstGeom>
        </p:spPr>
      </p:pic>
      <p:sp>
        <p:nvSpPr>
          <p:cNvPr id="12" name="TextBox 11">
            <a:extLst>
              <a:ext uri="{FF2B5EF4-FFF2-40B4-BE49-F238E27FC236}">
                <a16:creationId xmlns:a16="http://schemas.microsoft.com/office/drawing/2014/main" id="{CA39C4AB-48C5-D720-B7BA-1CA2864A167E}"/>
              </a:ext>
            </a:extLst>
          </p:cNvPr>
          <p:cNvSpPr txBox="1"/>
          <p:nvPr/>
        </p:nvSpPr>
        <p:spPr>
          <a:xfrm rot="21392232">
            <a:off x="5008028" y="853504"/>
            <a:ext cx="914400" cy="914400"/>
          </a:xfrm>
          <a:prstGeom prst="rect">
            <a:avLst/>
          </a:prstGeom>
          <a:noFill/>
        </p:spPr>
        <p:txBody>
          <a:bodyPr wrap="none" lIns="0" tIns="0" rIns="0" bIns="0" rtlCol="0" anchor="t">
            <a:noAutofit/>
          </a:bodyPr>
          <a:lstStyle/>
          <a:p>
            <a:pPr>
              <a:lnSpc>
                <a:spcPct val="90000"/>
              </a:lnSpc>
            </a:pP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
        <p:nvSpPr>
          <p:cNvPr id="13" name="Rectangle 12">
            <a:extLst>
              <a:ext uri="{FF2B5EF4-FFF2-40B4-BE49-F238E27FC236}">
                <a16:creationId xmlns:a16="http://schemas.microsoft.com/office/drawing/2014/main" id="{FD0D61B9-D8F4-14E1-8612-64A2A736A0FB}"/>
              </a:ext>
            </a:extLst>
          </p:cNvPr>
          <p:cNvSpPr/>
          <p:nvPr/>
        </p:nvSpPr>
        <p:spPr>
          <a:xfrm>
            <a:off x="6478709" y="750382"/>
            <a:ext cx="3989736" cy="1090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C70ADBF1-A890-EE89-D346-5928FF5771EE}"/>
              </a:ext>
            </a:extLst>
          </p:cNvPr>
          <p:cNvSpPr/>
          <p:nvPr/>
        </p:nvSpPr>
        <p:spPr>
          <a:xfrm>
            <a:off x="4297270" y="1841101"/>
            <a:ext cx="4362877" cy="1057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64DE5D9A-21CB-CB8E-68FF-8C3048840A30}"/>
              </a:ext>
            </a:extLst>
          </p:cNvPr>
          <p:cNvSpPr/>
          <p:nvPr/>
        </p:nvSpPr>
        <p:spPr>
          <a:xfrm>
            <a:off x="6643269" y="1841101"/>
            <a:ext cx="4354676" cy="1500764"/>
          </a:xfrm>
          <a:prstGeom prst="rect">
            <a:avLst/>
          </a:prstGeom>
          <a:noFill/>
          <a:ln w="53975">
            <a:solidFill>
              <a:schemeClr val="accent1">
                <a:alpha val="68565"/>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2A7766A8-2289-C57E-2A1D-4AA7B5303B54}"/>
              </a:ext>
            </a:extLst>
          </p:cNvPr>
          <p:cNvSpPr txBox="1"/>
          <p:nvPr/>
        </p:nvSpPr>
        <p:spPr>
          <a:xfrm rot="20288536">
            <a:off x="5108981" y="2597863"/>
            <a:ext cx="914400" cy="914400"/>
          </a:xfrm>
          <a:prstGeom prst="rect">
            <a:avLst/>
          </a:prstGeom>
          <a:noFill/>
        </p:spPr>
        <p:txBody>
          <a:bodyPr wrap="none" lIns="0" tIns="0" rIns="0" bIns="0" rtlCol="0" anchor="t">
            <a:noAutofit/>
          </a:bodyPr>
          <a:lstStyle/>
          <a:p>
            <a:pPr>
              <a:lnSpc>
                <a:spcPct val="90000"/>
              </a:lnSpc>
            </a:pPr>
            <a:r>
              <a:rPr lang="en-GB" sz="8000">
                <a:solidFill>
                  <a:schemeClr val="tx2"/>
                </a:solidFill>
                <a:latin typeface="Iris Circular TT Light" panose="020B0404020101020102" pitchFamily="34" charset="77"/>
                <a:cs typeface="Iris Circular TT Light" panose="020B0404020101020102" pitchFamily="34" charset="77"/>
              </a:rPr>
              <a:t>👉</a:t>
            </a: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
        <p:nvSpPr>
          <p:cNvPr id="2" name="Rectangle 1">
            <a:extLst>
              <a:ext uri="{FF2B5EF4-FFF2-40B4-BE49-F238E27FC236}">
                <a16:creationId xmlns:a16="http://schemas.microsoft.com/office/drawing/2014/main" id="{E2A1DBD6-18BD-0BF2-5C66-CCB95356578C}"/>
              </a:ext>
            </a:extLst>
          </p:cNvPr>
          <p:cNvSpPr/>
          <p:nvPr/>
        </p:nvSpPr>
        <p:spPr>
          <a:xfrm>
            <a:off x="6573992" y="4396079"/>
            <a:ext cx="4354676" cy="1500764"/>
          </a:xfrm>
          <a:prstGeom prst="rect">
            <a:avLst/>
          </a:prstGeom>
          <a:noFill/>
          <a:ln w="53975">
            <a:solidFill>
              <a:schemeClr val="accent1">
                <a:alpha val="68565"/>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5" name="TextBox 4">
            <a:extLst>
              <a:ext uri="{FF2B5EF4-FFF2-40B4-BE49-F238E27FC236}">
                <a16:creationId xmlns:a16="http://schemas.microsoft.com/office/drawing/2014/main" id="{82128F17-2FBB-D1B6-05E5-141B3573B231}"/>
              </a:ext>
            </a:extLst>
          </p:cNvPr>
          <p:cNvSpPr txBox="1"/>
          <p:nvPr/>
        </p:nvSpPr>
        <p:spPr>
          <a:xfrm rot="973836">
            <a:off x="5098655" y="4734880"/>
            <a:ext cx="914400" cy="914400"/>
          </a:xfrm>
          <a:prstGeom prst="rect">
            <a:avLst/>
          </a:prstGeom>
          <a:noFill/>
        </p:spPr>
        <p:txBody>
          <a:bodyPr wrap="none" lIns="0" tIns="0" rIns="0" bIns="0" rtlCol="0" anchor="t">
            <a:noAutofit/>
          </a:bodyPr>
          <a:lstStyle/>
          <a:p>
            <a:pPr>
              <a:lnSpc>
                <a:spcPct val="90000"/>
              </a:lnSpc>
            </a:pPr>
            <a:r>
              <a:rPr lang="en-GB" sz="8000">
                <a:solidFill>
                  <a:schemeClr val="tx2"/>
                </a:solidFill>
                <a:latin typeface="Iris Circular TT Light" panose="020B0404020101020102" pitchFamily="34" charset="77"/>
                <a:cs typeface="Iris Circular TT Light" panose="020B0404020101020102" pitchFamily="34" charset="77"/>
              </a:rPr>
              <a:t>👉</a:t>
            </a: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1445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87E1-8854-4D46-88C5-F0DE8159BBCB}"/>
              </a:ext>
            </a:extLst>
          </p:cNvPr>
          <p:cNvSpPr>
            <a:spLocks noGrp="1"/>
          </p:cNvSpPr>
          <p:nvPr>
            <p:ph type="title"/>
          </p:nvPr>
        </p:nvSpPr>
        <p:spPr/>
        <p:txBody>
          <a:bodyPr/>
          <a:lstStyle/>
          <a:p>
            <a:r>
              <a:rPr lang="en-US"/>
              <a:t>Building a new feature requires:</a:t>
            </a:r>
          </a:p>
        </p:txBody>
      </p:sp>
      <p:sp>
        <p:nvSpPr>
          <p:cNvPr id="3" name="Content Placeholder 2">
            <a:extLst>
              <a:ext uri="{FF2B5EF4-FFF2-40B4-BE49-F238E27FC236}">
                <a16:creationId xmlns:a16="http://schemas.microsoft.com/office/drawing/2014/main" id="{EF3DF5D5-81F3-4941-8D92-02454B803E59}"/>
              </a:ext>
            </a:extLst>
          </p:cNvPr>
          <p:cNvSpPr>
            <a:spLocks noGrp="1"/>
          </p:cNvSpPr>
          <p:nvPr>
            <p:ph idx="1"/>
          </p:nvPr>
        </p:nvSpPr>
        <p:spPr>
          <a:xfrm>
            <a:off x="609600" y="1714500"/>
            <a:ext cx="10972800" cy="2336024"/>
          </a:xfrm>
        </p:spPr>
        <p:txBody>
          <a:bodyPr/>
          <a:lstStyle/>
          <a:p>
            <a:pPr marL="457200" indent="-457200">
              <a:buFont typeface="Arial" panose="020B0604020202020204" pitchFamily="34" charset="0"/>
              <a:buChar char="•"/>
            </a:pPr>
            <a:r>
              <a:rPr lang="en-US" strike="sngStrike"/>
              <a:t>Spinning up infrastructure</a:t>
            </a:r>
          </a:p>
          <a:p>
            <a:pPr marL="457200" indent="-457200">
              <a:buFont typeface="Arial" panose="020B0604020202020204" pitchFamily="34" charset="0"/>
              <a:buChar char="•"/>
            </a:pPr>
            <a:r>
              <a:rPr lang="en-US" strike="sngStrike"/>
              <a:t>Writing custom integration code</a:t>
            </a:r>
          </a:p>
          <a:p>
            <a:pPr marL="457200" indent="-457200">
              <a:buFont typeface="Arial" panose="020B0604020202020204" pitchFamily="34" charset="0"/>
              <a:buChar char="•"/>
            </a:pPr>
            <a:r>
              <a:rPr lang="en-US" strike="sngStrike"/>
              <a:t>Coordinating with other teams on changes</a:t>
            </a:r>
          </a:p>
          <a:p>
            <a:pPr marL="457200" indent="-457200">
              <a:buFont typeface="Arial" panose="020B0604020202020204" pitchFamily="34" charset="0"/>
              <a:buChar char="•"/>
            </a:pPr>
            <a:r>
              <a:rPr lang="en-US"/>
              <a:t>Writing business logic</a:t>
            </a:r>
          </a:p>
        </p:txBody>
      </p:sp>
      <p:sp>
        <p:nvSpPr>
          <p:cNvPr id="4" name="Slide Number Placeholder 3">
            <a:extLst>
              <a:ext uri="{FF2B5EF4-FFF2-40B4-BE49-F238E27FC236}">
                <a16:creationId xmlns:a16="http://schemas.microsoft.com/office/drawing/2014/main" id="{28C15163-9115-544A-AAFD-4FCB40DE76D7}"/>
              </a:ext>
            </a:extLst>
          </p:cNvPr>
          <p:cNvSpPr>
            <a:spLocks noGrp="1"/>
          </p:cNvSpPr>
          <p:nvPr>
            <p:ph type="sldNum" sz="quarter" idx="12"/>
          </p:nvPr>
        </p:nvSpPr>
        <p:spPr/>
        <p:txBody>
          <a:bodyPr/>
          <a:lstStyle/>
          <a:p>
            <a:fld id="{EB4B8DE2-A4E8-46E4-8BBF-D75455EFF32C}" type="slidenum">
              <a:rPr lang="en-US" smtClean="0"/>
              <a:pPr/>
              <a:t>7</a:t>
            </a:fld>
            <a:endParaRPr lang="en-US"/>
          </a:p>
        </p:txBody>
      </p:sp>
      <p:sp>
        <p:nvSpPr>
          <p:cNvPr id="5" name="TextBox 4">
            <a:extLst>
              <a:ext uri="{FF2B5EF4-FFF2-40B4-BE49-F238E27FC236}">
                <a16:creationId xmlns:a16="http://schemas.microsoft.com/office/drawing/2014/main" id="{43CAA031-45DD-1B4E-88BF-043AA86BD527}"/>
              </a:ext>
            </a:extLst>
          </p:cNvPr>
          <p:cNvSpPr txBox="1"/>
          <p:nvPr/>
        </p:nvSpPr>
        <p:spPr>
          <a:xfrm>
            <a:off x="1094583" y="4569847"/>
            <a:ext cx="10002833" cy="1200329"/>
          </a:xfrm>
          <a:prstGeom prst="rect">
            <a:avLst/>
          </a:prstGeom>
          <a:noFill/>
        </p:spPr>
        <p:txBody>
          <a:bodyPr wrap="square" lIns="0" rIns="0" rtlCol="0">
            <a:spAutoFit/>
          </a:bodyPr>
          <a:lstStyle/>
          <a:p>
            <a:pPr algn="ctr"/>
            <a:r>
              <a:rPr lang="en-US" sz="3600">
                <a:solidFill>
                  <a:schemeClr val="accent1"/>
                </a:solidFill>
              </a:rPr>
              <a:t>Building serverless, event-driven architectures lets you build faster and experiment more.</a:t>
            </a:r>
          </a:p>
        </p:txBody>
      </p:sp>
    </p:spTree>
    <p:extLst>
      <p:ext uri="{BB962C8B-B14F-4D97-AF65-F5344CB8AC3E}">
        <p14:creationId xmlns:p14="http://schemas.microsoft.com/office/powerpoint/2010/main" val="367121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28FD50-1B02-FA4D-C675-9E96D56AD57D}"/>
              </a:ext>
            </a:extLst>
          </p:cNvPr>
          <p:cNvSpPr>
            <a:spLocks noGrp="1"/>
          </p:cNvSpPr>
          <p:nvPr>
            <p:ph type="sldNum" sz="quarter" idx="12"/>
          </p:nvPr>
        </p:nvSpPr>
        <p:spPr/>
        <p:txBody>
          <a:bodyPr/>
          <a:lstStyle/>
          <a:p>
            <a:fld id="{EB4B8DE2-A4E8-46E4-8BBF-D75455EFF32C}" type="slidenum">
              <a:rPr lang="en-US" smtClean="0"/>
              <a:pPr/>
              <a:t>70</a:t>
            </a:fld>
            <a:endParaRPr lang="en-US"/>
          </a:p>
        </p:txBody>
      </p:sp>
      <p:sp>
        <p:nvSpPr>
          <p:cNvPr id="8" name="Title 7">
            <a:extLst>
              <a:ext uri="{FF2B5EF4-FFF2-40B4-BE49-F238E27FC236}">
                <a16:creationId xmlns:a16="http://schemas.microsoft.com/office/drawing/2014/main" id="{52D240BC-35FD-1144-99B7-C44C2E0E07B8}"/>
              </a:ext>
            </a:extLst>
          </p:cNvPr>
          <p:cNvSpPr>
            <a:spLocks noGrp="1"/>
          </p:cNvSpPr>
          <p:nvPr>
            <p:ph type="title"/>
          </p:nvPr>
        </p:nvSpPr>
        <p:spPr>
          <a:xfrm>
            <a:off x="1378171" y="3417350"/>
            <a:ext cx="3527752" cy="923330"/>
          </a:xfrm>
        </p:spPr>
        <p:txBody>
          <a:bodyPr/>
          <a:lstStyle/>
          <a:p>
            <a:r>
              <a:rPr lang="en-US" sz="3000" b="0">
                <a:latin typeface="+mn-lt"/>
              </a:rPr>
              <a:t>Information about the </a:t>
            </a:r>
            <a:r>
              <a:rPr lang="en-US" sz="3000" b="0">
                <a:solidFill>
                  <a:schemeClr val="accent1"/>
                </a:solidFill>
                <a:latin typeface="+mn-lt"/>
              </a:rPr>
              <a:t>car</a:t>
            </a:r>
          </a:p>
        </p:txBody>
      </p:sp>
      <p:sp>
        <p:nvSpPr>
          <p:cNvPr id="12" name="TextBox 11">
            <a:extLst>
              <a:ext uri="{FF2B5EF4-FFF2-40B4-BE49-F238E27FC236}">
                <a16:creationId xmlns:a16="http://schemas.microsoft.com/office/drawing/2014/main" id="{CA39C4AB-48C5-D720-B7BA-1CA2864A167E}"/>
              </a:ext>
            </a:extLst>
          </p:cNvPr>
          <p:cNvSpPr txBox="1"/>
          <p:nvPr/>
        </p:nvSpPr>
        <p:spPr>
          <a:xfrm rot="21392232">
            <a:off x="5008028" y="853504"/>
            <a:ext cx="914400" cy="914400"/>
          </a:xfrm>
          <a:prstGeom prst="rect">
            <a:avLst/>
          </a:prstGeom>
          <a:noFill/>
        </p:spPr>
        <p:txBody>
          <a:bodyPr wrap="none" lIns="0" tIns="0" rIns="0" bIns="0" rtlCol="0" anchor="t">
            <a:noAutofit/>
          </a:bodyPr>
          <a:lstStyle/>
          <a:p>
            <a:pPr>
              <a:lnSpc>
                <a:spcPct val="90000"/>
              </a:lnSpc>
            </a:pP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
        <p:nvSpPr>
          <p:cNvPr id="13" name="Rectangle 12">
            <a:extLst>
              <a:ext uri="{FF2B5EF4-FFF2-40B4-BE49-F238E27FC236}">
                <a16:creationId xmlns:a16="http://schemas.microsoft.com/office/drawing/2014/main" id="{FD0D61B9-D8F4-14E1-8612-64A2A736A0FB}"/>
              </a:ext>
            </a:extLst>
          </p:cNvPr>
          <p:cNvSpPr/>
          <p:nvPr/>
        </p:nvSpPr>
        <p:spPr>
          <a:xfrm>
            <a:off x="6478709" y="750382"/>
            <a:ext cx="3989736" cy="1090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C70ADBF1-A890-EE89-D346-5928FF5771EE}"/>
              </a:ext>
            </a:extLst>
          </p:cNvPr>
          <p:cNvSpPr/>
          <p:nvPr/>
        </p:nvSpPr>
        <p:spPr>
          <a:xfrm>
            <a:off x="4297270" y="1841101"/>
            <a:ext cx="4362877" cy="1057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2A7766A8-2289-C57E-2A1D-4AA7B5303B54}"/>
              </a:ext>
            </a:extLst>
          </p:cNvPr>
          <p:cNvSpPr txBox="1"/>
          <p:nvPr/>
        </p:nvSpPr>
        <p:spPr>
          <a:xfrm rot="20288536">
            <a:off x="5108981" y="2597863"/>
            <a:ext cx="914400" cy="914400"/>
          </a:xfrm>
          <a:prstGeom prst="rect">
            <a:avLst/>
          </a:prstGeom>
          <a:noFill/>
        </p:spPr>
        <p:txBody>
          <a:bodyPr wrap="none" lIns="0" tIns="0" rIns="0" bIns="0" rtlCol="0" anchor="t">
            <a:noAutofit/>
          </a:bodyPr>
          <a:lstStyle/>
          <a:p>
            <a:pPr>
              <a:lnSpc>
                <a:spcPct val="90000"/>
              </a:lnSpc>
            </a:pP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
        <p:nvSpPr>
          <p:cNvPr id="5" name="TextBox 4">
            <a:extLst>
              <a:ext uri="{FF2B5EF4-FFF2-40B4-BE49-F238E27FC236}">
                <a16:creationId xmlns:a16="http://schemas.microsoft.com/office/drawing/2014/main" id="{82128F17-2FBB-D1B6-05E5-141B3573B231}"/>
              </a:ext>
            </a:extLst>
          </p:cNvPr>
          <p:cNvSpPr txBox="1"/>
          <p:nvPr/>
        </p:nvSpPr>
        <p:spPr>
          <a:xfrm rot="973836">
            <a:off x="5098655" y="4734880"/>
            <a:ext cx="914400" cy="914400"/>
          </a:xfrm>
          <a:prstGeom prst="rect">
            <a:avLst/>
          </a:prstGeom>
          <a:noFill/>
        </p:spPr>
        <p:txBody>
          <a:bodyPr wrap="none" lIns="0" tIns="0" rIns="0" bIns="0" rtlCol="0" anchor="t">
            <a:noAutofit/>
          </a:bodyPr>
          <a:lstStyle/>
          <a:p>
            <a:pPr>
              <a:lnSpc>
                <a:spcPct val="90000"/>
              </a:lnSpc>
            </a:pP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
        <p:nvSpPr>
          <p:cNvPr id="7" name="Rectangle 6">
            <a:extLst>
              <a:ext uri="{FF2B5EF4-FFF2-40B4-BE49-F238E27FC236}">
                <a16:creationId xmlns:a16="http://schemas.microsoft.com/office/drawing/2014/main" id="{58C18227-0007-7EC2-BE96-EBB57A1C9039}"/>
              </a:ext>
            </a:extLst>
          </p:cNvPr>
          <p:cNvSpPr/>
          <p:nvPr/>
        </p:nvSpPr>
        <p:spPr>
          <a:xfrm>
            <a:off x="6478709" y="750382"/>
            <a:ext cx="3989736" cy="1090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F4139E41-4AD6-D48F-0A40-4D946A7176F7}"/>
              </a:ext>
            </a:extLst>
          </p:cNvPr>
          <p:cNvSpPr/>
          <p:nvPr/>
        </p:nvSpPr>
        <p:spPr>
          <a:xfrm>
            <a:off x="6643269" y="1841101"/>
            <a:ext cx="4354676" cy="1500764"/>
          </a:xfrm>
          <a:prstGeom prst="rect">
            <a:avLst/>
          </a:prstGeom>
          <a:noFill/>
          <a:ln w="53975">
            <a:solidFill>
              <a:schemeClr val="accent1">
                <a:alpha val="68565"/>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pic>
        <p:nvPicPr>
          <p:cNvPr id="10" name="Picture 9">
            <a:extLst>
              <a:ext uri="{FF2B5EF4-FFF2-40B4-BE49-F238E27FC236}">
                <a16:creationId xmlns:a16="http://schemas.microsoft.com/office/drawing/2014/main" id="{FA33AB03-89F8-4BEA-59D1-6EC4EC02B280}"/>
              </a:ext>
            </a:extLst>
          </p:cNvPr>
          <p:cNvPicPr>
            <a:picLocks noChangeAspect="1"/>
          </p:cNvPicPr>
          <p:nvPr/>
        </p:nvPicPr>
        <p:blipFill>
          <a:blip r:embed="rId2"/>
          <a:stretch>
            <a:fillRect/>
          </a:stretch>
        </p:blipFill>
        <p:spPr>
          <a:xfrm>
            <a:off x="6478708" y="635570"/>
            <a:ext cx="4736508" cy="5215970"/>
          </a:xfrm>
          <a:prstGeom prst="rect">
            <a:avLst/>
          </a:prstGeom>
        </p:spPr>
      </p:pic>
      <p:sp>
        <p:nvSpPr>
          <p:cNvPr id="16" name="Rectangle 15">
            <a:extLst>
              <a:ext uri="{FF2B5EF4-FFF2-40B4-BE49-F238E27FC236}">
                <a16:creationId xmlns:a16="http://schemas.microsoft.com/office/drawing/2014/main" id="{AFB75CDB-53A0-654C-A32F-5EB10CDE7361}"/>
              </a:ext>
            </a:extLst>
          </p:cNvPr>
          <p:cNvSpPr/>
          <p:nvPr/>
        </p:nvSpPr>
        <p:spPr>
          <a:xfrm>
            <a:off x="6478707" y="647870"/>
            <a:ext cx="4354676" cy="1025113"/>
          </a:xfrm>
          <a:prstGeom prst="rect">
            <a:avLst/>
          </a:prstGeom>
          <a:noFill/>
          <a:ln w="53975">
            <a:solidFill>
              <a:schemeClr val="accent1">
                <a:alpha val="68565"/>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7" name="Rectangle 16">
            <a:extLst>
              <a:ext uri="{FF2B5EF4-FFF2-40B4-BE49-F238E27FC236}">
                <a16:creationId xmlns:a16="http://schemas.microsoft.com/office/drawing/2014/main" id="{DE472B8A-950D-2D47-9BCA-6AEBD4870CE3}"/>
              </a:ext>
            </a:extLst>
          </p:cNvPr>
          <p:cNvSpPr/>
          <p:nvPr/>
        </p:nvSpPr>
        <p:spPr>
          <a:xfrm>
            <a:off x="6486909" y="2140744"/>
            <a:ext cx="4354676" cy="1516543"/>
          </a:xfrm>
          <a:prstGeom prst="rect">
            <a:avLst/>
          </a:prstGeom>
          <a:noFill/>
          <a:ln w="53975">
            <a:solidFill>
              <a:schemeClr val="accent4">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8" name="Rectangle 17">
            <a:extLst>
              <a:ext uri="{FF2B5EF4-FFF2-40B4-BE49-F238E27FC236}">
                <a16:creationId xmlns:a16="http://schemas.microsoft.com/office/drawing/2014/main" id="{5A86DAEC-924A-0DDD-11D4-AA1805BE1B03}"/>
              </a:ext>
            </a:extLst>
          </p:cNvPr>
          <p:cNvSpPr/>
          <p:nvPr/>
        </p:nvSpPr>
        <p:spPr>
          <a:xfrm>
            <a:off x="6478707" y="4293931"/>
            <a:ext cx="4354676" cy="1516543"/>
          </a:xfrm>
          <a:prstGeom prst="rect">
            <a:avLst/>
          </a:prstGeom>
          <a:noFill/>
          <a:ln w="53975">
            <a:solidFill>
              <a:schemeClr val="accent4">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9" name="Rectangle 18">
            <a:extLst>
              <a:ext uri="{FF2B5EF4-FFF2-40B4-BE49-F238E27FC236}">
                <a16:creationId xmlns:a16="http://schemas.microsoft.com/office/drawing/2014/main" id="{636AA270-85F2-DF20-992F-E3ABE413C643}"/>
              </a:ext>
            </a:extLst>
          </p:cNvPr>
          <p:cNvSpPr/>
          <p:nvPr/>
        </p:nvSpPr>
        <p:spPr>
          <a:xfrm>
            <a:off x="6478707" y="3801771"/>
            <a:ext cx="4320392" cy="402878"/>
          </a:xfrm>
          <a:prstGeom prst="rect">
            <a:avLst/>
          </a:prstGeom>
          <a:noFill/>
          <a:ln w="53975">
            <a:solidFill>
              <a:schemeClr val="accent1">
                <a:alpha val="68565"/>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21" name="Title 7">
            <a:extLst>
              <a:ext uri="{FF2B5EF4-FFF2-40B4-BE49-F238E27FC236}">
                <a16:creationId xmlns:a16="http://schemas.microsoft.com/office/drawing/2014/main" id="{EB591D9C-862C-F18B-5411-24C6B5454115}"/>
              </a:ext>
            </a:extLst>
          </p:cNvPr>
          <p:cNvSpPr txBox="1">
            <a:spLocks/>
          </p:cNvSpPr>
          <p:nvPr/>
        </p:nvSpPr>
        <p:spPr>
          <a:xfrm>
            <a:off x="1399457" y="1490837"/>
            <a:ext cx="3527752"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latin typeface="+mn-lt"/>
              </a:rPr>
              <a:t>Information about the </a:t>
            </a:r>
            <a:r>
              <a:rPr lang="en-US" sz="3000" b="0">
                <a:solidFill>
                  <a:schemeClr val="accent4"/>
                </a:solidFill>
                <a:latin typeface="+mn-lt"/>
              </a:rPr>
              <a:t>car status</a:t>
            </a:r>
          </a:p>
        </p:txBody>
      </p:sp>
    </p:spTree>
    <p:extLst>
      <p:ext uri="{BB962C8B-B14F-4D97-AF65-F5344CB8AC3E}">
        <p14:creationId xmlns:p14="http://schemas.microsoft.com/office/powerpoint/2010/main" val="40423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28FD50-1B02-FA4D-C675-9E96D56AD57D}"/>
              </a:ext>
            </a:extLst>
          </p:cNvPr>
          <p:cNvSpPr>
            <a:spLocks noGrp="1"/>
          </p:cNvSpPr>
          <p:nvPr>
            <p:ph type="sldNum" sz="quarter" idx="12"/>
          </p:nvPr>
        </p:nvSpPr>
        <p:spPr/>
        <p:txBody>
          <a:bodyPr/>
          <a:lstStyle/>
          <a:p>
            <a:fld id="{EB4B8DE2-A4E8-46E4-8BBF-D75455EFF32C}" type="slidenum">
              <a:rPr lang="en-US" smtClean="0"/>
              <a:pPr/>
              <a:t>71</a:t>
            </a:fld>
            <a:endParaRPr lang="en-US"/>
          </a:p>
        </p:txBody>
      </p:sp>
      <p:sp>
        <p:nvSpPr>
          <p:cNvPr id="8" name="Title 7">
            <a:extLst>
              <a:ext uri="{FF2B5EF4-FFF2-40B4-BE49-F238E27FC236}">
                <a16:creationId xmlns:a16="http://schemas.microsoft.com/office/drawing/2014/main" id="{52D240BC-35FD-1144-99B7-C44C2E0E07B8}"/>
              </a:ext>
            </a:extLst>
          </p:cNvPr>
          <p:cNvSpPr>
            <a:spLocks noGrp="1"/>
          </p:cNvSpPr>
          <p:nvPr>
            <p:ph type="title"/>
          </p:nvPr>
        </p:nvSpPr>
        <p:spPr>
          <a:xfrm>
            <a:off x="1453495" y="3392548"/>
            <a:ext cx="3527752" cy="923330"/>
          </a:xfrm>
        </p:spPr>
        <p:txBody>
          <a:bodyPr/>
          <a:lstStyle/>
          <a:p>
            <a:r>
              <a:rPr lang="en-US" sz="3000" b="0">
                <a:solidFill>
                  <a:schemeClr val="accent1"/>
                </a:solidFill>
                <a:latin typeface="+mn-lt"/>
              </a:rPr>
              <a:t>Metadata</a:t>
            </a:r>
            <a:r>
              <a:rPr lang="en-US" sz="3000" b="0">
                <a:latin typeface="+mn-lt"/>
              </a:rPr>
              <a:t> about the event</a:t>
            </a:r>
          </a:p>
        </p:txBody>
      </p:sp>
      <p:pic>
        <p:nvPicPr>
          <p:cNvPr id="11" name="Picture 10">
            <a:extLst>
              <a:ext uri="{FF2B5EF4-FFF2-40B4-BE49-F238E27FC236}">
                <a16:creationId xmlns:a16="http://schemas.microsoft.com/office/drawing/2014/main" id="{B854EC02-9F93-1AF4-64E7-6222FF332B1B}"/>
              </a:ext>
            </a:extLst>
          </p:cNvPr>
          <p:cNvPicPr>
            <a:picLocks noChangeAspect="1"/>
          </p:cNvPicPr>
          <p:nvPr/>
        </p:nvPicPr>
        <p:blipFill>
          <a:blip r:embed="rId3"/>
          <a:stretch>
            <a:fillRect/>
          </a:stretch>
        </p:blipFill>
        <p:spPr>
          <a:xfrm>
            <a:off x="6599533" y="696884"/>
            <a:ext cx="5372812" cy="5199960"/>
          </a:xfrm>
          <a:prstGeom prst="rect">
            <a:avLst/>
          </a:prstGeom>
        </p:spPr>
      </p:pic>
      <p:sp>
        <p:nvSpPr>
          <p:cNvPr id="12" name="TextBox 11">
            <a:extLst>
              <a:ext uri="{FF2B5EF4-FFF2-40B4-BE49-F238E27FC236}">
                <a16:creationId xmlns:a16="http://schemas.microsoft.com/office/drawing/2014/main" id="{CA39C4AB-48C5-D720-B7BA-1CA2864A167E}"/>
              </a:ext>
            </a:extLst>
          </p:cNvPr>
          <p:cNvSpPr txBox="1"/>
          <p:nvPr/>
        </p:nvSpPr>
        <p:spPr>
          <a:xfrm rot="21392232">
            <a:off x="5008028" y="853504"/>
            <a:ext cx="914400" cy="914400"/>
          </a:xfrm>
          <a:prstGeom prst="rect">
            <a:avLst/>
          </a:prstGeom>
          <a:noFill/>
        </p:spPr>
        <p:txBody>
          <a:bodyPr wrap="none" lIns="0" tIns="0" rIns="0" bIns="0" rtlCol="0" anchor="t">
            <a:noAutofit/>
          </a:bodyPr>
          <a:lstStyle/>
          <a:p>
            <a:pPr>
              <a:lnSpc>
                <a:spcPct val="90000"/>
              </a:lnSpc>
            </a:pP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
        <p:nvSpPr>
          <p:cNvPr id="13" name="Rectangle 12">
            <a:extLst>
              <a:ext uri="{FF2B5EF4-FFF2-40B4-BE49-F238E27FC236}">
                <a16:creationId xmlns:a16="http://schemas.microsoft.com/office/drawing/2014/main" id="{FD0D61B9-D8F4-14E1-8612-64A2A736A0FB}"/>
              </a:ext>
            </a:extLst>
          </p:cNvPr>
          <p:cNvSpPr/>
          <p:nvPr/>
        </p:nvSpPr>
        <p:spPr>
          <a:xfrm>
            <a:off x="6478709" y="750382"/>
            <a:ext cx="3989736" cy="1090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C70ADBF1-A890-EE89-D346-5928FF5771EE}"/>
              </a:ext>
            </a:extLst>
          </p:cNvPr>
          <p:cNvSpPr/>
          <p:nvPr/>
        </p:nvSpPr>
        <p:spPr>
          <a:xfrm>
            <a:off x="4297270" y="1841101"/>
            <a:ext cx="4362877" cy="1057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64DE5D9A-21CB-CB8E-68FF-8C3048840A30}"/>
              </a:ext>
            </a:extLst>
          </p:cNvPr>
          <p:cNvSpPr/>
          <p:nvPr/>
        </p:nvSpPr>
        <p:spPr>
          <a:xfrm>
            <a:off x="6659128" y="3317462"/>
            <a:ext cx="4354676" cy="1053815"/>
          </a:xfrm>
          <a:prstGeom prst="rect">
            <a:avLst/>
          </a:prstGeom>
          <a:noFill/>
          <a:ln w="53975">
            <a:solidFill>
              <a:schemeClr val="accent1">
                <a:alpha val="68565"/>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2A7766A8-2289-C57E-2A1D-4AA7B5303B54}"/>
              </a:ext>
            </a:extLst>
          </p:cNvPr>
          <p:cNvSpPr txBox="1"/>
          <p:nvPr/>
        </p:nvSpPr>
        <p:spPr>
          <a:xfrm rot="21392232">
            <a:off x="5103311" y="3323644"/>
            <a:ext cx="914400" cy="914400"/>
          </a:xfrm>
          <a:prstGeom prst="rect">
            <a:avLst/>
          </a:prstGeom>
          <a:noFill/>
        </p:spPr>
        <p:txBody>
          <a:bodyPr wrap="none" lIns="0" tIns="0" rIns="0" bIns="0" rtlCol="0" anchor="t">
            <a:noAutofit/>
          </a:bodyPr>
          <a:lstStyle/>
          <a:p>
            <a:pPr>
              <a:lnSpc>
                <a:spcPct val="90000"/>
              </a:lnSpc>
            </a:pPr>
            <a:r>
              <a:rPr lang="en-GB" sz="8000">
                <a:solidFill>
                  <a:schemeClr val="tx2"/>
                </a:solidFill>
                <a:latin typeface="Iris Circular TT Light" panose="020B0404020101020102" pitchFamily="34" charset="77"/>
                <a:cs typeface="Iris Circular TT Light" panose="020B0404020101020102" pitchFamily="34" charset="77"/>
              </a:rPr>
              <a:t>👉</a:t>
            </a: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2143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28FD50-1B02-FA4D-C675-9E96D56AD57D}"/>
              </a:ext>
            </a:extLst>
          </p:cNvPr>
          <p:cNvSpPr>
            <a:spLocks noGrp="1"/>
          </p:cNvSpPr>
          <p:nvPr>
            <p:ph type="sldNum" sz="quarter" idx="12"/>
          </p:nvPr>
        </p:nvSpPr>
        <p:spPr/>
        <p:txBody>
          <a:bodyPr/>
          <a:lstStyle/>
          <a:p>
            <a:fld id="{EB4B8DE2-A4E8-46E4-8BBF-D75455EFF32C}" type="slidenum">
              <a:rPr lang="en-US" smtClean="0"/>
              <a:pPr/>
              <a:t>72</a:t>
            </a:fld>
            <a:endParaRPr lang="en-US"/>
          </a:p>
        </p:txBody>
      </p:sp>
      <p:sp>
        <p:nvSpPr>
          <p:cNvPr id="8" name="Title 7">
            <a:extLst>
              <a:ext uri="{FF2B5EF4-FFF2-40B4-BE49-F238E27FC236}">
                <a16:creationId xmlns:a16="http://schemas.microsoft.com/office/drawing/2014/main" id="{52D240BC-35FD-1144-99B7-C44C2E0E07B8}"/>
              </a:ext>
            </a:extLst>
          </p:cNvPr>
          <p:cNvSpPr>
            <a:spLocks noGrp="1"/>
          </p:cNvSpPr>
          <p:nvPr>
            <p:ph type="title"/>
          </p:nvPr>
        </p:nvSpPr>
        <p:spPr>
          <a:xfrm>
            <a:off x="1524000" y="609207"/>
            <a:ext cx="3527752" cy="1338828"/>
          </a:xfrm>
        </p:spPr>
        <p:txBody>
          <a:bodyPr/>
          <a:lstStyle/>
          <a:p>
            <a:r>
              <a:rPr lang="en-US" sz="3000" b="0" dirty="0">
                <a:latin typeface="+mn-lt"/>
              </a:rPr>
              <a:t>Some</a:t>
            </a:r>
            <a:r>
              <a:rPr lang="en-US" sz="3000" b="0" dirty="0">
                <a:solidFill>
                  <a:schemeClr val="accent1"/>
                </a:solidFill>
                <a:latin typeface="+mn-lt"/>
              </a:rPr>
              <a:t> implementation detail</a:t>
            </a:r>
          </a:p>
        </p:txBody>
      </p:sp>
      <p:pic>
        <p:nvPicPr>
          <p:cNvPr id="11" name="Picture 10">
            <a:extLst>
              <a:ext uri="{FF2B5EF4-FFF2-40B4-BE49-F238E27FC236}">
                <a16:creationId xmlns:a16="http://schemas.microsoft.com/office/drawing/2014/main" id="{B854EC02-9F93-1AF4-64E7-6222FF332B1B}"/>
              </a:ext>
            </a:extLst>
          </p:cNvPr>
          <p:cNvPicPr>
            <a:picLocks noChangeAspect="1"/>
          </p:cNvPicPr>
          <p:nvPr/>
        </p:nvPicPr>
        <p:blipFill>
          <a:blip r:embed="rId3"/>
          <a:stretch>
            <a:fillRect/>
          </a:stretch>
        </p:blipFill>
        <p:spPr>
          <a:xfrm>
            <a:off x="6599533" y="696884"/>
            <a:ext cx="5372812" cy="5199960"/>
          </a:xfrm>
          <a:prstGeom prst="rect">
            <a:avLst/>
          </a:prstGeom>
        </p:spPr>
      </p:pic>
      <p:sp>
        <p:nvSpPr>
          <p:cNvPr id="12" name="TextBox 11">
            <a:extLst>
              <a:ext uri="{FF2B5EF4-FFF2-40B4-BE49-F238E27FC236}">
                <a16:creationId xmlns:a16="http://schemas.microsoft.com/office/drawing/2014/main" id="{CA39C4AB-48C5-D720-B7BA-1CA2864A167E}"/>
              </a:ext>
            </a:extLst>
          </p:cNvPr>
          <p:cNvSpPr txBox="1"/>
          <p:nvPr/>
        </p:nvSpPr>
        <p:spPr>
          <a:xfrm rot="21392232">
            <a:off x="5008028" y="853504"/>
            <a:ext cx="914400" cy="914400"/>
          </a:xfrm>
          <a:prstGeom prst="rect">
            <a:avLst/>
          </a:prstGeom>
          <a:noFill/>
        </p:spPr>
        <p:txBody>
          <a:bodyPr wrap="none" lIns="0" tIns="0" rIns="0" bIns="0" rtlCol="0" anchor="t">
            <a:noAutofit/>
          </a:bodyPr>
          <a:lstStyle/>
          <a:p>
            <a:pPr>
              <a:lnSpc>
                <a:spcPct val="90000"/>
              </a:lnSpc>
            </a:pPr>
            <a:r>
              <a:rPr lang="en-GB" sz="8000" dirty="0">
                <a:solidFill>
                  <a:schemeClr val="tx2"/>
                </a:solidFill>
                <a:latin typeface="Iris Circular TT Light" panose="020B0404020101020102" pitchFamily="34" charset="77"/>
                <a:cs typeface="Iris Circular TT Light" panose="020B0404020101020102" pitchFamily="34" charset="77"/>
              </a:rPr>
              <a:t>👉</a:t>
            </a:r>
            <a:endParaRPr lang="en-GB" sz="8000" b="0" i="0" dirty="0">
              <a:solidFill>
                <a:schemeClr val="tx2"/>
              </a:solidFill>
              <a:latin typeface="Iris Circular TT Light" panose="020B0404020101020102" pitchFamily="34" charset="77"/>
              <a:cs typeface="Iris Circular TT Light" panose="020B0404020101020102" pitchFamily="34" charset="77"/>
            </a:endParaRPr>
          </a:p>
        </p:txBody>
      </p:sp>
      <p:sp>
        <p:nvSpPr>
          <p:cNvPr id="13" name="Rectangle 12">
            <a:extLst>
              <a:ext uri="{FF2B5EF4-FFF2-40B4-BE49-F238E27FC236}">
                <a16:creationId xmlns:a16="http://schemas.microsoft.com/office/drawing/2014/main" id="{FD0D61B9-D8F4-14E1-8612-64A2A736A0FB}"/>
              </a:ext>
            </a:extLst>
          </p:cNvPr>
          <p:cNvSpPr/>
          <p:nvPr/>
        </p:nvSpPr>
        <p:spPr>
          <a:xfrm>
            <a:off x="6478709" y="750382"/>
            <a:ext cx="3989736" cy="1090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C70ADBF1-A890-EE89-D346-5928FF5771EE}"/>
              </a:ext>
            </a:extLst>
          </p:cNvPr>
          <p:cNvSpPr/>
          <p:nvPr/>
        </p:nvSpPr>
        <p:spPr>
          <a:xfrm>
            <a:off x="4297270" y="1841101"/>
            <a:ext cx="4362877" cy="1057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64DE5D9A-21CB-CB8E-68FF-8C3048840A30}"/>
              </a:ext>
            </a:extLst>
          </p:cNvPr>
          <p:cNvSpPr/>
          <p:nvPr/>
        </p:nvSpPr>
        <p:spPr>
          <a:xfrm>
            <a:off x="6860050" y="787286"/>
            <a:ext cx="4354676" cy="1053815"/>
          </a:xfrm>
          <a:prstGeom prst="rect">
            <a:avLst/>
          </a:prstGeom>
          <a:noFill/>
          <a:ln w="53975">
            <a:solidFill>
              <a:schemeClr val="accent1">
                <a:alpha val="68565"/>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Tree>
    <p:extLst>
      <p:ext uri="{BB962C8B-B14F-4D97-AF65-F5344CB8AC3E}">
        <p14:creationId xmlns:p14="http://schemas.microsoft.com/office/powerpoint/2010/main" val="330086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FDD01E-688F-F84B-7E9B-84DBEDACC2B3}"/>
              </a:ext>
            </a:extLst>
          </p:cNvPr>
          <p:cNvSpPr>
            <a:spLocks noGrp="1"/>
          </p:cNvSpPr>
          <p:nvPr>
            <p:ph type="sldNum" sz="quarter" idx="12"/>
          </p:nvPr>
        </p:nvSpPr>
        <p:spPr/>
        <p:txBody>
          <a:bodyPr/>
          <a:lstStyle/>
          <a:p>
            <a:fld id="{EB4B8DE2-A4E8-46E4-8BBF-D75455EFF32C}" type="slidenum">
              <a:rPr lang="en-US" smtClean="0"/>
              <a:pPr/>
              <a:t>73</a:t>
            </a:fld>
            <a:endParaRPr lang="en-US"/>
          </a:p>
        </p:txBody>
      </p:sp>
      <p:sp>
        <p:nvSpPr>
          <p:cNvPr id="8" name="Title 1">
            <a:extLst>
              <a:ext uri="{FF2B5EF4-FFF2-40B4-BE49-F238E27FC236}">
                <a16:creationId xmlns:a16="http://schemas.microsoft.com/office/drawing/2014/main" id="{B19FEF1D-DB9A-0988-16DD-94C84F69FA53}"/>
              </a:ext>
            </a:extLst>
          </p:cNvPr>
          <p:cNvSpPr txBox="1">
            <a:spLocks/>
          </p:cNvSpPr>
          <p:nvPr/>
        </p:nvSpPr>
        <p:spPr>
          <a:xfrm>
            <a:off x="2854549" y="568500"/>
            <a:ext cx="5999761"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4500">
                <a:solidFill>
                  <a:schemeClr val="accent4"/>
                </a:solidFill>
              </a:rPr>
              <a:t>The God event</a:t>
            </a:r>
            <a:br>
              <a:rPr lang="en-US" sz="4500">
                <a:solidFill>
                  <a:schemeClr val="accent1"/>
                </a:solidFill>
              </a:rPr>
            </a:br>
            <a:r>
              <a:rPr lang="en-US" sz="4500"/>
              <a:t>pattern</a:t>
            </a:r>
          </a:p>
        </p:txBody>
      </p:sp>
      <p:sp>
        <p:nvSpPr>
          <p:cNvPr id="2" name="Rectangle 1">
            <a:extLst>
              <a:ext uri="{FF2B5EF4-FFF2-40B4-BE49-F238E27FC236}">
                <a16:creationId xmlns:a16="http://schemas.microsoft.com/office/drawing/2014/main" id="{8502FA61-8788-68F7-8016-3737F24CEAC1}"/>
              </a:ext>
            </a:extLst>
          </p:cNvPr>
          <p:cNvSpPr/>
          <p:nvPr/>
        </p:nvSpPr>
        <p:spPr>
          <a:xfrm>
            <a:off x="249279" y="2715792"/>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3" name="Graphic 16">
            <a:extLst>
              <a:ext uri="{FF2B5EF4-FFF2-40B4-BE49-F238E27FC236}">
                <a16:creationId xmlns:a16="http://schemas.microsoft.com/office/drawing/2014/main" id="{9213BA7E-715F-C88D-4D18-FB40A94FE65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665453" y="3025831"/>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390D385-D2A4-CA2B-6273-4148CF19969E}"/>
              </a:ext>
            </a:extLst>
          </p:cNvPr>
          <p:cNvSpPr/>
          <p:nvPr/>
        </p:nvSpPr>
        <p:spPr>
          <a:xfrm>
            <a:off x="9464809" y="2715791"/>
            <a:ext cx="2512089" cy="16154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cxnSp>
        <p:nvCxnSpPr>
          <p:cNvPr id="9" name="Straight Arrow Connector 8">
            <a:extLst>
              <a:ext uri="{FF2B5EF4-FFF2-40B4-BE49-F238E27FC236}">
                <a16:creationId xmlns:a16="http://schemas.microsoft.com/office/drawing/2014/main" id="{12FED20A-82E2-C1A2-C226-17315911F56A}"/>
              </a:ext>
            </a:extLst>
          </p:cNvPr>
          <p:cNvCxnSpPr>
            <a:cxnSpLocks/>
            <a:stCxn id="3" idx="3"/>
            <a:endCxn id="7" idx="1"/>
          </p:cNvCxnSpPr>
          <p:nvPr/>
        </p:nvCxnSpPr>
        <p:spPr>
          <a:xfrm flipV="1">
            <a:off x="6660795" y="3523501"/>
            <a:ext cx="2804014" cy="1"/>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32F732-91A4-D723-C289-47AF44E86F99}"/>
              </a:ext>
            </a:extLst>
          </p:cNvPr>
          <p:cNvCxnSpPr>
            <a:cxnSpLocks/>
            <a:stCxn id="2" idx="3"/>
            <a:endCxn id="3" idx="1"/>
          </p:cNvCxnSpPr>
          <p:nvPr/>
        </p:nvCxnSpPr>
        <p:spPr>
          <a:xfrm>
            <a:off x="2761368" y="3523502"/>
            <a:ext cx="2904085"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A772F3-C897-2AE6-C876-016EF53B52BD}"/>
              </a:ext>
            </a:extLst>
          </p:cNvPr>
          <p:cNvSpPr txBox="1"/>
          <p:nvPr/>
        </p:nvSpPr>
        <p:spPr>
          <a:xfrm>
            <a:off x="2582189" y="2765078"/>
            <a:ext cx="3083264" cy="477054"/>
          </a:xfrm>
          <a:prstGeom prst="rect">
            <a:avLst/>
          </a:prstGeom>
          <a:noFill/>
        </p:spPr>
        <p:txBody>
          <a:bodyPr wrap="square">
            <a:spAutoFit/>
          </a:bodyPr>
          <a:lstStyle/>
          <a:p>
            <a:pPr algn="ctr" eaLnBrk="1" hangingPunct="1"/>
            <a:r>
              <a:rPr lang="en-US" altLang="en-US" sz="2500" i="1" err="1">
                <a:solidFill>
                  <a:schemeClr val="accent4"/>
                </a:solidFill>
                <a:ea typeface="Amazon Ember" panose="020B0603020204020204" pitchFamily="34" charset="0"/>
                <a:cs typeface="Arial" panose="020B0604020202020204" pitchFamily="34" charset="0"/>
              </a:rPr>
              <a:t>VehicleUpdated</a:t>
            </a:r>
            <a:endParaRPr lang="en-US" altLang="en-US" sz="2500" i="1">
              <a:solidFill>
                <a:schemeClr val="accent4"/>
              </a:solidFill>
              <a:ea typeface="Amazon Ember" panose="020B0603020204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895AACF-9FD4-E3C1-E6F6-43E3D04DC742}"/>
              </a:ext>
            </a:extLst>
          </p:cNvPr>
          <p:cNvSpPr txBox="1"/>
          <p:nvPr/>
        </p:nvSpPr>
        <p:spPr>
          <a:xfrm>
            <a:off x="6775826" y="2765078"/>
            <a:ext cx="2512089" cy="477054"/>
          </a:xfrm>
          <a:prstGeom prst="rect">
            <a:avLst/>
          </a:prstGeom>
          <a:noFill/>
        </p:spPr>
        <p:txBody>
          <a:bodyPr wrap="square">
            <a:spAutoFit/>
          </a:bodyPr>
          <a:lstStyle/>
          <a:p>
            <a:pPr algn="ctr" eaLnBrk="1" hangingPunct="1"/>
            <a:r>
              <a:rPr lang="en-US" altLang="en-US" sz="2500" i="1" err="1">
                <a:solidFill>
                  <a:schemeClr val="accent4"/>
                </a:solidFill>
                <a:ea typeface="Amazon Ember" panose="020B0603020204020204" pitchFamily="34" charset="0"/>
                <a:cs typeface="Arial" panose="020B0604020202020204" pitchFamily="34" charset="0"/>
              </a:rPr>
              <a:t>VehicleUpdated</a:t>
            </a:r>
            <a:endParaRPr lang="en-US" altLang="en-US" sz="2500" i="1">
              <a:solidFill>
                <a:schemeClr val="accent4"/>
              </a:solidFill>
              <a:ea typeface="Amazon Ember" panose="020B0603020204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61FFF8D-31A9-8F49-AA4C-021D11D6E24E}"/>
              </a:ext>
            </a:extLst>
          </p:cNvPr>
          <p:cNvSpPr txBox="1"/>
          <p:nvPr/>
        </p:nvSpPr>
        <p:spPr>
          <a:xfrm>
            <a:off x="5457229" y="4069916"/>
            <a:ext cx="1411789"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68883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FDD01E-688F-F84B-7E9B-84DBEDACC2B3}"/>
              </a:ext>
            </a:extLst>
          </p:cNvPr>
          <p:cNvSpPr>
            <a:spLocks noGrp="1"/>
          </p:cNvSpPr>
          <p:nvPr>
            <p:ph type="sldNum" sz="quarter" idx="12"/>
          </p:nvPr>
        </p:nvSpPr>
        <p:spPr>
          <a:xfrm>
            <a:off x="9254320" y="6266465"/>
            <a:ext cx="2743200" cy="365125"/>
          </a:xfrm>
        </p:spPr>
        <p:txBody>
          <a:bodyPr/>
          <a:lstStyle/>
          <a:p>
            <a:fld id="{EB4B8DE2-A4E8-46E4-8BBF-D75455EFF32C}" type="slidenum">
              <a:rPr lang="en-US" smtClean="0"/>
              <a:pPr/>
              <a:t>74</a:t>
            </a:fld>
            <a:endParaRPr lang="en-US"/>
          </a:p>
        </p:txBody>
      </p:sp>
      <p:sp>
        <p:nvSpPr>
          <p:cNvPr id="8" name="Title 1">
            <a:extLst>
              <a:ext uri="{FF2B5EF4-FFF2-40B4-BE49-F238E27FC236}">
                <a16:creationId xmlns:a16="http://schemas.microsoft.com/office/drawing/2014/main" id="{B19FEF1D-DB9A-0988-16DD-94C84F69FA53}"/>
              </a:ext>
            </a:extLst>
          </p:cNvPr>
          <p:cNvSpPr txBox="1">
            <a:spLocks/>
          </p:cNvSpPr>
          <p:nvPr/>
        </p:nvSpPr>
        <p:spPr>
          <a:xfrm>
            <a:off x="2854549" y="568500"/>
            <a:ext cx="5999761"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4500">
                <a:solidFill>
                  <a:schemeClr val="accent4"/>
                </a:solidFill>
              </a:rPr>
              <a:t>The God event</a:t>
            </a:r>
            <a:br>
              <a:rPr lang="en-US" sz="4500">
                <a:solidFill>
                  <a:schemeClr val="accent1"/>
                </a:solidFill>
              </a:rPr>
            </a:br>
            <a:r>
              <a:rPr lang="en-US" sz="4500"/>
              <a:t>pattern</a:t>
            </a:r>
          </a:p>
        </p:txBody>
      </p:sp>
      <p:sp>
        <p:nvSpPr>
          <p:cNvPr id="2" name="Rectangle 1">
            <a:extLst>
              <a:ext uri="{FF2B5EF4-FFF2-40B4-BE49-F238E27FC236}">
                <a16:creationId xmlns:a16="http://schemas.microsoft.com/office/drawing/2014/main" id="{8502FA61-8788-68F7-8016-3737F24CEAC1}"/>
              </a:ext>
            </a:extLst>
          </p:cNvPr>
          <p:cNvSpPr/>
          <p:nvPr/>
        </p:nvSpPr>
        <p:spPr>
          <a:xfrm>
            <a:off x="248687" y="2702258"/>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3" name="Graphic 16">
            <a:extLst>
              <a:ext uri="{FF2B5EF4-FFF2-40B4-BE49-F238E27FC236}">
                <a16:creationId xmlns:a16="http://schemas.microsoft.com/office/drawing/2014/main" id="{9213BA7E-715F-C88D-4D18-FB40A94FE65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425778" y="3012297"/>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E7619C4-7C9F-FAFF-8BAE-C430D99FB33F}"/>
              </a:ext>
            </a:extLst>
          </p:cNvPr>
          <p:cNvSpPr txBox="1"/>
          <p:nvPr/>
        </p:nvSpPr>
        <p:spPr>
          <a:xfrm>
            <a:off x="5217554" y="4049620"/>
            <a:ext cx="1411789"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390D385-D2A4-CA2B-6273-4148CF19969E}"/>
              </a:ext>
            </a:extLst>
          </p:cNvPr>
          <p:cNvSpPr/>
          <p:nvPr/>
        </p:nvSpPr>
        <p:spPr>
          <a:xfrm>
            <a:off x="9506663" y="1244059"/>
            <a:ext cx="2103837" cy="10599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cxnSp>
        <p:nvCxnSpPr>
          <p:cNvPr id="10" name="Straight Arrow Connector 9">
            <a:extLst>
              <a:ext uri="{FF2B5EF4-FFF2-40B4-BE49-F238E27FC236}">
                <a16:creationId xmlns:a16="http://schemas.microsoft.com/office/drawing/2014/main" id="{B332F732-91A4-D723-C289-47AF44E86F99}"/>
              </a:ext>
            </a:extLst>
          </p:cNvPr>
          <p:cNvCxnSpPr>
            <a:cxnSpLocks/>
            <a:stCxn id="2" idx="3"/>
            <a:endCxn id="3" idx="1"/>
          </p:cNvCxnSpPr>
          <p:nvPr/>
        </p:nvCxnSpPr>
        <p:spPr>
          <a:xfrm>
            <a:off x="2760776" y="3509968"/>
            <a:ext cx="2665002"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15D5A4F-614C-3DCD-6591-4E3759B1031D}"/>
              </a:ext>
            </a:extLst>
          </p:cNvPr>
          <p:cNvCxnSpPr>
            <a:cxnSpLocks/>
            <a:stCxn id="3" idx="3"/>
            <a:endCxn id="7" idx="1"/>
          </p:cNvCxnSpPr>
          <p:nvPr/>
        </p:nvCxnSpPr>
        <p:spPr>
          <a:xfrm flipV="1">
            <a:off x="6421120" y="1774045"/>
            <a:ext cx="3085543" cy="1735923"/>
          </a:xfrm>
          <a:prstGeom prst="bentConnector3">
            <a:avLst>
              <a:gd name="adj1" fmla="val 7851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8BB29DA-F43F-95E2-674E-F081A1207432}"/>
              </a:ext>
            </a:extLst>
          </p:cNvPr>
          <p:cNvSpPr/>
          <p:nvPr/>
        </p:nvSpPr>
        <p:spPr>
          <a:xfrm>
            <a:off x="9506664" y="2572565"/>
            <a:ext cx="2103837" cy="10599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Orders Component</a:t>
            </a:r>
          </a:p>
        </p:txBody>
      </p:sp>
      <p:sp>
        <p:nvSpPr>
          <p:cNvPr id="13" name="Rectangle 12">
            <a:extLst>
              <a:ext uri="{FF2B5EF4-FFF2-40B4-BE49-F238E27FC236}">
                <a16:creationId xmlns:a16="http://schemas.microsoft.com/office/drawing/2014/main" id="{FD53B7BB-1DD5-C1B3-07CA-F131C72EEEF9}"/>
              </a:ext>
            </a:extLst>
          </p:cNvPr>
          <p:cNvSpPr/>
          <p:nvPr/>
        </p:nvSpPr>
        <p:spPr>
          <a:xfrm>
            <a:off x="9506664" y="3890702"/>
            <a:ext cx="2103837" cy="1059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Delivery Component</a:t>
            </a:r>
          </a:p>
        </p:txBody>
      </p:sp>
      <p:sp>
        <p:nvSpPr>
          <p:cNvPr id="16" name="Rectangle 15">
            <a:extLst>
              <a:ext uri="{FF2B5EF4-FFF2-40B4-BE49-F238E27FC236}">
                <a16:creationId xmlns:a16="http://schemas.microsoft.com/office/drawing/2014/main" id="{4F218D63-B776-246B-2C16-2C1338322DC0}"/>
              </a:ext>
            </a:extLst>
          </p:cNvPr>
          <p:cNvSpPr/>
          <p:nvPr/>
        </p:nvSpPr>
        <p:spPr>
          <a:xfrm>
            <a:off x="9506665" y="5206494"/>
            <a:ext cx="2103837" cy="10599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Finance Component</a:t>
            </a:r>
          </a:p>
        </p:txBody>
      </p:sp>
      <p:cxnSp>
        <p:nvCxnSpPr>
          <p:cNvPr id="19" name="Elbow Connector 18">
            <a:extLst>
              <a:ext uri="{FF2B5EF4-FFF2-40B4-BE49-F238E27FC236}">
                <a16:creationId xmlns:a16="http://schemas.microsoft.com/office/drawing/2014/main" id="{5F030E6E-D5EB-039A-14F8-98D5CAA31E7F}"/>
              </a:ext>
            </a:extLst>
          </p:cNvPr>
          <p:cNvCxnSpPr>
            <a:cxnSpLocks/>
            <a:stCxn id="3" idx="3"/>
            <a:endCxn id="12" idx="1"/>
          </p:cNvCxnSpPr>
          <p:nvPr/>
        </p:nvCxnSpPr>
        <p:spPr>
          <a:xfrm flipV="1">
            <a:off x="6421120" y="3102551"/>
            <a:ext cx="3085544" cy="407417"/>
          </a:xfrm>
          <a:prstGeom prst="bentConnector3">
            <a:avLst>
              <a:gd name="adj1" fmla="val 78134"/>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5E838B67-AC1F-1109-8E9E-AA72C7B6FEC7}"/>
              </a:ext>
            </a:extLst>
          </p:cNvPr>
          <p:cNvCxnSpPr>
            <a:cxnSpLocks/>
            <a:stCxn id="3" idx="3"/>
            <a:endCxn id="13" idx="1"/>
          </p:cNvCxnSpPr>
          <p:nvPr/>
        </p:nvCxnSpPr>
        <p:spPr>
          <a:xfrm>
            <a:off x="6421120" y="3509968"/>
            <a:ext cx="3085544" cy="910720"/>
          </a:xfrm>
          <a:prstGeom prst="bentConnector3">
            <a:avLst>
              <a:gd name="adj1" fmla="val 7851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5FEDDCE-ED12-4C66-AEE2-F4ECCF846CE0}"/>
              </a:ext>
            </a:extLst>
          </p:cNvPr>
          <p:cNvCxnSpPr>
            <a:cxnSpLocks/>
            <a:stCxn id="3" idx="3"/>
            <a:endCxn id="16" idx="1"/>
          </p:cNvCxnSpPr>
          <p:nvPr/>
        </p:nvCxnSpPr>
        <p:spPr>
          <a:xfrm>
            <a:off x="6421120" y="3509968"/>
            <a:ext cx="3085545" cy="2226512"/>
          </a:xfrm>
          <a:prstGeom prst="bentConnector3">
            <a:avLst>
              <a:gd name="adj1" fmla="val 7851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CE67CB-7059-BA2D-CAAD-E9DD276C13A9}"/>
              </a:ext>
            </a:extLst>
          </p:cNvPr>
          <p:cNvSpPr txBox="1"/>
          <p:nvPr/>
        </p:nvSpPr>
        <p:spPr>
          <a:xfrm>
            <a:off x="2548494" y="2764269"/>
            <a:ext cx="3083264" cy="477054"/>
          </a:xfrm>
          <a:prstGeom prst="rect">
            <a:avLst/>
          </a:prstGeom>
          <a:noFill/>
        </p:spPr>
        <p:txBody>
          <a:bodyPr wrap="square">
            <a:spAutoFit/>
          </a:bodyPr>
          <a:lstStyle/>
          <a:p>
            <a:pPr algn="ctr" eaLnBrk="1" hangingPunct="1"/>
            <a:r>
              <a:rPr lang="en-US" altLang="en-US" sz="2500" i="1" err="1">
                <a:solidFill>
                  <a:schemeClr val="accent4"/>
                </a:solidFill>
                <a:ea typeface="Amazon Ember" panose="020B0603020204020204" pitchFamily="34" charset="0"/>
                <a:cs typeface="Arial" panose="020B0604020202020204" pitchFamily="34" charset="0"/>
              </a:rPr>
              <a:t>VehicleUpdated</a:t>
            </a:r>
            <a:endParaRPr lang="en-US" altLang="en-US" sz="2500" i="1">
              <a:solidFill>
                <a:schemeClr val="accent4"/>
              </a:solidFill>
              <a:ea typeface="Amazon Ember" panose="020B0603020204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933E5F57-65AC-2710-4850-F5FCC4BFE970}"/>
              </a:ext>
            </a:extLst>
          </p:cNvPr>
          <p:cNvSpPr txBox="1"/>
          <p:nvPr/>
        </p:nvSpPr>
        <p:spPr>
          <a:xfrm>
            <a:off x="6002858" y="2788971"/>
            <a:ext cx="3083264" cy="477054"/>
          </a:xfrm>
          <a:prstGeom prst="rect">
            <a:avLst/>
          </a:prstGeom>
          <a:noFill/>
        </p:spPr>
        <p:txBody>
          <a:bodyPr wrap="square">
            <a:spAutoFit/>
          </a:bodyPr>
          <a:lstStyle/>
          <a:p>
            <a:pPr algn="ctr" eaLnBrk="1" hangingPunct="1"/>
            <a:r>
              <a:rPr lang="en-US" altLang="en-US" sz="2500" i="1" err="1">
                <a:solidFill>
                  <a:schemeClr val="accent4"/>
                </a:solidFill>
                <a:ea typeface="Amazon Ember" panose="020B0603020204020204" pitchFamily="34" charset="0"/>
                <a:cs typeface="Arial" panose="020B0604020202020204" pitchFamily="34" charset="0"/>
              </a:rPr>
              <a:t>VehicleUpdated</a:t>
            </a:r>
            <a:endParaRPr lang="en-US" altLang="en-US" sz="2500" i="1">
              <a:solidFill>
                <a:schemeClr val="accent4"/>
              </a:solidFill>
              <a:ea typeface="Amazon Ember" panose="020B0603020204020204" pitchFamily="34" charset="0"/>
              <a:cs typeface="Arial" panose="020B0604020202020204" pitchFamily="34" charset="0"/>
            </a:endParaRPr>
          </a:p>
        </p:txBody>
      </p:sp>
      <p:cxnSp>
        <p:nvCxnSpPr>
          <p:cNvPr id="51" name="Straight Arrow Connector 50">
            <a:extLst>
              <a:ext uri="{FF2B5EF4-FFF2-40B4-BE49-F238E27FC236}">
                <a16:creationId xmlns:a16="http://schemas.microsoft.com/office/drawing/2014/main" id="{95C7843F-6D7D-54DF-46C0-24E225C3A5B3}"/>
              </a:ext>
            </a:extLst>
          </p:cNvPr>
          <p:cNvCxnSpPr>
            <a:cxnSpLocks/>
            <a:stCxn id="3" idx="3"/>
          </p:cNvCxnSpPr>
          <p:nvPr/>
        </p:nvCxnSpPr>
        <p:spPr>
          <a:xfrm>
            <a:off x="6421120" y="3509968"/>
            <a:ext cx="1801098"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66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C9C0-F7B4-9124-8142-62BAAFAB54D2}"/>
              </a:ext>
            </a:extLst>
          </p:cNvPr>
          <p:cNvSpPr>
            <a:spLocks noGrp="1"/>
          </p:cNvSpPr>
          <p:nvPr>
            <p:ph type="title"/>
          </p:nvPr>
        </p:nvSpPr>
        <p:spPr>
          <a:xfrm>
            <a:off x="338875" y="401423"/>
            <a:ext cx="5999761" cy="1338828"/>
          </a:xfrm>
        </p:spPr>
        <p:txBody>
          <a:bodyPr/>
          <a:lstStyle/>
          <a:p>
            <a:pPr algn="ctr"/>
            <a:r>
              <a:rPr lang="en-US" sz="4500">
                <a:solidFill>
                  <a:schemeClr val="accent4"/>
                </a:solidFill>
              </a:rPr>
              <a:t>The God event</a:t>
            </a:r>
            <a:br>
              <a:rPr lang="en-US" sz="4500">
                <a:solidFill>
                  <a:schemeClr val="accent1"/>
                </a:solidFill>
              </a:rPr>
            </a:br>
            <a:r>
              <a:rPr lang="en-US" sz="4500"/>
              <a:t>pattern</a:t>
            </a:r>
          </a:p>
        </p:txBody>
      </p:sp>
      <p:sp>
        <p:nvSpPr>
          <p:cNvPr id="4" name="Slide Number Placeholder 3">
            <a:extLst>
              <a:ext uri="{FF2B5EF4-FFF2-40B4-BE49-F238E27FC236}">
                <a16:creationId xmlns:a16="http://schemas.microsoft.com/office/drawing/2014/main" id="{13ECCF19-A104-6C61-182C-30CEE3965424}"/>
              </a:ext>
            </a:extLst>
          </p:cNvPr>
          <p:cNvSpPr>
            <a:spLocks noGrp="1"/>
          </p:cNvSpPr>
          <p:nvPr>
            <p:ph type="sldNum" sz="quarter" idx="12"/>
          </p:nvPr>
        </p:nvSpPr>
        <p:spPr/>
        <p:txBody>
          <a:bodyPr/>
          <a:lstStyle/>
          <a:p>
            <a:fld id="{EB4B8DE2-A4E8-46E4-8BBF-D75455EFF32C}" type="slidenum">
              <a:rPr lang="en-US" smtClean="0"/>
              <a:pPr/>
              <a:t>75</a:t>
            </a:fld>
            <a:endParaRPr lang="en-US"/>
          </a:p>
        </p:txBody>
      </p:sp>
      <p:sp>
        <p:nvSpPr>
          <p:cNvPr id="8" name="Title 1">
            <a:extLst>
              <a:ext uri="{FF2B5EF4-FFF2-40B4-BE49-F238E27FC236}">
                <a16:creationId xmlns:a16="http://schemas.microsoft.com/office/drawing/2014/main" id="{712117E4-3857-298A-7A1F-CB22094A5FC6}"/>
              </a:ext>
            </a:extLst>
          </p:cNvPr>
          <p:cNvSpPr txBox="1">
            <a:spLocks/>
          </p:cNvSpPr>
          <p:nvPr/>
        </p:nvSpPr>
        <p:spPr>
          <a:xfrm>
            <a:off x="6740027" y="674103"/>
            <a:ext cx="554641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latin typeface="+mn-lt"/>
              </a:rPr>
              <a:t>Builds a </a:t>
            </a:r>
            <a:r>
              <a:rPr lang="en-US" sz="3000" b="0">
                <a:solidFill>
                  <a:schemeClr val="accent4"/>
                </a:solidFill>
                <a:latin typeface="+mn-lt"/>
              </a:rPr>
              <a:t>rich view </a:t>
            </a:r>
            <a:r>
              <a:rPr lang="en-US" sz="3000" b="0">
                <a:latin typeface="+mn-lt"/>
              </a:rPr>
              <a:t>of a vehicle from diverse events</a:t>
            </a:r>
          </a:p>
        </p:txBody>
      </p:sp>
      <p:sp>
        <p:nvSpPr>
          <p:cNvPr id="10" name="Title 1">
            <a:extLst>
              <a:ext uri="{FF2B5EF4-FFF2-40B4-BE49-F238E27FC236}">
                <a16:creationId xmlns:a16="http://schemas.microsoft.com/office/drawing/2014/main" id="{24B728DA-A150-AAFA-E8BE-5E0EDC7D636C}"/>
              </a:ext>
            </a:extLst>
          </p:cNvPr>
          <p:cNvSpPr txBox="1">
            <a:spLocks/>
          </p:cNvSpPr>
          <p:nvPr/>
        </p:nvSpPr>
        <p:spPr>
          <a:xfrm>
            <a:off x="6740027" y="2967335"/>
            <a:ext cx="554641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t>Publishes “all the things” vehicle in a </a:t>
            </a:r>
            <a:r>
              <a:rPr lang="en-US" sz="3000" b="0" dirty="0">
                <a:solidFill>
                  <a:schemeClr val="accent4"/>
                </a:solidFill>
              </a:rPr>
              <a:t>single event</a:t>
            </a:r>
          </a:p>
        </p:txBody>
      </p:sp>
      <p:sp>
        <p:nvSpPr>
          <p:cNvPr id="12" name="Title 1">
            <a:extLst>
              <a:ext uri="{FF2B5EF4-FFF2-40B4-BE49-F238E27FC236}">
                <a16:creationId xmlns:a16="http://schemas.microsoft.com/office/drawing/2014/main" id="{DB813828-B97F-BFA1-EC82-23AABDA9F0D9}"/>
              </a:ext>
            </a:extLst>
          </p:cNvPr>
          <p:cNvSpPr txBox="1">
            <a:spLocks/>
          </p:cNvSpPr>
          <p:nvPr/>
        </p:nvSpPr>
        <p:spPr>
          <a:xfrm>
            <a:off x="6740027" y="5260567"/>
            <a:ext cx="554641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4"/>
                </a:solidFill>
                <a:latin typeface="+mn-lt"/>
              </a:rPr>
              <a:t>Indirectly defines </a:t>
            </a:r>
            <a:r>
              <a:rPr lang="en-US" sz="3000" b="0">
                <a:latin typeface="+mn-lt"/>
              </a:rPr>
              <a:t>many states and reports </a:t>
            </a:r>
            <a:endParaRPr lang="en-US" sz="3000" b="0">
              <a:solidFill>
                <a:schemeClr val="accent1"/>
              </a:solidFill>
              <a:latin typeface="+mn-lt"/>
            </a:endParaRPr>
          </a:p>
        </p:txBody>
      </p:sp>
      <p:pic>
        <p:nvPicPr>
          <p:cNvPr id="5" name="Picture 4">
            <a:extLst>
              <a:ext uri="{FF2B5EF4-FFF2-40B4-BE49-F238E27FC236}">
                <a16:creationId xmlns:a16="http://schemas.microsoft.com/office/drawing/2014/main" id="{8EF98026-AC74-2B14-A5F3-65E1360EE92C}"/>
              </a:ext>
            </a:extLst>
          </p:cNvPr>
          <p:cNvPicPr>
            <a:picLocks noChangeAspect="1"/>
          </p:cNvPicPr>
          <p:nvPr/>
        </p:nvPicPr>
        <p:blipFill>
          <a:blip r:embed="rId3"/>
          <a:stretch>
            <a:fillRect/>
          </a:stretch>
        </p:blipFill>
        <p:spPr>
          <a:xfrm>
            <a:off x="129987" y="2622342"/>
            <a:ext cx="6515595" cy="2022549"/>
          </a:xfrm>
          <a:prstGeom prst="rect">
            <a:avLst/>
          </a:prstGeom>
        </p:spPr>
      </p:pic>
    </p:spTree>
    <p:extLst>
      <p:ext uri="{BB962C8B-B14F-4D97-AF65-F5344CB8AC3E}">
        <p14:creationId xmlns:p14="http://schemas.microsoft.com/office/powerpoint/2010/main" val="12347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C9C0-F7B4-9124-8142-62BAAFAB54D2}"/>
              </a:ext>
            </a:extLst>
          </p:cNvPr>
          <p:cNvSpPr>
            <a:spLocks noGrp="1"/>
          </p:cNvSpPr>
          <p:nvPr>
            <p:ph type="title"/>
          </p:nvPr>
        </p:nvSpPr>
        <p:spPr>
          <a:xfrm>
            <a:off x="338875" y="401423"/>
            <a:ext cx="5999761" cy="1338828"/>
          </a:xfrm>
        </p:spPr>
        <p:txBody>
          <a:bodyPr/>
          <a:lstStyle/>
          <a:p>
            <a:pPr algn="ctr"/>
            <a:r>
              <a:rPr lang="en-US" sz="4500">
                <a:solidFill>
                  <a:schemeClr val="accent4"/>
                </a:solidFill>
              </a:rPr>
              <a:t>The God event</a:t>
            </a:r>
            <a:br>
              <a:rPr lang="en-US" sz="4500">
                <a:solidFill>
                  <a:schemeClr val="accent1"/>
                </a:solidFill>
              </a:rPr>
            </a:br>
            <a:r>
              <a:rPr lang="en-US" sz="4500"/>
              <a:t>pattern</a:t>
            </a:r>
          </a:p>
        </p:txBody>
      </p:sp>
      <p:sp>
        <p:nvSpPr>
          <p:cNvPr id="4" name="Slide Number Placeholder 3">
            <a:extLst>
              <a:ext uri="{FF2B5EF4-FFF2-40B4-BE49-F238E27FC236}">
                <a16:creationId xmlns:a16="http://schemas.microsoft.com/office/drawing/2014/main" id="{13ECCF19-A104-6C61-182C-30CEE3965424}"/>
              </a:ext>
            </a:extLst>
          </p:cNvPr>
          <p:cNvSpPr>
            <a:spLocks noGrp="1"/>
          </p:cNvSpPr>
          <p:nvPr>
            <p:ph type="sldNum" sz="quarter" idx="12"/>
          </p:nvPr>
        </p:nvSpPr>
        <p:spPr/>
        <p:txBody>
          <a:bodyPr/>
          <a:lstStyle/>
          <a:p>
            <a:fld id="{EB4B8DE2-A4E8-46E4-8BBF-D75455EFF32C}" type="slidenum">
              <a:rPr lang="en-US" smtClean="0"/>
              <a:pPr/>
              <a:t>76</a:t>
            </a:fld>
            <a:endParaRPr lang="en-US"/>
          </a:p>
        </p:txBody>
      </p:sp>
      <p:sp>
        <p:nvSpPr>
          <p:cNvPr id="8" name="Title 1">
            <a:extLst>
              <a:ext uri="{FF2B5EF4-FFF2-40B4-BE49-F238E27FC236}">
                <a16:creationId xmlns:a16="http://schemas.microsoft.com/office/drawing/2014/main" id="{712117E4-3857-298A-7A1F-CB22094A5FC6}"/>
              </a:ext>
            </a:extLst>
          </p:cNvPr>
          <p:cNvSpPr txBox="1">
            <a:spLocks/>
          </p:cNvSpPr>
          <p:nvPr/>
        </p:nvSpPr>
        <p:spPr>
          <a:xfrm>
            <a:off x="6645583" y="694461"/>
            <a:ext cx="502681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You can </a:t>
            </a:r>
            <a:r>
              <a:rPr lang="en-US" sz="3000" b="0" dirty="0">
                <a:solidFill>
                  <a:schemeClr val="accent4"/>
                </a:solidFill>
                <a:latin typeface="+mn-lt"/>
              </a:rPr>
              <a:t>trust</a:t>
            </a:r>
            <a:r>
              <a:rPr lang="en-US" sz="3000" b="0" dirty="0">
                <a:latin typeface="+mn-lt"/>
              </a:rPr>
              <a:t> you will find all the data you need</a:t>
            </a:r>
          </a:p>
        </p:txBody>
      </p:sp>
      <p:sp>
        <p:nvSpPr>
          <p:cNvPr id="10" name="Title 1">
            <a:extLst>
              <a:ext uri="{FF2B5EF4-FFF2-40B4-BE49-F238E27FC236}">
                <a16:creationId xmlns:a16="http://schemas.microsoft.com/office/drawing/2014/main" id="{24B728DA-A150-AAFA-E8BE-5E0EDC7D636C}"/>
              </a:ext>
            </a:extLst>
          </p:cNvPr>
          <p:cNvSpPr txBox="1">
            <a:spLocks/>
          </p:cNvSpPr>
          <p:nvPr/>
        </p:nvSpPr>
        <p:spPr>
          <a:xfrm>
            <a:off x="6645582" y="2181442"/>
            <a:ext cx="5098101"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a:t>
            </a:r>
            <a:r>
              <a:rPr lang="en-US" sz="3000" b="0" dirty="0">
                <a:solidFill>
                  <a:schemeClr val="accent4"/>
                </a:solidFill>
                <a:latin typeface="+mn-lt"/>
              </a:rPr>
              <a:t>No need to hit an API </a:t>
            </a:r>
            <a:r>
              <a:rPr lang="en-US" sz="3000" b="0" dirty="0">
                <a:latin typeface="+mn-lt"/>
              </a:rPr>
              <a:t>to get extra information</a:t>
            </a:r>
          </a:p>
        </p:txBody>
      </p:sp>
      <p:sp>
        <p:nvSpPr>
          <p:cNvPr id="5" name="Title 1">
            <a:extLst>
              <a:ext uri="{FF2B5EF4-FFF2-40B4-BE49-F238E27FC236}">
                <a16:creationId xmlns:a16="http://schemas.microsoft.com/office/drawing/2014/main" id="{E4FE56B6-CC84-5B62-3A80-9D0AB82C7A9A}"/>
              </a:ext>
            </a:extLst>
          </p:cNvPr>
          <p:cNvSpPr txBox="1">
            <a:spLocks/>
          </p:cNvSpPr>
          <p:nvPr/>
        </p:nvSpPr>
        <p:spPr>
          <a:xfrm>
            <a:off x="6645582" y="3668424"/>
            <a:ext cx="5098101"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The </a:t>
            </a:r>
            <a:r>
              <a:rPr lang="en-US" sz="3000" b="0" dirty="0">
                <a:solidFill>
                  <a:schemeClr val="accent4"/>
                </a:solidFill>
                <a:latin typeface="+mn-lt"/>
              </a:rPr>
              <a:t>only</a:t>
            </a:r>
            <a:r>
              <a:rPr lang="en-US" sz="3000" b="0" dirty="0">
                <a:latin typeface="+mn-lt"/>
              </a:rPr>
              <a:t> integration point between systems</a:t>
            </a:r>
          </a:p>
        </p:txBody>
      </p:sp>
      <p:sp>
        <p:nvSpPr>
          <p:cNvPr id="7" name="Title 1">
            <a:extLst>
              <a:ext uri="{FF2B5EF4-FFF2-40B4-BE49-F238E27FC236}">
                <a16:creationId xmlns:a16="http://schemas.microsoft.com/office/drawing/2014/main" id="{D46F93D8-3DD6-2A75-3634-3A62EC630165}"/>
              </a:ext>
            </a:extLst>
          </p:cNvPr>
          <p:cNvSpPr txBox="1">
            <a:spLocks/>
          </p:cNvSpPr>
          <p:nvPr/>
        </p:nvSpPr>
        <p:spPr>
          <a:xfrm>
            <a:off x="6645582" y="5161676"/>
            <a:ext cx="5098101"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We were </a:t>
            </a:r>
            <a:r>
              <a:rPr lang="en-US" sz="3000" b="0" dirty="0">
                <a:solidFill>
                  <a:schemeClr val="accent4"/>
                </a:solidFill>
                <a:latin typeface="+mn-lt"/>
              </a:rPr>
              <a:t>scaling a unicorn</a:t>
            </a:r>
            <a:r>
              <a:rPr lang="en-US" sz="3000" b="0" dirty="0">
                <a:latin typeface="+mn-lt"/>
              </a:rPr>
              <a:t>, it was fast</a:t>
            </a:r>
          </a:p>
        </p:txBody>
      </p:sp>
      <p:pic>
        <p:nvPicPr>
          <p:cNvPr id="11" name="Picture 10">
            <a:extLst>
              <a:ext uri="{FF2B5EF4-FFF2-40B4-BE49-F238E27FC236}">
                <a16:creationId xmlns:a16="http://schemas.microsoft.com/office/drawing/2014/main" id="{5C443F27-3263-7354-0A0B-E40844AF58A7}"/>
              </a:ext>
            </a:extLst>
          </p:cNvPr>
          <p:cNvPicPr>
            <a:picLocks noChangeAspect="1"/>
          </p:cNvPicPr>
          <p:nvPr/>
        </p:nvPicPr>
        <p:blipFill>
          <a:blip r:embed="rId4"/>
          <a:stretch>
            <a:fillRect/>
          </a:stretch>
        </p:blipFill>
        <p:spPr>
          <a:xfrm>
            <a:off x="761628" y="2219099"/>
            <a:ext cx="5474566" cy="2898651"/>
          </a:xfrm>
          <a:prstGeom prst="rect">
            <a:avLst/>
          </a:prstGeom>
        </p:spPr>
      </p:pic>
    </p:spTree>
    <p:extLst>
      <p:ext uri="{BB962C8B-B14F-4D97-AF65-F5344CB8AC3E}">
        <p14:creationId xmlns:p14="http://schemas.microsoft.com/office/powerpoint/2010/main" val="394822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C9C0-F7B4-9124-8142-62BAAFAB54D2}"/>
              </a:ext>
            </a:extLst>
          </p:cNvPr>
          <p:cNvSpPr>
            <a:spLocks noGrp="1"/>
          </p:cNvSpPr>
          <p:nvPr>
            <p:ph type="title"/>
          </p:nvPr>
        </p:nvSpPr>
        <p:spPr>
          <a:xfrm>
            <a:off x="338875" y="401423"/>
            <a:ext cx="5999761" cy="1338828"/>
          </a:xfrm>
        </p:spPr>
        <p:txBody>
          <a:bodyPr/>
          <a:lstStyle/>
          <a:p>
            <a:pPr algn="ctr"/>
            <a:r>
              <a:rPr lang="en-US" sz="4500">
                <a:solidFill>
                  <a:schemeClr val="accent4"/>
                </a:solidFill>
              </a:rPr>
              <a:t>The God event</a:t>
            </a:r>
            <a:br>
              <a:rPr lang="en-US" sz="4500">
                <a:solidFill>
                  <a:schemeClr val="accent1"/>
                </a:solidFill>
              </a:rPr>
            </a:br>
            <a:r>
              <a:rPr lang="en-US" sz="4500"/>
              <a:t>pattern</a:t>
            </a:r>
          </a:p>
        </p:txBody>
      </p:sp>
      <p:sp>
        <p:nvSpPr>
          <p:cNvPr id="4" name="Slide Number Placeholder 3">
            <a:extLst>
              <a:ext uri="{FF2B5EF4-FFF2-40B4-BE49-F238E27FC236}">
                <a16:creationId xmlns:a16="http://schemas.microsoft.com/office/drawing/2014/main" id="{13ECCF19-A104-6C61-182C-30CEE3965424}"/>
              </a:ext>
            </a:extLst>
          </p:cNvPr>
          <p:cNvSpPr>
            <a:spLocks noGrp="1"/>
          </p:cNvSpPr>
          <p:nvPr>
            <p:ph type="sldNum" sz="quarter" idx="12"/>
          </p:nvPr>
        </p:nvSpPr>
        <p:spPr/>
        <p:txBody>
          <a:bodyPr/>
          <a:lstStyle/>
          <a:p>
            <a:fld id="{EB4B8DE2-A4E8-46E4-8BBF-D75455EFF32C}" type="slidenum">
              <a:rPr lang="en-US" smtClean="0"/>
              <a:pPr/>
              <a:t>77</a:t>
            </a:fld>
            <a:endParaRPr lang="en-US"/>
          </a:p>
        </p:txBody>
      </p:sp>
      <p:sp>
        <p:nvSpPr>
          <p:cNvPr id="8" name="Title 1">
            <a:extLst>
              <a:ext uri="{FF2B5EF4-FFF2-40B4-BE49-F238E27FC236}">
                <a16:creationId xmlns:a16="http://schemas.microsoft.com/office/drawing/2014/main" id="{712117E4-3857-298A-7A1F-CB22094A5FC6}"/>
              </a:ext>
            </a:extLst>
          </p:cNvPr>
          <p:cNvSpPr txBox="1">
            <a:spLocks/>
          </p:cNvSpPr>
          <p:nvPr/>
        </p:nvSpPr>
        <p:spPr>
          <a:xfrm>
            <a:off x="6613384" y="678422"/>
            <a:ext cx="554641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Component &amp; team are </a:t>
            </a:r>
            <a:r>
              <a:rPr lang="en-US" sz="3000" b="0" dirty="0">
                <a:solidFill>
                  <a:schemeClr val="accent4"/>
                </a:solidFill>
                <a:latin typeface="+mn-lt"/>
              </a:rPr>
              <a:t>accidental proxies </a:t>
            </a:r>
            <a:r>
              <a:rPr lang="en-US" sz="3000" b="0" dirty="0">
                <a:latin typeface="+mn-lt"/>
              </a:rPr>
              <a:t>of info</a:t>
            </a:r>
          </a:p>
        </p:txBody>
      </p:sp>
      <p:sp>
        <p:nvSpPr>
          <p:cNvPr id="6" name="Title 1">
            <a:extLst>
              <a:ext uri="{FF2B5EF4-FFF2-40B4-BE49-F238E27FC236}">
                <a16:creationId xmlns:a16="http://schemas.microsoft.com/office/drawing/2014/main" id="{BF9E464E-5AEF-39E0-DA44-39C73E5B2564}"/>
              </a:ext>
            </a:extLst>
          </p:cNvPr>
          <p:cNvSpPr txBox="1">
            <a:spLocks/>
          </p:cNvSpPr>
          <p:nvPr/>
        </p:nvSpPr>
        <p:spPr>
          <a:xfrm>
            <a:off x="6613383" y="2059702"/>
            <a:ext cx="5546417"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Component coupled with </a:t>
            </a:r>
            <a:r>
              <a:rPr lang="en-US" sz="3000" b="0" dirty="0">
                <a:solidFill>
                  <a:schemeClr val="accent4"/>
                </a:solidFill>
                <a:latin typeface="+mn-lt"/>
              </a:rPr>
              <a:t>many</a:t>
            </a:r>
            <a:r>
              <a:rPr lang="en-US" sz="3000" b="0" dirty="0">
                <a:latin typeface="+mn-lt"/>
              </a:rPr>
              <a:t> components for </a:t>
            </a:r>
            <a:r>
              <a:rPr lang="en-US" sz="3000" b="0" dirty="0">
                <a:solidFill>
                  <a:schemeClr val="accent4"/>
                </a:solidFill>
                <a:latin typeface="+mn-lt"/>
              </a:rPr>
              <a:t>many</a:t>
            </a:r>
            <a:r>
              <a:rPr lang="en-US" sz="3000" b="0" dirty="0">
                <a:latin typeface="+mn-lt"/>
              </a:rPr>
              <a:t> reasons</a:t>
            </a:r>
          </a:p>
        </p:txBody>
      </p:sp>
      <p:sp>
        <p:nvSpPr>
          <p:cNvPr id="7" name="Title 1">
            <a:extLst>
              <a:ext uri="{FF2B5EF4-FFF2-40B4-BE49-F238E27FC236}">
                <a16:creationId xmlns:a16="http://schemas.microsoft.com/office/drawing/2014/main" id="{BA5FE66D-A071-4780-A6ED-BF0EF44CA8E4}"/>
              </a:ext>
            </a:extLst>
          </p:cNvPr>
          <p:cNvSpPr txBox="1">
            <a:spLocks/>
          </p:cNvSpPr>
          <p:nvPr/>
        </p:nvSpPr>
        <p:spPr>
          <a:xfrm>
            <a:off x="6613383" y="3856481"/>
            <a:ext cx="3454443" cy="51238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Change is </a:t>
            </a:r>
            <a:r>
              <a:rPr lang="en-US" sz="3000" b="0" dirty="0">
                <a:solidFill>
                  <a:schemeClr val="accent4"/>
                </a:solidFill>
                <a:latin typeface="+mn-lt"/>
              </a:rPr>
              <a:t>hard</a:t>
            </a:r>
          </a:p>
        </p:txBody>
      </p:sp>
      <p:sp>
        <p:nvSpPr>
          <p:cNvPr id="11" name="Title 1">
            <a:extLst>
              <a:ext uri="{FF2B5EF4-FFF2-40B4-BE49-F238E27FC236}">
                <a16:creationId xmlns:a16="http://schemas.microsoft.com/office/drawing/2014/main" id="{5BC5FA0A-A99A-797D-F72C-18E4707D7E07}"/>
              </a:ext>
            </a:extLst>
          </p:cNvPr>
          <p:cNvSpPr txBox="1">
            <a:spLocks/>
          </p:cNvSpPr>
          <p:nvPr/>
        </p:nvSpPr>
        <p:spPr>
          <a:xfrm>
            <a:off x="6613383" y="4826816"/>
            <a:ext cx="554641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When used by reporting systems, </a:t>
            </a:r>
            <a:r>
              <a:rPr lang="en-US" sz="3000" b="0" dirty="0">
                <a:solidFill>
                  <a:schemeClr val="accent4"/>
                </a:solidFill>
                <a:latin typeface="+mn-lt"/>
              </a:rPr>
              <a:t>you are stuck</a:t>
            </a:r>
          </a:p>
        </p:txBody>
      </p:sp>
      <p:pic>
        <p:nvPicPr>
          <p:cNvPr id="5" name="Picture 4">
            <a:extLst>
              <a:ext uri="{FF2B5EF4-FFF2-40B4-BE49-F238E27FC236}">
                <a16:creationId xmlns:a16="http://schemas.microsoft.com/office/drawing/2014/main" id="{5DD4CE64-8F2E-3620-FD25-65577B3D40D4}"/>
              </a:ext>
            </a:extLst>
          </p:cNvPr>
          <p:cNvPicPr>
            <a:picLocks noChangeAspect="1"/>
          </p:cNvPicPr>
          <p:nvPr/>
        </p:nvPicPr>
        <p:blipFill>
          <a:blip r:embed="rId3"/>
          <a:stretch>
            <a:fillRect/>
          </a:stretch>
        </p:blipFill>
        <p:spPr>
          <a:xfrm>
            <a:off x="761628" y="2219099"/>
            <a:ext cx="5474566" cy="2898651"/>
          </a:xfrm>
          <a:prstGeom prst="rect">
            <a:avLst/>
          </a:prstGeom>
        </p:spPr>
      </p:pic>
    </p:spTree>
    <p:extLst>
      <p:ext uri="{BB962C8B-B14F-4D97-AF65-F5344CB8AC3E}">
        <p14:creationId xmlns:p14="http://schemas.microsoft.com/office/powerpoint/2010/main" val="413686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341376" y="1915060"/>
            <a:ext cx="11509248" cy="1002454"/>
          </a:xfrm>
        </p:spPr>
        <p:txBody>
          <a:bodyPr/>
          <a:lstStyle/>
          <a:p>
            <a:pPr algn="ctr"/>
            <a:r>
              <a:rPr lang="en-US" sz="6500">
                <a:solidFill>
                  <a:schemeClr val="accent4"/>
                </a:solidFill>
              </a:rPr>
              <a:t>🤔 How are we solving this?</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78</a:t>
            </a:fld>
            <a:endParaRPr lang="en-US"/>
          </a:p>
        </p:txBody>
      </p:sp>
    </p:spTree>
    <p:extLst>
      <p:ext uri="{BB962C8B-B14F-4D97-AF65-F5344CB8AC3E}">
        <p14:creationId xmlns:p14="http://schemas.microsoft.com/office/powerpoint/2010/main" val="208154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C96D0-F93C-1DF6-4C31-999F9DF551B8}"/>
              </a:ext>
            </a:extLst>
          </p:cNvPr>
          <p:cNvSpPr>
            <a:spLocks noGrp="1"/>
          </p:cNvSpPr>
          <p:nvPr>
            <p:ph type="title"/>
          </p:nvPr>
        </p:nvSpPr>
        <p:spPr>
          <a:xfrm>
            <a:off x="1731146" y="179845"/>
            <a:ext cx="4719066" cy="1338828"/>
          </a:xfrm>
        </p:spPr>
        <p:txBody>
          <a:bodyPr/>
          <a:lstStyle/>
          <a:p>
            <a:r>
              <a:rPr lang="en-US" sz="3000" b="0" dirty="0">
                <a:solidFill>
                  <a:schemeClr val="accent4"/>
                </a:solidFill>
                <a:latin typeface="+mn-lt"/>
              </a:rPr>
              <a:t>Break down </a:t>
            </a:r>
            <a:r>
              <a:rPr lang="en-US" sz="3000" b="0" dirty="0">
                <a:latin typeface="+mn-lt"/>
              </a:rPr>
              <a:t>the God Event &amp; the mega-components</a:t>
            </a:r>
          </a:p>
        </p:txBody>
      </p:sp>
      <p:sp>
        <p:nvSpPr>
          <p:cNvPr id="4" name="Slide Number Placeholder 3">
            <a:extLst>
              <a:ext uri="{FF2B5EF4-FFF2-40B4-BE49-F238E27FC236}">
                <a16:creationId xmlns:a16="http://schemas.microsoft.com/office/drawing/2014/main" id="{421050C4-0B46-6795-BA20-B9BD133AAFDD}"/>
              </a:ext>
            </a:extLst>
          </p:cNvPr>
          <p:cNvSpPr>
            <a:spLocks noGrp="1"/>
          </p:cNvSpPr>
          <p:nvPr>
            <p:ph type="sldNum" sz="quarter" idx="12"/>
          </p:nvPr>
        </p:nvSpPr>
        <p:spPr/>
        <p:txBody>
          <a:bodyPr/>
          <a:lstStyle/>
          <a:p>
            <a:fld id="{EB4B8DE2-A4E8-46E4-8BBF-D75455EFF32C}" type="slidenum">
              <a:rPr lang="en-US" smtClean="0"/>
              <a:pPr/>
              <a:t>79</a:t>
            </a:fld>
            <a:endParaRPr lang="en-US"/>
          </a:p>
        </p:txBody>
      </p:sp>
      <p:sp>
        <p:nvSpPr>
          <p:cNvPr id="6" name="Title 1">
            <a:extLst>
              <a:ext uri="{FF2B5EF4-FFF2-40B4-BE49-F238E27FC236}">
                <a16:creationId xmlns:a16="http://schemas.microsoft.com/office/drawing/2014/main" id="{04F1A681-AADE-1ACF-EED5-A27097DB7C6C}"/>
              </a:ext>
            </a:extLst>
          </p:cNvPr>
          <p:cNvSpPr txBox="1">
            <a:spLocks/>
          </p:cNvSpPr>
          <p:nvPr/>
        </p:nvSpPr>
        <p:spPr>
          <a:xfrm>
            <a:off x="530326" y="4352087"/>
            <a:ext cx="2155031" cy="1754326"/>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More</a:t>
            </a:r>
            <a:r>
              <a:rPr lang="en-US" sz="3000" b="0" dirty="0">
                <a:solidFill>
                  <a:schemeClr val="accent4"/>
                </a:solidFill>
                <a:latin typeface="+mn-lt"/>
              </a:rPr>
              <a:t> specific &amp; contextual</a:t>
            </a:r>
            <a:r>
              <a:rPr lang="en-US" sz="3000" b="0" dirty="0">
                <a:latin typeface="+mn-lt"/>
              </a:rPr>
              <a:t> events</a:t>
            </a:r>
          </a:p>
        </p:txBody>
      </p:sp>
      <p:sp>
        <p:nvSpPr>
          <p:cNvPr id="7" name="Title 1">
            <a:extLst>
              <a:ext uri="{FF2B5EF4-FFF2-40B4-BE49-F238E27FC236}">
                <a16:creationId xmlns:a16="http://schemas.microsoft.com/office/drawing/2014/main" id="{1FF91EB9-D98B-4810-B3CC-F2133BB7F2F2}"/>
              </a:ext>
            </a:extLst>
          </p:cNvPr>
          <p:cNvSpPr txBox="1">
            <a:spLocks/>
          </p:cNvSpPr>
          <p:nvPr/>
        </p:nvSpPr>
        <p:spPr>
          <a:xfrm>
            <a:off x="8066964" y="76806"/>
            <a:ext cx="3014119"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solidFill>
                  <a:schemeClr val="accent4"/>
                </a:solidFill>
              </a:rPr>
              <a:t>Backwards compatible </a:t>
            </a:r>
            <a:r>
              <a:rPr lang="en-US" sz="3000" b="0"/>
              <a:t>with God event</a:t>
            </a:r>
          </a:p>
        </p:txBody>
      </p:sp>
      <p:sp>
        <p:nvSpPr>
          <p:cNvPr id="5" name="Rectangle 4">
            <a:extLst>
              <a:ext uri="{FF2B5EF4-FFF2-40B4-BE49-F238E27FC236}">
                <a16:creationId xmlns:a16="http://schemas.microsoft.com/office/drawing/2014/main" id="{84343A6B-EFB0-0FB4-0DEB-75E36B924637}"/>
              </a:ext>
            </a:extLst>
          </p:cNvPr>
          <p:cNvSpPr/>
          <p:nvPr/>
        </p:nvSpPr>
        <p:spPr>
          <a:xfrm>
            <a:off x="2835031" y="1767508"/>
            <a:ext cx="1455649" cy="90221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9" name="Graphic 16">
            <a:extLst>
              <a:ext uri="{FF2B5EF4-FFF2-40B4-BE49-F238E27FC236}">
                <a16:creationId xmlns:a16="http://schemas.microsoft.com/office/drawing/2014/main" id="{3BE4977B-1212-FF85-B724-1CAC4527857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165143" y="3201947"/>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8BBB9C28-8C5D-7A13-317E-CFF7146CC6EB}"/>
              </a:ext>
            </a:extLst>
          </p:cNvPr>
          <p:cNvSpPr txBox="1"/>
          <p:nvPr/>
        </p:nvSpPr>
        <p:spPr>
          <a:xfrm>
            <a:off x="6810509" y="4207339"/>
            <a:ext cx="1464214"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a:t>
            </a:r>
          </a:p>
          <a:p>
            <a:pPr algn="ctr" eaLnBrk="1" hangingPunct="1"/>
            <a:r>
              <a:rPr lang="en-US" altLang="en-US">
                <a:ea typeface="Amazon Ember" panose="020B0603020204020204" pitchFamily="34" charset="0"/>
                <a:cs typeface="Arial" panose="020B0604020202020204" pitchFamily="34" charset="0"/>
              </a:rPr>
              <a:t>e</a:t>
            </a:r>
            <a:r>
              <a:rPr lang="en-US" altLang="en-US" sz="1800">
                <a:ea typeface="Amazon Ember" panose="020B0603020204020204" pitchFamily="34" charset="0"/>
                <a:cs typeface="Arial" panose="020B0604020202020204" pitchFamily="34" charset="0"/>
              </a:rPr>
              <a:t>vent bus</a:t>
            </a:r>
          </a:p>
        </p:txBody>
      </p:sp>
      <p:sp>
        <p:nvSpPr>
          <p:cNvPr id="11" name="Rectangle 10">
            <a:extLst>
              <a:ext uri="{FF2B5EF4-FFF2-40B4-BE49-F238E27FC236}">
                <a16:creationId xmlns:a16="http://schemas.microsoft.com/office/drawing/2014/main" id="{26CA00C9-C84D-4364-53A6-8C738F0B867C}"/>
              </a:ext>
            </a:extLst>
          </p:cNvPr>
          <p:cNvSpPr/>
          <p:nvPr/>
        </p:nvSpPr>
        <p:spPr>
          <a:xfrm>
            <a:off x="9203377" y="1793174"/>
            <a:ext cx="1679257" cy="7016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sp>
        <p:nvSpPr>
          <p:cNvPr id="13" name="TextBox 12">
            <a:extLst>
              <a:ext uri="{FF2B5EF4-FFF2-40B4-BE49-F238E27FC236}">
                <a16:creationId xmlns:a16="http://schemas.microsoft.com/office/drawing/2014/main" id="{A107D2B3-C018-00B1-31B9-94F27440B003}"/>
              </a:ext>
            </a:extLst>
          </p:cNvPr>
          <p:cNvSpPr txBox="1"/>
          <p:nvPr/>
        </p:nvSpPr>
        <p:spPr>
          <a:xfrm>
            <a:off x="4329679" y="2359922"/>
            <a:ext cx="1095413" cy="646331"/>
          </a:xfrm>
          <a:prstGeom prst="rect">
            <a:avLst/>
          </a:prstGeom>
          <a:noFill/>
        </p:spPr>
        <p:txBody>
          <a:bodyPr wrap="square">
            <a:spAutoFit/>
          </a:bodyPr>
          <a:lstStyle/>
          <a:p>
            <a:pPr algn="ctr" eaLnBrk="1" hangingPunct="1"/>
            <a:r>
              <a:rPr lang="en-US" altLang="en-US" i="1">
                <a:solidFill>
                  <a:schemeClr val="accent4"/>
                </a:solidFill>
                <a:ea typeface="Amazon Ember" panose="020B0603020204020204" pitchFamily="34" charset="0"/>
                <a:cs typeface="Arial" panose="020B0604020202020204" pitchFamily="34" charset="0"/>
              </a:rPr>
              <a:t>Vehicle</a:t>
            </a:r>
            <a:br>
              <a:rPr lang="en-US" altLang="en-US" i="1">
                <a:solidFill>
                  <a:schemeClr val="accent4"/>
                </a:solidFill>
                <a:ea typeface="Amazon Ember" panose="020B0603020204020204" pitchFamily="34" charset="0"/>
                <a:cs typeface="Arial" panose="020B0604020202020204" pitchFamily="34" charset="0"/>
              </a:rPr>
            </a:br>
            <a:r>
              <a:rPr lang="en-US" altLang="en-US" i="1">
                <a:solidFill>
                  <a:schemeClr val="accent4"/>
                </a:solidFill>
                <a:ea typeface="Amazon Ember" panose="020B0603020204020204" pitchFamily="34" charset="0"/>
                <a:cs typeface="Arial" panose="020B0604020202020204" pitchFamily="34" charset="0"/>
              </a:rPr>
              <a:t>Updated</a:t>
            </a:r>
            <a:endParaRPr lang="en-US" altLang="en-US" sz="1800" i="1">
              <a:solidFill>
                <a:schemeClr val="accent4"/>
              </a:solidFill>
              <a:ea typeface="Amazon Ember" panose="020B0603020204020204" pitchFamily="34" charset="0"/>
              <a:cs typeface="Arial" panose="020B0604020202020204" pitchFamily="34" charset="0"/>
            </a:endParaRPr>
          </a:p>
        </p:txBody>
      </p:sp>
      <p:cxnSp>
        <p:nvCxnSpPr>
          <p:cNvPr id="14" name="Elbow Connector 13">
            <a:extLst>
              <a:ext uri="{FF2B5EF4-FFF2-40B4-BE49-F238E27FC236}">
                <a16:creationId xmlns:a16="http://schemas.microsoft.com/office/drawing/2014/main" id="{498724C8-6878-BA68-509D-13B5F819A928}"/>
              </a:ext>
            </a:extLst>
          </p:cNvPr>
          <p:cNvCxnSpPr>
            <a:cxnSpLocks/>
            <a:stCxn id="9" idx="3"/>
            <a:endCxn id="11" idx="1"/>
          </p:cNvCxnSpPr>
          <p:nvPr/>
        </p:nvCxnSpPr>
        <p:spPr>
          <a:xfrm flipV="1">
            <a:off x="8160485" y="2143978"/>
            <a:ext cx="1042892" cy="1555640"/>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96C68FD-C554-8A18-A85B-73C7205E6CAC}"/>
              </a:ext>
            </a:extLst>
          </p:cNvPr>
          <p:cNvSpPr/>
          <p:nvPr/>
        </p:nvSpPr>
        <p:spPr>
          <a:xfrm>
            <a:off x="9203378" y="3121680"/>
            <a:ext cx="1679257" cy="70160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Orders Component</a:t>
            </a:r>
          </a:p>
        </p:txBody>
      </p:sp>
      <p:sp>
        <p:nvSpPr>
          <p:cNvPr id="16" name="Rectangle 15">
            <a:extLst>
              <a:ext uri="{FF2B5EF4-FFF2-40B4-BE49-F238E27FC236}">
                <a16:creationId xmlns:a16="http://schemas.microsoft.com/office/drawing/2014/main" id="{22B38254-0691-0B85-20E2-9E6BB29CAA4F}"/>
              </a:ext>
            </a:extLst>
          </p:cNvPr>
          <p:cNvSpPr/>
          <p:nvPr/>
        </p:nvSpPr>
        <p:spPr>
          <a:xfrm>
            <a:off x="9203378" y="4439817"/>
            <a:ext cx="1679257" cy="7016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Delivery Component</a:t>
            </a:r>
          </a:p>
        </p:txBody>
      </p:sp>
      <p:sp>
        <p:nvSpPr>
          <p:cNvPr id="17" name="Rectangle 16">
            <a:extLst>
              <a:ext uri="{FF2B5EF4-FFF2-40B4-BE49-F238E27FC236}">
                <a16:creationId xmlns:a16="http://schemas.microsoft.com/office/drawing/2014/main" id="{6C478504-5792-3622-773D-3945403C54AB}"/>
              </a:ext>
            </a:extLst>
          </p:cNvPr>
          <p:cNvSpPr/>
          <p:nvPr/>
        </p:nvSpPr>
        <p:spPr>
          <a:xfrm>
            <a:off x="9203379" y="5755609"/>
            <a:ext cx="1679257" cy="7016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Finance Component</a:t>
            </a:r>
          </a:p>
        </p:txBody>
      </p:sp>
      <p:cxnSp>
        <p:nvCxnSpPr>
          <p:cNvPr id="19" name="Elbow Connector 18">
            <a:extLst>
              <a:ext uri="{FF2B5EF4-FFF2-40B4-BE49-F238E27FC236}">
                <a16:creationId xmlns:a16="http://schemas.microsoft.com/office/drawing/2014/main" id="{853396DE-F5B7-44F9-9484-BA1404073F7E}"/>
              </a:ext>
            </a:extLst>
          </p:cNvPr>
          <p:cNvCxnSpPr>
            <a:cxnSpLocks/>
            <a:stCxn id="9" idx="3"/>
            <a:endCxn id="16" idx="1"/>
          </p:cNvCxnSpPr>
          <p:nvPr/>
        </p:nvCxnSpPr>
        <p:spPr>
          <a:xfrm>
            <a:off x="8160485" y="3699618"/>
            <a:ext cx="1042893" cy="1091003"/>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786E9C4-C630-7E88-4B90-2EF3660E6456}"/>
              </a:ext>
            </a:extLst>
          </p:cNvPr>
          <p:cNvSpPr txBox="1"/>
          <p:nvPr/>
        </p:nvSpPr>
        <p:spPr>
          <a:xfrm>
            <a:off x="7610293" y="2047298"/>
            <a:ext cx="1095413" cy="646331"/>
          </a:xfrm>
          <a:prstGeom prst="rect">
            <a:avLst/>
          </a:prstGeom>
          <a:noFill/>
        </p:spPr>
        <p:txBody>
          <a:bodyPr wrap="square">
            <a:spAutoFit/>
          </a:bodyPr>
          <a:lstStyle/>
          <a:p>
            <a:pPr algn="ctr" eaLnBrk="1" hangingPunct="1"/>
            <a:r>
              <a:rPr lang="en-US" altLang="en-US" i="1">
                <a:solidFill>
                  <a:schemeClr val="accent4"/>
                </a:solidFill>
                <a:ea typeface="Amazon Ember" panose="020B0603020204020204" pitchFamily="34" charset="0"/>
                <a:cs typeface="Arial" panose="020B0604020202020204" pitchFamily="34" charset="0"/>
              </a:rPr>
              <a:t>Vehicle</a:t>
            </a:r>
            <a:br>
              <a:rPr lang="en-US" altLang="en-US" i="1">
                <a:solidFill>
                  <a:schemeClr val="accent4"/>
                </a:solidFill>
                <a:ea typeface="Amazon Ember" panose="020B0603020204020204" pitchFamily="34" charset="0"/>
                <a:cs typeface="Arial" panose="020B0604020202020204" pitchFamily="34" charset="0"/>
              </a:rPr>
            </a:br>
            <a:r>
              <a:rPr lang="en-US" altLang="en-US" i="1">
                <a:solidFill>
                  <a:schemeClr val="accent4"/>
                </a:solidFill>
                <a:ea typeface="Amazon Ember" panose="020B0603020204020204" pitchFamily="34" charset="0"/>
                <a:cs typeface="Arial" panose="020B0604020202020204" pitchFamily="34" charset="0"/>
              </a:rPr>
              <a:t>Updated</a:t>
            </a:r>
            <a:endParaRPr lang="en-US" altLang="en-US" sz="1800" i="1">
              <a:solidFill>
                <a:schemeClr val="accent4"/>
              </a:solidFill>
              <a:ea typeface="Amazon Ember" panose="020B0603020204020204" pitchFamily="34" charset="0"/>
              <a:cs typeface="Arial" panose="020B0604020202020204" pitchFamily="34" charset="0"/>
            </a:endParaRPr>
          </a:p>
        </p:txBody>
      </p:sp>
      <p:cxnSp>
        <p:nvCxnSpPr>
          <p:cNvPr id="33" name="Elbow Connector 32">
            <a:extLst>
              <a:ext uri="{FF2B5EF4-FFF2-40B4-BE49-F238E27FC236}">
                <a16:creationId xmlns:a16="http://schemas.microsoft.com/office/drawing/2014/main" id="{2CB69D83-3254-2ACA-5A00-FCBD8C96AD6C}"/>
              </a:ext>
            </a:extLst>
          </p:cNvPr>
          <p:cNvCxnSpPr>
            <a:cxnSpLocks/>
            <a:stCxn id="5" idx="3"/>
            <a:endCxn id="9" idx="1"/>
          </p:cNvCxnSpPr>
          <p:nvPr/>
        </p:nvCxnSpPr>
        <p:spPr>
          <a:xfrm>
            <a:off x="4290680" y="2218615"/>
            <a:ext cx="2874463" cy="1481003"/>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E9815FE7-7882-D5EA-1D30-B8B9B2238834}"/>
              </a:ext>
            </a:extLst>
          </p:cNvPr>
          <p:cNvSpPr/>
          <p:nvPr/>
        </p:nvSpPr>
        <p:spPr>
          <a:xfrm>
            <a:off x="2835031" y="3447777"/>
            <a:ext cx="1455649" cy="90221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dirty="0">
                <a:solidFill>
                  <a:sysClr val="windowText" lastClr="000000"/>
                </a:solidFill>
              </a:rPr>
              <a:t>Pricing Component</a:t>
            </a:r>
          </a:p>
        </p:txBody>
      </p:sp>
      <p:sp>
        <p:nvSpPr>
          <p:cNvPr id="38" name="Rectangle 37">
            <a:extLst>
              <a:ext uri="{FF2B5EF4-FFF2-40B4-BE49-F238E27FC236}">
                <a16:creationId xmlns:a16="http://schemas.microsoft.com/office/drawing/2014/main" id="{1FA7F3EC-62FB-2993-56B6-050482727DE2}"/>
              </a:ext>
            </a:extLst>
          </p:cNvPr>
          <p:cNvSpPr/>
          <p:nvPr/>
        </p:nvSpPr>
        <p:spPr>
          <a:xfrm>
            <a:off x="2838892" y="5090492"/>
            <a:ext cx="1455649" cy="90221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Valuation Component</a:t>
            </a:r>
          </a:p>
        </p:txBody>
      </p:sp>
      <p:cxnSp>
        <p:nvCxnSpPr>
          <p:cNvPr id="39" name="Elbow Connector 38">
            <a:extLst>
              <a:ext uri="{FF2B5EF4-FFF2-40B4-BE49-F238E27FC236}">
                <a16:creationId xmlns:a16="http://schemas.microsoft.com/office/drawing/2014/main" id="{909EB6DB-B323-F5ED-A784-E9659F9C49AB}"/>
              </a:ext>
            </a:extLst>
          </p:cNvPr>
          <p:cNvCxnSpPr>
            <a:cxnSpLocks/>
            <a:stCxn id="37" idx="3"/>
            <a:endCxn id="9" idx="1"/>
          </p:cNvCxnSpPr>
          <p:nvPr/>
        </p:nvCxnSpPr>
        <p:spPr>
          <a:xfrm flipV="1">
            <a:off x="4290680" y="3699618"/>
            <a:ext cx="2874463" cy="199266"/>
          </a:xfrm>
          <a:prstGeom prst="bentConnector3">
            <a:avLst>
              <a:gd name="adj1" fmla="val 50000"/>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C5A86C77-180A-108D-8A00-3DA059F73021}"/>
              </a:ext>
            </a:extLst>
          </p:cNvPr>
          <p:cNvCxnSpPr>
            <a:cxnSpLocks/>
            <a:stCxn id="38" idx="3"/>
            <a:endCxn id="9" idx="1"/>
          </p:cNvCxnSpPr>
          <p:nvPr/>
        </p:nvCxnSpPr>
        <p:spPr>
          <a:xfrm flipV="1">
            <a:off x="4294541" y="3699618"/>
            <a:ext cx="2870602" cy="1841981"/>
          </a:xfrm>
          <a:prstGeom prst="bentConnector3">
            <a:avLst>
              <a:gd name="adj1" fmla="val 50000"/>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4ECDDDE-A236-CE6B-E877-84647824E5C6}"/>
              </a:ext>
            </a:extLst>
          </p:cNvPr>
          <p:cNvSpPr txBox="1"/>
          <p:nvPr/>
        </p:nvSpPr>
        <p:spPr>
          <a:xfrm>
            <a:off x="4236559" y="4057623"/>
            <a:ext cx="1425215" cy="646331"/>
          </a:xfrm>
          <a:prstGeom prst="rect">
            <a:avLst/>
          </a:prstGeom>
          <a:noFill/>
        </p:spPr>
        <p:txBody>
          <a:bodyPr wrap="square">
            <a:spAutoFit/>
          </a:bodyPr>
          <a:lstStyle/>
          <a:p>
            <a:pPr algn="ctr" eaLnBrk="1" hangingPunct="1"/>
            <a:r>
              <a:rPr lang="en-US" altLang="en-US" i="1" dirty="0" err="1">
                <a:solidFill>
                  <a:schemeClr val="accent1"/>
                </a:solidFill>
                <a:ea typeface="Amazon Ember" panose="020B0603020204020204" pitchFamily="34" charset="0"/>
                <a:cs typeface="Arial" panose="020B0604020202020204" pitchFamily="34" charset="0"/>
              </a:rPr>
              <a:t>VehiclePriceIncreased</a:t>
            </a:r>
            <a:endParaRPr lang="en-US" altLang="en-US" sz="1800" i="1" dirty="0">
              <a:solidFill>
                <a:schemeClr val="accent1"/>
              </a:solidFill>
              <a:ea typeface="Amazon Ember" panose="020B0603020204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12559D6-A4D9-2119-6C65-862AC3374A4E}"/>
              </a:ext>
            </a:extLst>
          </p:cNvPr>
          <p:cNvSpPr txBox="1"/>
          <p:nvPr/>
        </p:nvSpPr>
        <p:spPr>
          <a:xfrm>
            <a:off x="4281517" y="5669539"/>
            <a:ext cx="1922616" cy="646331"/>
          </a:xfrm>
          <a:prstGeom prst="rect">
            <a:avLst/>
          </a:prstGeom>
          <a:noFill/>
        </p:spPr>
        <p:txBody>
          <a:bodyPr wrap="square">
            <a:spAutoFit/>
          </a:bodyPr>
          <a:lstStyle/>
          <a:p>
            <a:pPr algn="ctr" eaLnBrk="1" hangingPunct="1"/>
            <a:r>
              <a:rPr lang="en-US" altLang="en-US" i="1" dirty="0" err="1">
                <a:solidFill>
                  <a:schemeClr val="accent1"/>
                </a:solidFill>
                <a:ea typeface="Amazon Ember" panose="020B0603020204020204" pitchFamily="34" charset="0"/>
                <a:cs typeface="Arial" panose="020B0604020202020204" pitchFamily="34" charset="0"/>
              </a:rPr>
              <a:t>VehicleValuationDecreased</a:t>
            </a:r>
            <a:endParaRPr lang="en-US" altLang="en-US" sz="1800" i="1" dirty="0">
              <a:solidFill>
                <a:schemeClr val="accent1"/>
              </a:solidFill>
              <a:ea typeface="Amazon Ember" panose="020B0603020204020204" pitchFamily="34" charset="0"/>
              <a:cs typeface="Arial" panose="020B0604020202020204" pitchFamily="34" charset="0"/>
            </a:endParaRPr>
          </a:p>
        </p:txBody>
      </p:sp>
      <p:cxnSp>
        <p:nvCxnSpPr>
          <p:cNvPr id="81" name="Elbow Connector 80">
            <a:extLst>
              <a:ext uri="{FF2B5EF4-FFF2-40B4-BE49-F238E27FC236}">
                <a16:creationId xmlns:a16="http://schemas.microsoft.com/office/drawing/2014/main" id="{0C9AE7CD-18B2-9B07-1D56-3870CBF91183}"/>
              </a:ext>
            </a:extLst>
          </p:cNvPr>
          <p:cNvCxnSpPr>
            <a:cxnSpLocks/>
            <a:endCxn id="17" idx="1"/>
          </p:cNvCxnSpPr>
          <p:nvPr/>
        </p:nvCxnSpPr>
        <p:spPr>
          <a:xfrm rot="16200000" flipH="1">
            <a:off x="7512533" y="4415567"/>
            <a:ext cx="2292038" cy="1089654"/>
          </a:xfrm>
          <a:prstGeom prst="bentConnector2">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A93561-6303-61CC-3502-08B313DE23C2}"/>
              </a:ext>
            </a:extLst>
          </p:cNvPr>
          <p:cNvCxnSpPr>
            <a:cxnSpLocks/>
            <a:endCxn id="15" idx="1"/>
          </p:cNvCxnSpPr>
          <p:nvPr/>
        </p:nvCxnSpPr>
        <p:spPr>
          <a:xfrm>
            <a:off x="7968343" y="3472484"/>
            <a:ext cx="1235035" cy="0"/>
          </a:xfrm>
          <a:prstGeom prst="straightConnector1">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1662DC0-5D2E-FFA8-4697-187D4DA17E5C}"/>
              </a:ext>
            </a:extLst>
          </p:cNvPr>
          <p:cNvSpPr>
            <a:spLocks noChangeAspect="1"/>
          </p:cNvSpPr>
          <p:nvPr/>
        </p:nvSpPr>
        <p:spPr bwMode="auto">
          <a:xfrm>
            <a:off x="88191" y="4402134"/>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1A7308B6-36BB-D342-A259-81A11206631D}"/>
              </a:ext>
            </a:extLst>
          </p:cNvPr>
          <p:cNvSpPr>
            <a:spLocks noChangeAspect="1"/>
          </p:cNvSpPr>
          <p:nvPr/>
        </p:nvSpPr>
        <p:spPr bwMode="auto">
          <a:xfrm>
            <a:off x="1278657" y="258934"/>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sp>
        <p:nvSpPr>
          <p:cNvPr id="12" name="Oval 11">
            <a:extLst>
              <a:ext uri="{FF2B5EF4-FFF2-40B4-BE49-F238E27FC236}">
                <a16:creationId xmlns:a16="http://schemas.microsoft.com/office/drawing/2014/main" id="{6165489F-F51C-2F09-9037-E416D0A112CE}"/>
              </a:ext>
            </a:extLst>
          </p:cNvPr>
          <p:cNvSpPr>
            <a:spLocks noChangeAspect="1"/>
          </p:cNvSpPr>
          <p:nvPr/>
        </p:nvSpPr>
        <p:spPr bwMode="auto">
          <a:xfrm>
            <a:off x="7639159" y="122631"/>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7483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91CA-D664-1F49-A13E-5882B39865E4}"/>
              </a:ext>
            </a:extLst>
          </p:cNvPr>
          <p:cNvSpPr>
            <a:spLocks noGrp="1"/>
          </p:cNvSpPr>
          <p:nvPr>
            <p:ph type="title"/>
          </p:nvPr>
        </p:nvSpPr>
        <p:spPr/>
        <p:txBody>
          <a:bodyPr/>
          <a:lstStyle/>
          <a:p>
            <a:r>
              <a:rPr lang="en-US"/>
              <a:t>What do we mean by ‘serverless’?</a:t>
            </a:r>
          </a:p>
        </p:txBody>
      </p:sp>
      <p:sp>
        <p:nvSpPr>
          <p:cNvPr id="3" name="Content Placeholder 2">
            <a:extLst>
              <a:ext uri="{FF2B5EF4-FFF2-40B4-BE49-F238E27FC236}">
                <a16:creationId xmlns:a16="http://schemas.microsoft.com/office/drawing/2014/main" id="{B70BAD23-D05B-D340-B14F-58EE4A4333FD}"/>
              </a:ext>
            </a:extLst>
          </p:cNvPr>
          <p:cNvSpPr>
            <a:spLocks noGrp="1"/>
          </p:cNvSpPr>
          <p:nvPr>
            <p:ph sz="half" idx="1"/>
          </p:nvPr>
        </p:nvSpPr>
        <p:spPr>
          <a:xfrm>
            <a:off x="699592" y="2590245"/>
            <a:ext cx="5248274" cy="1717393"/>
          </a:xfrm>
        </p:spPr>
        <p:txBody>
          <a:bodyPr anchor="ctr"/>
          <a:lstStyle/>
          <a:p>
            <a:pPr algn="ctr"/>
            <a:r>
              <a:rPr lang="en-US" sz="2800"/>
              <a:t>Just upload your code </a:t>
            </a:r>
          </a:p>
          <a:p>
            <a:pPr algn="ctr"/>
            <a:endParaRPr lang="en-US" sz="2800"/>
          </a:p>
          <a:p>
            <a:pPr algn="ctr"/>
            <a:r>
              <a:rPr lang="en-US" sz="2800"/>
              <a:t>No server management</a:t>
            </a:r>
          </a:p>
        </p:txBody>
      </p:sp>
      <p:sp>
        <p:nvSpPr>
          <p:cNvPr id="25" name="Content Placeholder 24">
            <a:extLst>
              <a:ext uri="{FF2B5EF4-FFF2-40B4-BE49-F238E27FC236}">
                <a16:creationId xmlns:a16="http://schemas.microsoft.com/office/drawing/2014/main" id="{40DB743C-E388-E744-A3A1-DF01EBF82437}"/>
              </a:ext>
            </a:extLst>
          </p:cNvPr>
          <p:cNvSpPr>
            <a:spLocks noGrp="1"/>
          </p:cNvSpPr>
          <p:nvPr>
            <p:ph sz="half" idx="2"/>
          </p:nvPr>
        </p:nvSpPr>
        <p:spPr>
          <a:xfrm>
            <a:off x="6424124" y="2396345"/>
            <a:ext cx="5248276" cy="2105192"/>
          </a:xfrm>
        </p:spPr>
        <p:txBody>
          <a:bodyPr anchor="ctr"/>
          <a:lstStyle/>
          <a:p>
            <a:pPr algn="ctr"/>
            <a:r>
              <a:rPr lang="en-US" sz="2800"/>
              <a:t>Automatically scale resources up and down</a:t>
            </a:r>
          </a:p>
          <a:p>
            <a:pPr algn="ctr"/>
            <a:endParaRPr lang="en-US" sz="2800"/>
          </a:p>
          <a:p>
            <a:pPr algn="ctr"/>
            <a:r>
              <a:rPr lang="en-US" sz="2800"/>
              <a:t>Native integrations built-in</a:t>
            </a:r>
          </a:p>
        </p:txBody>
      </p:sp>
      <p:sp>
        <p:nvSpPr>
          <p:cNvPr id="4" name="Slide Number Placeholder 3">
            <a:extLst>
              <a:ext uri="{FF2B5EF4-FFF2-40B4-BE49-F238E27FC236}">
                <a16:creationId xmlns:a16="http://schemas.microsoft.com/office/drawing/2014/main" id="{1540D4B3-97F0-FA42-9A58-598D046CFD64}"/>
              </a:ext>
            </a:extLst>
          </p:cNvPr>
          <p:cNvSpPr>
            <a:spLocks noGrp="1"/>
          </p:cNvSpPr>
          <p:nvPr>
            <p:ph type="sldNum" sz="quarter" idx="12"/>
          </p:nvPr>
        </p:nvSpPr>
        <p:spPr/>
        <p:txBody>
          <a:bodyPr/>
          <a:lstStyle/>
          <a:p>
            <a:fld id="{EB4B8DE2-A4E8-46E4-8BBF-D75455EFF32C}" type="slidenum">
              <a:rPr lang="en-US" smtClean="0"/>
              <a:pPr/>
              <a:t>8</a:t>
            </a:fld>
            <a:endParaRPr lang="en-US"/>
          </a:p>
        </p:txBody>
      </p:sp>
    </p:spTree>
    <p:extLst>
      <p:ext uri="{BB962C8B-B14F-4D97-AF65-F5344CB8AC3E}">
        <p14:creationId xmlns:p14="http://schemas.microsoft.com/office/powerpoint/2010/main" val="392974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C96D0-F93C-1DF6-4C31-999F9DF551B8}"/>
              </a:ext>
            </a:extLst>
          </p:cNvPr>
          <p:cNvSpPr>
            <a:spLocks noGrp="1"/>
          </p:cNvSpPr>
          <p:nvPr>
            <p:ph type="title"/>
          </p:nvPr>
        </p:nvSpPr>
        <p:spPr>
          <a:xfrm>
            <a:off x="257644" y="4838097"/>
            <a:ext cx="3151381" cy="923330"/>
          </a:xfrm>
        </p:spPr>
        <p:txBody>
          <a:bodyPr/>
          <a:lstStyle/>
          <a:p>
            <a:r>
              <a:rPr lang="en-US" sz="3000" b="0" dirty="0">
                <a:latin typeface="+mn-lt"/>
              </a:rPr>
              <a:t>More</a:t>
            </a:r>
            <a:r>
              <a:rPr lang="en-US" sz="3000" b="0" dirty="0">
                <a:solidFill>
                  <a:schemeClr val="accent4"/>
                </a:solidFill>
                <a:latin typeface="+mn-lt"/>
              </a:rPr>
              <a:t> cohesive </a:t>
            </a:r>
            <a:r>
              <a:rPr lang="en-US" sz="3000" b="0" dirty="0">
                <a:latin typeface="+mn-lt"/>
              </a:rPr>
              <a:t>context</a:t>
            </a:r>
          </a:p>
        </p:txBody>
      </p:sp>
      <p:sp>
        <p:nvSpPr>
          <p:cNvPr id="4" name="Slide Number Placeholder 3">
            <a:extLst>
              <a:ext uri="{FF2B5EF4-FFF2-40B4-BE49-F238E27FC236}">
                <a16:creationId xmlns:a16="http://schemas.microsoft.com/office/drawing/2014/main" id="{421050C4-0B46-6795-BA20-B9BD133AAFDD}"/>
              </a:ext>
            </a:extLst>
          </p:cNvPr>
          <p:cNvSpPr>
            <a:spLocks noGrp="1"/>
          </p:cNvSpPr>
          <p:nvPr>
            <p:ph type="sldNum" sz="quarter" idx="12"/>
          </p:nvPr>
        </p:nvSpPr>
        <p:spPr/>
        <p:txBody>
          <a:bodyPr/>
          <a:lstStyle/>
          <a:p>
            <a:fld id="{EB4B8DE2-A4E8-46E4-8BBF-D75455EFF32C}" type="slidenum">
              <a:rPr lang="en-US" smtClean="0"/>
              <a:pPr/>
              <a:t>80</a:t>
            </a:fld>
            <a:endParaRPr lang="en-US"/>
          </a:p>
        </p:txBody>
      </p:sp>
      <p:pic>
        <p:nvPicPr>
          <p:cNvPr id="3" name="Picture 2">
            <a:extLst>
              <a:ext uri="{FF2B5EF4-FFF2-40B4-BE49-F238E27FC236}">
                <a16:creationId xmlns:a16="http://schemas.microsoft.com/office/drawing/2014/main" id="{5583961C-808A-8749-142E-4B5E44D28084}"/>
              </a:ext>
            </a:extLst>
          </p:cNvPr>
          <p:cNvPicPr>
            <a:picLocks noChangeAspect="1"/>
          </p:cNvPicPr>
          <p:nvPr/>
        </p:nvPicPr>
        <p:blipFill>
          <a:blip r:embed="rId2"/>
          <a:stretch>
            <a:fillRect/>
          </a:stretch>
        </p:blipFill>
        <p:spPr>
          <a:xfrm>
            <a:off x="3006481" y="3915052"/>
            <a:ext cx="8627171" cy="1985459"/>
          </a:xfrm>
          <a:prstGeom prst="rect">
            <a:avLst/>
          </a:prstGeom>
        </p:spPr>
      </p:pic>
      <p:pic>
        <p:nvPicPr>
          <p:cNvPr id="5" name="Picture 4">
            <a:extLst>
              <a:ext uri="{FF2B5EF4-FFF2-40B4-BE49-F238E27FC236}">
                <a16:creationId xmlns:a16="http://schemas.microsoft.com/office/drawing/2014/main" id="{7910F576-3D30-F7A2-08F7-40A3B1F544CD}"/>
              </a:ext>
            </a:extLst>
          </p:cNvPr>
          <p:cNvPicPr>
            <a:picLocks noChangeAspect="1"/>
          </p:cNvPicPr>
          <p:nvPr/>
        </p:nvPicPr>
        <p:blipFill>
          <a:blip r:embed="rId3"/>
          <a:stretch>
            <a:fillRect/>
          </a:stretch>
        </p:blipFill>
        <p:spPr>
          <a:xfrm>
            <a:off x="3006481" y="683074"/>
            <a:ext cx="8665919" cy="2106576"/>
          </a:xfrm>
          <a:prstGeom prst="rect">
            <a:avLst/>
          </a:prstGeom>
        </p:spPr>
      </p:pic>
      <p:sp>
        <p:nvSpPr>
          <p:cNvPr id="7" name="Title 1">
            <a:extLst>
              <a:ext uri="{FF2B5EF4-FFF2-40B4-BE49-F238E27FC236}">
                <a16:creationId xmlns:a16="http://schemas.microsoft.com/office/drawing/2014/main" id="{FA3146B5-068D-95C8-A993-B18E8B722FD9}"/>
              </a:ext>
            </a:extLst>
          </p:cNvPr>
          <p:cNvSpPr txBox="1">
            <a:spLocks/>
          </p:cNvSpPr>
          <p:nvPr/>
        </p:nvSpPr>
        <p:spPr>
          <a:xfrm>
            <a:off x="257644" y="1762151"/>
            <a:ext cx="276076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More</a:t>
            </a:r>
            <a:r>
              <a:rPr lang="en-US" sz="3000" b="0" dirty="0">
                <a:solidFill>
                  <a:schemeClr val="accent4"/>
                </a:solidFill>
                <a:latin typeface="+mn-lt"/>
              </a:rPr>
              <a:t> specific </a:t>
            </a:r>
            <a:r>
              <a:rPr lang="en-US" sz="3000" b="0" dirty="0">
                <a:latin typeface="+mn-lt"/>
              </a:rPr>
              <a:t>event name</a:t>
            </a:r>
          </a:p>
        </p:txBody>
      </p:sp>
    </p:spTree>
    <p:extLst>
      <p:ext uri="{BB962C8B-B14F-4D97-AF65-F5344CB8AC3E}">
        <p14:creationId xmlns:p14="http://schemas.microsoft.com/office/powerpoint/2010/main" val="269390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75C94E-32A7-5972-F321-774317677E79}"/>
              </a:ext>
            </a:extLst>
          </p:cNvPr>
          <p:cNvSpPr>
            <a:spLocks noGrp="1"/>
          </p:cNvSpPr>
          <p:nvPr>
            <p:ph type="sldNum" sz="quarter" idx="12"/>
          </p:nvPr>
        </p:nvSpPr>
        <p:spPr/>
        <p:txBody>
          <a:bodyPr/>
          <a:lstStyle/>
          <a:p>
            <a:fld id="{EB4B8DE2-A4E8-46E4-8BBF-D75455EFF32C}" type="slidenum">
              <a:rPr lang="en-US" smtClean="0"/>
              <a:pPr/>
              <a:t>81</a:t>
            </a:fld>
            <a:endParaRPr lang="en-US"/>
          </a:p>
        </p:txBody>
      </p:sp>
      <p:sp>
        <p:nvSpPr>
          <p:cNvPr id="9" name="Plus 8">
            <a:extLst>
              <a:ext uri="{FF2B5EF4-FFF2-40B4-BE49-F238E27FC236}">
                <a16:creationId xmlns:a16="http://schemas.microsoft.com/office/drawing/2014/main" id="{E055B6BB-79D1-102B-94EE-C98747E8AEDC}"/>
              </a:ext>
            </a:extLst>
          </p:cNvPr>
          <p:cNvSpPr/>
          <p:nvPr/>
        </p:nvSpPr>
        <p:spPr>
          <a:xfrm>
            <a:off x="5622178" y="2184296"/>
            <a:ext cx="1142999" cy="1130869"/>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4862390-C7A7-F294-17F1-C94D9A9050A5}"/>
              </a:ext>
            </a:extLst>
          </p:cNvPr>
          <p:cNvSpPr>
            <a:spLocks noGrp="1"/>
          </p:cNvSpPr>
          <p:nvPr>
            <p:ph type="title"/>
          </p:nvPr>
        </p:nvSpPr>
        <p:spPr>
          <a:xfrm>
            <a:off x="1531295" y="4888728"/>
            <a:ext cx="3041126" cy="1338828"/>
          </a:xfrm>
        </p:spPr>
        <p:txBody>
          <a:bodyPr/>
          <a:lstStyle/>
          <a:p>
            <a:r>
              <a:rPr lang="en-US" sz="3000" b="0">
                <a:solidFill>
                  <a:schemeClr val="accent4"/>
                </a:solidFill>
                <a:latin typeface="+mn-lt"/>
              </a:rPr>
              <a:t>Contract testing </a:t>
            </a:r>
            <a:r>
              <a:rPr lang="en-US" sz="3000" b="0">
                <a:latin typeface="+mn-lt"/>
              </a:rPr>
              <a:t>between components</a:t>
            </a:r>
          </a:p>
        </p:txBody>
      </p:sp>
      <p:sp>
        <p:nvSpPr>
          <p:cNvPr id="12" name="Title 1">
            <a:extLst>
              <a:ext uri="{FF2B5EF4-FFF2-40B4-BE49-F238E27FC236}">
                <a16:creationId xmlns:a16="http://schemas.microsoft.com/office/drawing/2014/main" id="{1385C2EA-41F3-412E-DE8E-FCCE748461B7}"/>
              </a:ext>
            </a:extLst>
          </p:cNvPr>
          <p:cNvSpPr txBox="1">
            <a:spLocks/>
          </p:cNvSpPr>
          <p:nvPr/>
        </p:nvSpPr>
        <p:spPr>
          <a:xfrm>
            <a:off x="8145789" y="4888728"/>
            <a:ext cx="304112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Event </a:t>
            </a:r>
            <a:r>
              <a:rPr lang="en-US" sz="3000" b="0" dirty="0">
                <a:solidFill>
                  <a:schemeClr val="accent4"/>
                </a:solidFill>
                <a:latin typeface="+mn-lt"/>
              </a:rPr>
              <a:t>rationalization</a:t>
            </a:r>
          </a:p>
        </p:txBody>
      </p:sp>
      <p:pic>
        <p:nvPicPr>
          <p:cNvPr id="3" name="Picture 2">
            <a:extLst>
              <a:ext uri="{FF2B5EF4-FFF2-40B4-BE49-F238E27FC236}">
                <a16:creationId xmlns:a16="http://schemas.microsoft.com/office/drawing/2014/main" id="{A897D54A-375B-226E-13F6-40A222532C80}"/>
              </a:ext>
            </a:extLst>
          </p:cNvPr>
          <p:cNvPicPr>
            <a:picLocks noChangeAspect="1"/>
          </p:cNvPicPr>
          <p:nvPr/>
        </p:nvPicPr>
        <p:blipFill>
          <a:blip r:embed="rId3"/>
          <a:stretch>
            <a:fillRect/>
          </a:stretch>
        </p:blipFill>
        <p:spPr>
          <a:xfrm>
            <a:off x="7035409" y="262782"/>
            <a:ext cx="4479698" cy="4464090"/>
          </a:xfrm>
          <a:prstGeom prst="rect">
            <a:avLst/>
          </a:prstGeom>
        </p:spPr>
      </p:pic>
      <p:pic>
        <p:nvPicPr>
          <p:cNvPr id="5" name="Picture 4">
            <a:extLst>
              <a:ext uri="{FF2B5EF4-FFF2-40B4-BE49-F238E27FC236}">
                <a16:creationId xmlns:a16="http://schemas.microsoft.com/office/drawing/2014/main" id="{437C8E16-E442-CDF2-A68F-3882857BA2DC}"/>
              </a:ext>
            </a:extLst>
          </p:cNvPr>
          <p:cNvPicPr>
            <a:picLocks noChangeAspect="1"/>
          </p:cNvPicPr>
          <p:nvPr/>
        </p:nvPicPr>
        <p:blipFill>
          <a:blip r:embed="rId4"/>
          <a:stretch>
            <a:fillRect/>
          </a:stretch>
        </p:blipFill>
        <p:spPr>
          <a:xfrm>
            <a:off x="676893" y="514567"/>
            <a:ext cx="4749932" cy="1065648"/>
          </a:xfrm>
          <a:prstGeom prst="rect">
            <a:avLst/>
          </a:prstGeom>
        </p:spPr>
      </p:pic>
      <p:pic>
        <p:nvPicPr>
          <p:cNvPr id="13" name="Picture 12">
            <a:extLst>
              <a:ext uri="{FF2B5EF4-FFF2-40B4-BE49-F238E27FC236}">
                <a16:creationId xmlns:a16="http://schemas.microsoft.com/office/drawing/2014/main" id="{708CF4AB-6C2F-69C4-D6D2-8B7D5D176FD3}"/>
              </a:ext>
            </a:extLst>
          </p:cNvPr>
          <p:cNvPicPr>
            <a:picLocks noChangeAspect="1"/>
          </p:cNvPicPr>
          <p:nvPr/>
        </p:nvPicPr>
        <p:blipFill>
          <a:blip r:embed="rId5"/>
          <a:stretch>
            <a:fillRect/>
          </a:stretch>
        </p:blipFill>
        <p:spPr>
          <a:xfrm>
            <a:off x="663220" y="2228540"/>
            <a:ext cx="4777277" cy="2498332"/>
          </a:xfrm>
          <a:prstGeom prst="rect">
            <a:avLst/>
          </a:prstGeom>
        </p:spPr>
      </p:pic>
    </p:spTree>
    <p:extLst>
      <p:ext uri="{BB962C8B-B14F-4D97-AF65-F5344CB8AC3E}">
        <p14:creationId xmlns:p14="http://schemas.microsoft.com/office/powerpoint/2010/main" val="276206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75C94E-32A7-5972-F321-774317677E79}"/>
              </a:ext>
            </a:extLst>
          </p:cNvPr>
          <p:cNvSpPr>
            <a:spLocks noGrp="1"/>
          </p:cNvSpPr>
          <p:nvPr>
            <p:ph type="sldNum" sz="quarter" idx="12"/>
          </p:nvPr>
        </p:nvSpPr>
        <p:spPr/>
        <p:txBody>
          <a:bodyPr/>
          <a:lstStyle/>
          <a:p>
            <a:fld id="{EB4B8DE2-A4E8-46E4-8BBF-D75455EFF32C}" type="slidenum">
              <a:rPr lang="en-US" smtClean="0"/>
              <a:pPr/>
              <a:t>82</a:t>
            </a:fld>
            <a:endParaRPr lang="en-US"/>
          </a:p>
        </p:txBody>
      </p:sp>
      <p:pic>
        <p:nvPicPr>
          <p:cNvPr id="7" name="Picture 6">
            <a:extLst>
              <a:ext uri="{FF2B5EF4-FFF2-40B4-BE49-F238E27FC236}">
                <a16:creationId xmlns:a16="http://schemas.microsoft.com/office/drawing/2014/main" id="{B7234124-AF93-5685-81B7-0A13DFCF1E7D}"/>
              </a:ext>
            </a:extLst>
          </p:cNvPr>
          <p:cNvPicPr>
            <a:picLocks noChangeAspect="1"/>
          </p:cNvPicPr>
          <p:nvPr/>
        </p:nvPicPr>
        <p:blipFill>
          <a:blip r:embed="rId3"/>
          <a:stretch>
            <a:fillRect/>
          </a:stretch>
        </p:blipFill>
        <p:spPr>
          <a:xfrm>
            <a:off x="4180903" y="1559716"/>
            <a:ext cx="2875159" cy="2224180"/>
          </a:xfrm>
          <a:prstGeom prst="rect">
            <a:avLst/>
          </a:prstGeom>
        </p:spPr>
      </p:pic>
      <p:sp>
        <p:nvSpPr>
          <p:cNvPr id="8" name="Plus 7">
            <a:extLst>
              <a:ext uri="{FF2B5EF4-FFF2-40B4-BE49-F238E27FC236}">
                <a16:creationId xmlns:a16="http://schemas.microsoft.com/office/drawing/2014/main" id="{7A330A47-36D1-0199-3D20-D1DE37BE5946}"/>
              </a:ext>
            </a:extLst>
          </p:cNvPr>
          <p:cNvSpPr/>
          <p:nvPr/>
        </p:nvSpPr>
        <p:spPr>
          <a:xfrm>
            <a:off x="2794519" y="2298131"/>
            <a:ext cx="1142999" cy="1130869"/>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9" name="Plus 8">
            <a:extLst>
              <a:ext uri="{FF2B5EF4-FFF2-40B4-BE49-F238E27FC236}">
                <a16:creationId xmlns:a16="http://schemas.microsoft.com/office/drawing/2014/main" id="{E055B6BB-79D1-102B-94EE-C98747E8AEDC}"/>
              </a:ext>
            </a:extLst>
          </p:cNvPr>
          <p:cNvSpPr/>
          <p:nvPr/>
        </p:nvSpPr>
        <p:spPr>
          <a:xfrm>
            <a:off x="7299448" y="2184297"/>
            <a:ext cx="1142999" cy="1130869"/>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4862390-C7A7-F294-17F1-C94D9A9050A5}"/>
              </a:ext>
            </a:extLst>
          </p:cNvPr>
          <p:cNvSpPr>
            <a:spLocks noGrp="1"/>
          </p:cNvSpPr>
          <p:nvPr>
            <p:ph type="title"/>
          </p:nvPr>
        </p:nvSpPr>
        <p:spPr>
          <a:xfrm>
            <a:off x="476663" y="4011112"/>
            <a:ext cx="1993406" cy="1754326"/>
          </a:xfrm>
        </p:spPr>
        <p:txBody>
          <a:bodyPr/>
          <a:lstStyle/>
          <a:p>
            <a:r>
              <a:rPr lang="en-US" sz="3000" b="0" dirty="0">
                <a:solidFill>
                  <a:schemeClr val="accent4"/>
                </a:solidFill>
                <a:latin typeface="+mn-lt"/>
              </a:rPr>
              <a:t>Domain Driven </a:t>
            </a:r>
            <a:br>
              <a:rPr lang="en-US" sz="3000" b="0" dirty="0">
                <a:solidFill>
                  <a:schemeClr val="accent4"/>
                </a:solidFill>
                <a:latin typeface="+mn-lt"/>
              </a:rPr>
            </a:br>
            <a:r>
              <a:rPr lang="en-US" sz="3000" b="0" dirty="0">
                <a:solidFill>
                  <a:schemeClr val="accent4"/>
                </a:solidFill>
                <a:latin typeface="+mn-lt"/>
              </a:rPr>
              <a:t>Design </a:t>
            </a:r>
            <a:r>
              <a:rPr lang="en-US" sz="3000" b="0" dirty="0">
                <a:latin typeface="+mn-lt"/>
              </a:rPr>
              <a:t>Practices</a:t>
            </a:r>
          </a:p>
        </p:txBody>
      </p:sp>
      <p:sp>
        <p:nvSpPr>
          <p:cNvPr id="10" name="Title 1">
            <a:extLst>
              <a:ext uri="{FF2B5EF4-FFF2-40B4-BE49-F238E27FC236}">
                <a16:creationId xmlns:a16="http://schemas.microsoft.com/office/drawing/2014/main" id="{F6CC00A6-EE80-7525-98BA-317A282C1FB5}"/>
              </a:ext>
            </a:extLst>
          </p:cNvPr>
          <p:cNvSpPr txBox="1">
            <a:spLocks/>
          </p:cNvSpPr>
          <p:nvPr/>
        </p:nvSpPr>
        <p:spPr>
          <a:xfrm>
            <a:off x="4702931" y="4011112"/>
            <a:ext cx="1993406" cy="2169825"/>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t>cinch</a:t>
            </a:r>
          </a:p>
          <a:p>
            <a:r>
              <a:rPr lang="en-US" sz="3000" b="0" dirty="0"/>
              <a:t>Backend Template as</a:t>
            </a:r>
            <a:r>
              <a:rPr lang="en-US" sz="3000" b="0" dirty="0">
                <a:solidFill>
                  <a:schemeClr val="accent4"/>
                </a:solidFill>
              </a:rPr>
              <a:t> Blueprint</a:t>
            </a:r>
            <a:endParaRPr lang="en-US" sz="3000" b="0" dirty="0"/>
          </a:p>
        </p:txBody>
      </p:sp>
      <p:pic>
        <p:nvPicPr>
          <p:cNvPr id="11" name="Picture 10">
            <a:extLst>
              <a:ext uri="{FF2B5EF4-FFF2-40B4-BE49-F238E27FC236}">
                <a16:creationId xmlns:a16="http://schemas.microsoft.com/office/drawing/2014/main" id="{C9F801BA-8D44-7A93-4AE1-B60D5B29249B}"/>
              </a:ext>
            </a:extLst>
          </p:cNvPr>
          <p:cNvPicPr>
            <a:picLocks noChangeAspect="1"/>
          </p:cNvPicPr>
          <p:nvPr/>
        </p:nvPicPr>
        <p:blipFill>
          <a:blip r:embed="rId4"/>
          <a:stretch>
            <a:fillRect/>
          </a:stretch>
        </p:blipFill>
        <p:spPr>
          <a:xfrm>
            <a:off x="8628445" y="1153512"/>
            <a:ext cx="2827284" cy="2630384"/>
          </a:xfrm>
          <a:prstGeom prst="rect">
            <a:avLst/>
          </a:prstGeom>
        </p:spPr>
      </p:pic>
      <p:sp>
        <p:nvSpPr>
          <p:cNvPr id="12" name="Title 1">
            <a:extLst>
              <a:ext uri="{FF2B5EF4-FFF2-40B4-BE49-F238E27FC236}">
                <a16:creationId xmlns:a16="http://schemas.microsoft.com/office/drawing/2014/main" id="{1385C2EA-41F3-412E-DE8E-FCCE748461B7}"/>
              </a:ext>
            </a:extLst>
          </p:cNvPr>
          <p:cNvSpPr txBox="1">
            <a:spLocks/>
          </p:cNvSpPr>
          <p:nvPr/>
        </p:nvSpPr>
        <p:spPr>
          <a:xfrm>
            <a:off x="8929199" y="4011112"/>
            <a:ext cx="3041127"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a:t>Event </a:t>
            </a:r>
            <a:r>
              <a:rPr lang="en-US" sz="3000" b="0">
                <a:solidFill>
                  <a:schemeClr val="accent4"/>
                </a:solidFill>
              </a:rPr>
              <a:t>discoverability</a:t>
            </a:r>
          </a:p>
        </p:txBody>
      </p:sp>
      <p:pic>
        <p:nvPicPr>
          <p:cNvPr id="3" name="Picture 2">
            <a:extLst>
              <a:ext uri="{FF2B5EF4-FFF2-40B4-BE49-F238E27FC236}">
                <a16:creationId xmlns:a16="http://schemas.microsoft.com/office/drawing/2014/main" id="{B0B23B61-540C-2998-15EE-21857CBD6FE7}"/>
              </a:ext>
            </a:extLst>
          </p:cNvPr>
          <p:cNvPicPr>
            <a:picLocks noChangeAspect="1"/>
          </p:cNvPicPr>
          <p:nvPr/>
        </p:nvPicPr>
        <p:blipFill>
          <a:blip r:embed="rId5"/>
          <a:stretch>
            <a:fillRect/>
          </a:stretch>
        </p:blipFill>
        <p:spPr>
          <a:xfrm>
            <a:off x="138363" y="1423702"/>
            <a:ext cx="2470157" cy="2360194"/>
          </a:xfrm>
          <a:prstGeom prst="rect">
            <a:avLst/>
          </a:prstGeom>
        </p:spPr>
      </p:pic>
    </p:spTree>
    <p:extLst>
      <p:ext uri="{BB962C8B-B14F-4D97-AF65-F5344CB8AC3E}">
        <p14:creationId xmlns:p14="http://schemas.microsoft.com/office/powerpoint/2010/main" val="357360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AAA931-F146-ADBF-D3A1-D5AB9B5EFAD3}"/>
              </a:ext>
            </a:extLst>
          </p:cNvPr>
          <p:cNvPicPr>
            <a:picLocks noChangeAspect="1"/>
          </p:cNvPicPr>
          <p:nvPr/>
        </p:nvPicPr>
        <p:blipFill>
          <a:blip r:embed="rId3"/>
          <a:stretch>
            <a:fillRect/>
          </a:stretch>
        </p:blipFill>
        <p:spPr>
          <a:xfrm>
            <a:off x="9496930" y="2225624"/>
            <a:ext cx="2512089" cy="2073242"/>
          </a:xfrm>
          <a:prstGeom prst="rect">
            <a:avLst/>
          </a:prstGeom>
        </p:spPr>
      </p:pic>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83</a:t>
            </a:fld>
            <a:endParaRPr lang="en-US"/>
          </a:p>
        </p:txBody>
      </p:sp>
      <p:sp>
        <p:nvSpPr>
          <p:cNvPr id="6" name="Oval 5">
            <a:extLst>
              <a:ext uri="{FF2B5EF4-FFF2-40B4-BE49-F238E27FC236}">
                <a16:creationId xmlns:a16="http://schemas.microsoft.com/office/drawing/2014/main" id="{F0F0E576-D4C5-4B9E-D0AF-8FE35379AECC}"/>
              </a:ext>
            </a:extLst>
          </p:cNvPr>
          <p:cNvSpPr/>
          <p:nvPr/>
        </p:nvSpPr>
        <p:spPr>
          <a:xfrm>
            <a:off x="9954130" y="2533740"/>
            <a:ext cx="1597688" cy="1457011"/>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3" name="Rectangle 2">
            <a:extLst>
              <a:ext uri="{FF2B5EF4-FFF2-40B4-BE49-F238E27FC236}">
                <a16:creationId xmlns:a16="http://schemas.microsoft.com/office/drawing/2014/main" id="{5D9A24E4-ED8C-BF40-BF91-C450C563D8C1}"/>
              </a:ext>
            </a:extLst>
          </p:cNvPr>
          <p:cNvSpPr/>
          <p:nvPr/>
        </p:nvSpPr>
        <p:spPr>
          <a:xfrm>
            <a:off x="2197400" y="2464036"/>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12" name="Graphic 16">
            <a:extLst>
              <a:ext uri="{FF2B5EF4-FFF2-40B4-BE49-F238E27FC236}">
                <a16:creationId xmlns:a16="http://schemas.microsoft.com/office/drawing/2014/main" id="{41AB5A21-FE00-59C9-7106-44BB0CE376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166690" y="2764574"/>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6E06E9A-1575-B926-26C9-513CC9E8DAE3}"/>
              </a:ext>
            </a:extLst>
          </p:cNvPr>
          <p:cNvSpPr txBox="1"/>
          <p:nvPr/>
        </p:nvSpPr>
        <p:spPr>
          <a:xfrm>
            <a:off x="4983540" y="3776730"/>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0B0F822-095B-CA87-68B7-7D1651BC255A}"/>
              </a:ext>
            </a:extLst>
          </p:cNvPr>
          <p:cNvSpPr/>
          <p:nvPr/>
        </p:nvSpPr>
        <p:spPr>
          <a:xfrm>
            <a:off x="6527640" y="2454537"/>
            <a:ext cx="2512089" cy="16154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cxnSp>
        <p:nvCxnSpPr>
          <p:cNvPr id="5" name="Straight Arrow Connector 4">
            <a:extLst>
              <a:ext uri="{FF2B5EF4-FFF2-40B4-BE49-F238E27FC236}">
                <a16:creationId xmlns:a16="http://schemas.microsoft.com/office/drawing/2014/main" id="{0EC91F7F-8F63-1CA2-DF66-D7657661DB1B}"/>
              </a:ext>
            </a:extLst>
          </p:cNvPr>
          <p:cNvCxnSpPr>
            <a:cxnSpLocks/>
            <a:stCxn id="22" idx="3"/>
            <a:endCxn id="10" idx="1"/>
          </p:cNvCxnSpPr>
          <p:nvPr/>
        </p:nvCxnSpPr>
        <p:spPr>
          <a:xfrm flipV="1">
            <a:off x="9039729" y="3262245"/>
            <a:ext cx="457201"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AD7763-EE1C-C548-8598-B47634BB0D07}"/>
              </a:ext>
            </a:extLst>
          </p:cNvPr>
          <p:cNvCxnSpPr>
            <a:cxnSpLocks/>
            <a:stCxn id="12" idx="3"/>
            <a:endCxn id="22" idx="1"/>
          </p:cNvCxnSpPr>
          <p:nvPr/>
        </p:nvCxnSpPr>
        <p:spPr>
          <a:xfrm>
            <a:off x="6162032" y="3262245"/>
            <a:ext cx="365608"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11AE75-C28C-DCD9-8051-43C09925F04C}"/>
              </a:ext>
            </a:extLst>
          </p:cNvPr>
          <p:cNvCxnSpPr>
            <a:cxnSpLocks/>
            <a:stCxn id="3" idx="3"/>
            <a:endCxn id="12" idx="1"/>
          </p:cNvCxnSpPr>
          <p:nvPr/>
        </p:nvCxnSpPr>
        <p:spPr>
          <a:xfrm flipV="1">
            <a:off x="4709489" y="3262245"/>
            <a:ext cx="457201" cy="9501"/>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5" name="Graphic 16">
            <a:extLst>
              <a:ext uri="{FF2B5EF4-FFF2-40B4-BE49-F238E27FC236}">
                <a16:creationId xmlns:a16="http://schemas.microsoft.com/office/drawing/2014/main" id="{EFA690B5-A331-EE6E-4765-D9FA723BBA1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74051" y="660662"/>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890F3BAE-DDCA-8913-84E5-056A76DAAD11}"/>
              </a:ext>
            </a:extLst>
          </p:cNvPr>
          <p:cNvSpPr txBox="1"/>
          <p:nvPr/>
        </p:nvSpPr>
        <p:spPr>
          <a:xfrm>
            <a:off x="340674" y="82726"/>
            <a:ext cx="1228789"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50" name="Elbow Connector 49">
            <a:extLst>
              <a:ext uri="{FF2B5EF4-FFF2-40B4-BE49-F238E27FC236}">
                <a16:creationId xmlns:a16="http://schemas.microsoft.com/office/drawing/2014/main" id="{9A73ACC8-CA2F-B49C-D8D3-25539862342B}"/>
              </a:ext>
            </a:extLst>
          </p:cNvPr>
          <p:cNvCxnSpPr>
            <a:cxnSpLocks/>
            <a:stCxn id="35" idx="2"/>
            <a:endCxn id="3" idx="1"/>
          </p:cNvCxnSpPr>
          <p:nvPr/>
        </p:nvCxnSpPr>
        <p:spPr>
          <a:xfrm rot="16200000" flipH="1">
            <a:off x="776690" y="1851036"/>
            <a:ext cx="1615742" cy="1225678"/>
          </a:xfrm>
          <a:prstGeom prst="bentConnector2">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D23BB67-2901-F09C-360F-9D548D8CC084}"/>
              </a:ext>
            </a:extLst>
          </p:cNvPr>
          <p:cNvSpPr txBox="1"/>
          <p:nvPr/>
        </p:nvSpPr>
        <p:spPr>
          <a:xfrm>
            <a:off x="1021757" y="1646892"/>
            <a:ext cx="1095413" cy="923330"/>
          </a:xfrm>
          <a:prstGeom prst="rect">
            <a:avLst/>
          </a:prstGeom>
          <a:noFill/>
        </p:spPr>
        <p:txBody>
          <a:bodyPr wrap="square">
            <a:spAutoFit/>
          </a:bodyPr>
          <a:lstStyle/>
          <a:p>
            <a:pPr algn="ctr" eaLnBrk="1" hangingPunct="1"/>
            <a:r>
              <a:rPr lang="en-US" altLang="en-US" i="1">
                <a:ea typeface="Amazon Ember" panose="020B0603020204020204" pitchFamily="34" charset="0"/>
                <a:cs typeface="Arial" panose="020B0604020202020204" pitchFamily="34" charset="0"/>
              </a:rPr>
              <a:t>Other Domain events</a:t>
            </a:r>
            <a:endParaRPr lang="en-US" altLang="en-US" sz="1800" i="1">
              <a:ea typeface="Amazon Ember" panose="020B0603020204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EE9E1907-1E43-16B8-A290-1A5AFE554EF2}"/>
              </a:ext>
            </a:extLst>
          </p:cNvPr>
          <p:cNvSpPr txBox="1"/>
          <p:nvPr/>
        </p:nvSpPr>
        <p:spPr>
          <a:xfrm>
            <a:off x="2197400" y="4748987"/>
            <a:ext cx="1095413" cy="646331"/>
          </a:xfrm>
          <a:prstGeom prst="rect">
            <a:avLst/>
          </a:prstGeom>
          <a:noFill/>
        </p:spPr>
        <p:txBody>
          <a:bodyPr wrap="square">
            <a:spAutoFit/>
          </a:bodyPr>
          <a:lstStyle/>
          <a:p>
            <a:pPr algn="ctr" eaLnBrk="1" hangingPunct="1"/>
            <a:r>
              <a:rPr lang="en-US" altLang="en-US" i="1">
                <a:ea typeface="Amazon Ember" panose="020B0603020204020204" pitchFamily="34" charset="0"/>
                <a:cs typeface="Arial" panose="020B0604020202020204" pitchFamily="34" charset="0"/>
              </a:rPr>
              <a:t>3</a:t>
            </a:r>
            <a:r>
              <a:rPr lang="en-US" altLang="en-US" i="1" baseline="30000">
                <a:ea typeface="Amazon Ember" panose="020B0603020204020204" pitchFamily="34" charset="0"/>
                <a:cs typeface="Arial" panose="020B0604020202020204" pitchFamily="34" charset="0"/>
              </a:rPr>
              <a:t>rd</a:t>
            </a:r>
            <a:r>
              <a:rPr lang="en-US" altLang="en-US" i="1">
                <a:ea typeface="Amazon Ember" panose="020B0603020204020204" pitchFamily="34" charset="0"/>
                <a:cs typeface="Arial" panose="020B0604020202020204" pitchFamily="34" charset="0"/>
              </a:rPr>
              <a:t> Party events</a:t>
            </a:r>
            <a:endParaRPr lang="en-US" altLang="en-US" sz="1800" i="1">
              <a:ea typeface="Amazon Ember" panose="020B0603020204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D0CB8675-C1CB-A7CA-9709-876453744139}"/>
              </a:ext>
            </a:extLst>
          </p:cNvPr>
          <p:cNvSpPr/>
          <p:nvPr/>
        </p:nvSpPr>
        <p:spPr>
          <a:xfrm>
            <a:off x="159711" y="5072153"/>
            <a:ext cx="1523950" cy="1056790"/>
          </a:xfrm>
          <a:prstGeom prst="rect">
            <a:avLst/>
          </a:prstGeom>
          <a:solidFill>
            <a:schemeClr val="tx1">
              <a:lumMod val="8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a:solidFill>
                <a:sysClr val="windowText" lastClr="000000"/>
              </a:solidFill>
            </a:endParaRPr>
          </a:p>
        </p:txBody>
      </p:sp>
      <p:cxnSp>
        <p:nvCxnSpPr>
          <p:cNvPr id="57" name="Elbow Connector 56">
            <a:extLst>
              <a:ext uri="{FF2B5EF4-FFF2-40B4-BE49-F238E27FC236}">
                <a16:creationId xmlns:a16="http://schemas.microsoft.com/office/drawing/2014/main" id="{41FEA383-FAC6-C1B4-548B-5E4F9D6F5F3E}"/>
              </a:ext>
            </a:extLst>
          </p:cNvPr>
          <p:cNvCxnSpPr>
            <a:cxnSpLocks/>
            <a:stCxn id="56" idx="0"/>
            <a:endCxn id="3" idx="2"/>
          </p:cNvCxnSpPr>
          <p:nvPr/>
        </p:nvCxnSpPr>
        <p:spPr>
          <a:xfrm rot="5400000" flipH="1" flipV="1">
            <a:off x="1691216" y="3309925"/>
            <a:ext cx="992698" cy="2531759"/>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582061-B276-71CE-2C0A-7D69F80775E1}"/>
              </a:ext>
            </a:extLst>
          </p:cNvPr>
          <p:cNvSpPr/>
          <p:nvPr/>
        </p:nvSpPr>
        <p:spPr>
          <a:xfrm>
            <a:off x="2024257" y="701622"/>
            <a:ext cx="7262247" cy="404736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7" name="Title 1">
            <a:extLst>
              <a:ext uri="{FF2B5EF4-FFF2-40B4-BE49-F238E27FC236}">
                <a16:creationId xmlns:a16="http://schemas.microsoft.com/office/drawing/2014/main" id="{1297B984-02A0-61CC-3A34-248AF7E2000D}"/>
              </a:ext>
            </a:extLst>
          </p:cNvPr>
          <p:cNvSpPr txBox="1">
            <a:spLocks/>
          </p:cNvSpPr>
          <p:nvPr/>
        </p:nvSpPr>
        <p:spPr>
          <a:xfrm>
            <a:off x="2695072" y="953466"/>
            <a:ext cx="5999761"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4500" dirty="0">
                <a:solidFill>
                  <a:schemeClr val="accent4"/>
                </a:solidFill>
              </a:rPr>
              <a:t>The God event</a:t>
            </a:r>
            <a:br>
              <a:rPr lang="en-US" sz="4500" dirty="0">
                <a:solidFill>
                  <a:schemeClr val="accent1"/>
                </a:solidFill>
              </a:rPr>
            </a:br>
            <a:r>
              <a:rPr lang="en-US" sz="4500" dirty="0"/>
              <a:t>pattern</a:t>
            </a:r>
          </a:p>
        </p:txBody>
      </p:sp>
    </p:spTree>
    <p:extLst>
      <p:ext uri="{BB962C8B-B14F-4D97-AF65-F5344CB8AC3E}">
        <p14:creationId xmlns:p14="http://schemas.microsoft.com/office/powerpoint/2010/main" val="320481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AAA931-F146-ADBF-D3A1-D5AB9B5EFAD3}"/>
              </a:ext>
            </a:extLst>
          </p:cNvPr>
          <p:cNvPicPr>
            <a:picLocks noChangeAspect="1"/>
          </p:cNvPicPr>
          <p:nvPr/>
        </p:nvPicPr>
        <p:blipFill>
          <a:blip r:embed="rId2"/>
          <a:stretch>
            <a:fillRect/>
          </a:stretch>
        </p:blipFill>
        <p:spPr>
          <a:xfrm>
            <a:off x="9496930" y="2225624"/>
            <a:ext cx="2512089" cy="2073242"/>
          </a:xfrm>
          <a:prstGeom prst="rect">
            <a:avLst/>
          </a:prstGeom>
        </p:spPr>
      </p:pic>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84</a:t>
            </a:fld>
            <a:endParaRPr lang="en-US"/>
          </a:p>
        </p:txBody>
      </p:sp>
      <p:sp>
        <p:nvSpPr>
          <p:cNvPr id="6" name="Oval 5">
            <a:extLst>
              <a:ext uri="{FF2B5EF4-FFF2-40B4-BE49-F238E27FC236}">
                <a16:creationId xmlns:a16="http://schemas.microsoft.com/office/drawing/2014/main" id="{F0F0E576-D4C5-4B9E-D0AF-8FE35379AECC}"/>
              </a:ext>
            </a:extLst>
          </p:cNvPr>
          <p:cNvSpPr/>
          <p:nvPr/>
        </p:nvSpPr>
        <p:spPr>
          <a:xfrm>
            <a:off x="9954130" y="2533740"/>
            <a:ext cx="1597688" cy="1457011"/>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3" name="Rectangle 2">
            <a:extLst>
              <a:ext uri="{FF2B5EF4-FFF2-40B4-BE49-F238E27FC236}">
                <a16:creationId xmlns:a16="http://schemas.microsoft.com/office/drawing/2014/main" id="{5D9A24E4-ED8C-BF40-BF91-C450C563D8C1}"/>
              </a:ext>
            </a:extLst>
          </p:cNvPr>
          <p:cNvSpPr/>
          <p:nvPr/>
        </p:nvSpPr>
        <p:spPr>
          <a:xfrm>
            <a:off x="2197400" y="2464036"/>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12" name="Graphic 16">
            <a:extLst>
              <a:ext uri="{FF2B5EF4-FFF2-40B4-BE49-F238E27FC236}">
                <a16:creationId xmlns:a16="http://schemas.microsoft.com/office/drawing/2014/main" id="{41AB5A21-FE00-59C9-7106-44BB0CE3764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166690" y="2764574"/>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6E06E9A-1575-B926-26C9-513CC9E8DAE3}"/>
              </a:ext>
            </a:extLst>
          </p:cNvPr>
          <p:cNvSpPr txBox="1"/>
          <p:nvPr/>
        </p:nvSpPr>
        <p:spPr>
          <a:xfrm>
            <a:off x="4983540" y="3776730"/>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0B0F822-095B-CA87-68B7-7D1651BC255A}"/>
              </a:ext>
            </a:extLst>
          </p:cNvPr>
          <p:cNvSpPr/>
          <p:nvPr/>
        </p:nvSpPr>
        <p:spPr>
          <a:xfrm>
            <a:off x="6527640" y="2454537"/>
            <a:ext cx="2512089" cy="16154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cxnSp>
        <p:nvCxnSpPr>
          <p:cNvPr id="5" name="Straight Arrow Connector 4">
            <a:extLst>
              <a:ext uri="{FF2B5EF4-FFF2-40B4-BE49-F238E27FC236}">
                <a16:creationId xmlns:a16="http://schemas.microsoft.com/office/drawing/2014/main" id="{0EC91F7F-8F63-1CA2-DF66-D7657661DB1B}"/>
              </a:ext>
            </a:extLst>
          </p:cNvPr>
          <p:cNvCxnSpPr>
            <a:cxnSpLocks/>
            <a:stCxn id="22" idx="3"/>
            <a:endCxn id="10" idx="1"/>
          </p:cNvCxnSpPr>
          <p:nvPr/>
        </p:nvCxnSpPr>
        <p:spPr>
          <a:xfrm flipV="1">
            <a:off x="9039729" y="3262245"/>
            <a:ext cx="457201"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AD7763-EE1C-C548-8598-B47634BB0D07}"/>
              </a:ext>
            </a:extLst>
          </p:cNvPr>
          <p:cNvCxnSpPr>
            <a:cxnSpLocks/>
            <a:stCxn id="12" idx="3"/>
            <a:endCxn id="22" idx="1"/>
          </p:cNvCxnSpPr>
          <p:nvPr/>
        </p:nvCxnSpPr>
        <p:spPr>
          <a:xfrm>
            <a:off x="6162032" y="3262245"/>
            <a:ext cx="365608" cy="2"/>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11AE75-C28C-DCD9-8051-43C09925F04C}"/>
              </a:ext>
            </a:extLst>
          </p:cNvPr>
          <p:cNvCxnSpPr>
            <a:cxnSpLocks/>
            <a:stCxn id="3" idx="3"/>
            <a:endCxn id="12" idx="1"/>
          </p:cNvCxnSpPr>
          <p:nvPr/>
        </p:nvCxnSpPr>
        <p:spPr>
          <a:xfrm flipV="1">
            <a:off x="4709489" y="3262245"/>
            <a:ext cx="457201" cy="9501"/>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5" name="Graphic 16">
            <a:extLst>
              <a:ext uri="{FF2B5EF4-FFF2-40B4-BE49-F238E27FC236}">
                <a16:creationId xmlns:a16="http://schemas.microsoft.com/office/drawing/2014/main" id="{EFA690B5-A331-EE6E-4765-D9FA723BBA1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4051" y="660662"/>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890F3BAE-DDCA-8913-84E5-056A76DAAD11}"/>
              </a:ext>
            </a:extLst>
          </p:cNvPr>
          <p:cNvSpPr txBox="1"/>
          <p:nvPr/>
        </p:nvSpPr>
        <p:spPr>
          <a:xfrm>
            <a:off x="259780" y="121113"/>
            <a:ext cx="1309683"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50" name="Elbow Connector 49">
            <a:extLst>
              <a:ext uri="{FF2B5EF4-FFF2-40B4-BE49-F238E27FC236}">
                <a16:creationId xmlns:a16="http://schemas.microsoft.com/office/drawing/2014/main" id="{9A73ACC8-CA2F-B49C-D8D3-25539862342B}"/>
              </a:ext>
            </a:extLst>
          </p:cNvPr>
          <p:cNvCxnSpPr>
            <a:cxnSpLocks/>
            <a:stCxn id="35" idx="2"/>
            <a:endCxn id="3" idx="1"/>
          </p:cNvCxnSpPr>
          <p:nvPr/>
        </p:nvCxnSpPr>
        <p:spPr>
          <a:xfrm rot="16200000" flipH="1">
            <a:off x="776690" y="1851036"/>
            <a:ext cx="1615742" cy="1225678"/>
          </a:xfrm>
          <a:prstGeom prst="bentConnector2">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D23BB67-2901-F09C-360F-9D548D8CC084}"/>
              </a:ext>
            </a:extLst>
          </p:cNvPr>
          <p:cNvSpPr txBox="1"/>
          <p:nvPr/>
        </p:nvSpPr>
        <p:spPr>
          <a:xfrm>
            <a:off x="1021757" y="1646892"/>
            <a:ext cx="1095413" cy="923330"/>
          </a:xfrm>
          <a:prstGeom prst="rect">
            <a:avLst/>
          </a:prstGeom>
          <a:noFill/>
        </p:spPr>
        <p:txBody>
          <a:bodyPr wrap="square">
            <a:spAutoFit/>
          </a:bodyPr>
          <a:lstStyle/>
          <a:p>
            <a:pPr algn="ctr" eaLnBrk="1" hangingPunct="1"/>
            <a:r>
              <a:rPr lang="en-US" altLang="en-US" i="1">
                <a:ea typeface="Amazon Ember" panose="020B0603020204020204" pitchFamily="34" charset="0"/>
                <a:cs typeface="Arial" panose="020B0604020202020204" pitchFamily="34" charset="0"/>
              </a:rPr>
              <a:t>Other Domain events</a:t>
            </a:r>
            <a:endParaRPr lang="en-US" altLang="en-US" sz="1800" i="1">
              <a:ea typeface="Amazon Ember" panose="020B0603020204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EE9E1907-1E43-16B8-A290-1A5AFE554EF2}"/>
              </a:ext>
            </a:extLst>
          </p:cNvPr>
          <p:cNvSpPr txBox="1"/>
          <p:nvPr/>
        </p:nvSpPr>
        <p:spPr>
          <a:xfrm>
            <a:off x="2197400" y="4748987"/>
            <a:ext cx="1095413" cy="646331"/>
          </a:xfrm>
          <a:prstGeom prst="rect">
            <a:avLst/>
          </a:prstGeom>
          <a:noFill/>
        </p:spPr>
        <p:txBody>
          <a:bodyPr wrap="square">
            <a:spAutoFit/>
          </a:bodyPr>
          <a:lstStyle/>
          <a:p>
            <a:pPr algn="ctr" eaLnBrk="1" hangingPunct="1"/>
            <a:r>
              <a:rPr lang="en-US" altLang="en-US" i="1">
                <a:ea typeface="Amazon Ember" panose="020B0603020204020204" pitchFamily="34" charset="0"/>
                <a:cs typeface="Arial" panose="020B0604020202020204" pitchFamily="34" charset="0"/>
              </a:rPr>
              <a:t>3</a:t>
            </a:r>
            <a:r>
              <a:rPr lang="en-US" altLang="en-US" i="1" baseline="30000">
                <a:ea typeface="Amazon Ember" panose="020B0603020204020204" pitchFamily="34" charset="0"/>
                <a:cs typeface="Arial" panose="020B0604020202020204" pitchFamily="34" charset="0"/>
              </a:rPr>
              <a:t>rd</a:t>
            </a:r>
            <a:r>
              <a:rPr lang="en-US" altLang="en-US" i="1">
                <a:ea typeface="Amazon Ember" panose="020B0603020204020204" pitchFamily="34" charset="0"/>
                <a:cs typeface="Arial" panose="020B0604020202020204" pitchFamily="34" charset="0"/>
              </a:rPr>
              <a:t> Party events</a:t>
            </a:r>
            <a:endParaRPr lang="en-US" altLang="en-US" sz="1800" i="1">
              <a:ea typeface="Amazon Ember" panose="020B0603020204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D0CB8675-C1CB-A7CA-9709-876453744139}"/>
              </a:ext>
            </a:extLst>
          </p:cNvPr>
          <p:cNvSpPr/>
          <p:nvPr/>
        </p:nvSpPr>
        <p:spPr>
          <a:xfrm>
            <a:off x="159711" y="5072153"/>
            <a:ext cx="1523950" cy="1056790"/>
          </a:xfrm>
          <a:prstGeom prst="rect">
            <a:avLst/>
          </a:prstGeom>
          <a:solidFill>
            <a:schemeClr val="tx1">
              <a:lumMod val="8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1">
              <a:solidFill>
                <a:sysClr val="windowText" lastClr="000000"/>
              </a:solidFill>
            </a:endParaRPr>
          </a:p>
        </p:txBody>
      </p:sp>
      <p:cxnSp>
        <p:nvCxnSpPr>
          <p:cNvPr id="57" name="Elbow Connector 56">
            <a:extLst>
              <a:ext uri="{FF2B5EF4-FFF2-40B4-BE49-F238E27FC236}">
                <a16:creationId xmlns:a16="http://schemas.microsoft.com/office/drawing/2014/main" id="{41FEA383-FAC6-C1B4-548B-5E4F9D6F5F3E}"/>
              </a:ext>
            </a:extLst>
          </p:cNvPr>
          <p:cNvCxnSpPr>
            <a:cxnSpLocks/>
            <a:stCxn id="56" idx="0"/>
            <a:endCxn id="3" idx="2"/>
          </p:cNvCxnSpPr>
          <p:nvPr/>
        </p:nvCxnSpPr>
        <p:spPr>
          <a:xfrm rot="5400000" flipH="1" flipV="1">
            <a:off x="1691216" y="3309925"/>
            <a:ext cx="992698" cy="2531759"/>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582061-B276-71CE-2C0A-7D69F80775E1}"/>
              </a:ext>
            </a:extLst>
          </p:cNvPr>
          <p:cNvSpPr/>
          <p:nvPr/>
        </p:nvSpPr>
        <p:spPr>
          <a:xfrm>
            <a:off x="4983540" y="701622"/>
            <a:ext cx="4302964" cy="404736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7" name="Title 1">
            <a:extLst>
              <a:ext uri="{FF2B5EF4-FFF2-40B4-BE49-F238E27FC236}">
                <a16:creationId xmlns:a16="http://schemas.microsoft.com/office/drawing/2014/main" id="{B5166E31-98FA-434D-4DAD-6B75CFD7C3E3}"/>
              </a:ext>
            </a:extLst>
          </p:cNvPr>
          <p:cNvSpPr txBox="1">
            <a:spLocks/>
          </p:cNvSpPr>
          <p:nvPr/>
        </p:nvSpPr>
        <p:spPr>
          <a:xfrm>
            <a:off x="4208138" y="876373"/>
            <a:ext cx="5999761"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4500" dirty="0">
                <a:solidFill>
                  <a:schemeClr val="accent4"/>
                </a:solidFill>
              </a:rPr>
              <a:t>Consuming </a:t>
            </a:r>
            <a:r>
              <a:rPr lang="en-US" sz="4500" dirty="0"/>
              <a:t>the </a:t>
            </a:r>
          </a:p>
          <a:p>
            <a:pPr algn="ctr"/>
            <a:r>
              <a:rPr lang="en-US" sz="4500" dirty="0"/>
              <a:t>God event</a:t>
            </a:r>
          </a:p>
        </p:txBody>
      </p:sp>
    </p:spTree>
    <p:extLst>
      <p:ext uri="{BB962C8B-B14F-4D97-AF65-F5344CB8AC3E}">
        <p14:creationId xmlns:p14="http://schemas.microsoft.com/office/powerpoint/2010/main" val="5124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a:xfrm>
            <a:off x="8572940" y="5434476"/>
            <a:ext cx="2743200" cy="365125"/>
          </a:xfrm>
        </p:spPr>
        <p:txBody>
          <a:bodyPr/>
          <a:lstStyle/>
          <a:p>
            <a:fld id="{EB4B8DE2-A4E8-46E4-8BBF-D75455EFF32C}" type="slidenum">
              <a:rPr lang="en-US" smtClean="0"/>
              <a:pPr/>
              <a:t>85</a:t>
            </a:fld>
            <a:endParaRPr lang="en-US"/>
          </a:p>
        </p:txBody>
      </p:sp>
      <p:sp>
        <p:nvSpPr>
          <p:cNvPr id="2" name="Oval 1">
            <a:extLst>
              <a:ext uri="{FF2B5EF4-FFF2-40B4-BE49-F238E27FC236}">
                <a16:creationId xmlns:a16="http://schemas.microsoft.com/office/drawing/2014/main" id="{28313E04-14EA-B82B-B776-06A824739410}"/>
              </a:ext>
            </a:extLst>
          </p:cNvPr>
          <p:cNvSpPr/>
          <p:nvPr/>
        </p:nvSpPr>
        <p:spPr>
          <a:xfrm>
            <a:off x="1523082" y="1054160"/>
            <a:ext cx="2799535" cy="2487041"/>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3" name="Oval 2">
            <a:extLst>
              <a:ext uri="{FF2B5EF4-FFF2-40B4-BE49-F238E27FC236}">
                <a16:creationId xmlns:a16="http://schemas.microsoft.com/office/drawing/2014/main" id="{62905FD3-A5F6-C9B7-A0AF-DDE643583BAA}"/>
              </a:ext>
            </a:extLst>
          </p:cNvPr>
          <p:cNvSpPr/>
          <p:nvPr/>
        </p:nvSpPr>
        <p:spPr>
          <a:xfrm>
            <a:off x="7931981" y="1114167"/>
            <a:ext cx="2799534" cy="2487041"/>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pic>
        <p:nvPicPr>
          <p:cNvPr id="5" name="Graphic 4" descr="Programmer">
            <a:extLst>
              <a:ext uri="{FF2B5EF4-FFF2-40B4-BE49-F238E27FC236}">
                <a16:creationId xmlns:a16="http://schemas.microsoft.com/office/drawing/2014/main" id="{4B902689-E045-86BB-BFC3-EB235E364C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66060" y="2759546"/>
            <a:ext cx="2899451" cy="2899451"/>
          </a:xfrm>
          <a:prstGeom prst="rect">
            <a:avLst/>
          </a:prstGeom>
        </p:spPr>
      </p:pic>
      <p:pic>
        <p:nvPicPr>
          <p:cNvPr id="7" name="Graphic 6" descr="Programmer">
            <a:extLst>
              <a:ext uri="{FF2B5EF4-FFF2-40B4-BE49-F238E27FC236}">
                <a16:creationId xmlns:a16="http://schemas.microsoft.com/office/drawing/2014/main" id="{F0EEFC07-EA6C-0ED8-CA65-8261C79691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8050" y="2707128"/>
            <a:ext cx="3037890" cy="2824503"/>
          </a:xfrm>
          <a:prstGeom prst="rect">
            <a:avLst/>
          </a:prstGeom>
        </p:spPr>
      </p:pic>
      <p:sp>
        <p:nvSpPr>
          <p:cNvPr id="8" name="Right Arrow 7">
            <a:extLst>
              <a:ext uri="{FF2B5EF4-FFF2-40B4-BE49-F238E27FC236}">
                <a16:creationId xmlns:a16="http://schemas.microsoft.com/office/drawing/2014/main" id="{F1C69365-7569-E04B-55F3-E61A1954EA55}"/>
              </a:ext>
            </a:extLst>
          </p:cNvPr>
          <p:cNvSpPr/>
          <p:nvPr/>
        </p:nvSpPr>
        <p:spPr>
          <a:xfrm>
            <a:off x="5739740" y="2222496"/>
            <a:ext cx="978408"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11" name="Left Arrow 10">
            <a:extLst>
              <a:ext uri="{FF2B5EF4-FFF2-40B4-BE49-F238E27FC236}">
                <a16:creationId xmlns:a16="http://schemas.microsoft.com/office/drawing/2014/main" id="{CA03468F-88BB-B552-C56A-05908EF53D3C}"/>
              </a:ext>
            </a:extLst>
          </p:cNvPr>
          <p:cNvSpPr/>
          <p:nvPr/>
        </p:nvSpPr>
        <p:spPr>
          <a:xfrm>
            <a:off x="5669637" y="4543655"/>
            <a:ext cx="978408" cy="484632"/>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pic>
        <p:nvPicPr>
          <p:cNvPr id="1026" name="Picture 2" descr="Speaking Head on Apple iOS 15.4">
            <a:extLst>
              <a:ext uri="{FF2B5EF4-FFF2-40B4-BE49-F238E27FC236}">
                <a16:creationId xmlns:a16="http://schemas.microsoft.com/office/drawing/2014/main" id="{D5C2FCDB-F00E-C137-FDFA-962BE40CC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4443" y="1297485"/>
            <a:ext cx="823282" cy="8232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peaking Head on Apple iOS 15.4">
            <a:extLst>
              <a:ext uri="{FF2B5EF4-FFF2-40B4-BE49-F238E27FC236}">
                <a16:creationId xmlns:a16="http://schemas.microsoft.com/office/drawing/2014/main" id="{8D218C84-256B-1BCB-912B-2C069267AD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794443" y="3618595"/>
            <a:ext cx="823282" cy="82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0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A8C2D-0263-E8F2-A118-7A2FD26305C7}"/>
              </a:ext>
            </a:extLst>
          </p:cNvPr>
          <p:cNvSpPr>
            <a:spLocks noGrp="1"/>
          </p:cNvSpPr>
          <p:nvPr>
            <p:ph type="sldNum" sz="quarter" idx="12"/>
          </p:nvPr>
        </p:nvSpPr>
        <p:spPr/>
        <p:txBody>
          <a:bodyPr/>
          <a:lstStyle/>
          <a:p>
            <a:fld id="{EB4B8DE2-A4E8-46E4-8BBF-D75455EFF32C}" type="slidenum">
              <a:rPr lang="en-US" smtClean="0"/>
              <a:pPr/>
              <a:t>86</a:t>
            </a:fld>
            <a:endParaRPr lang="en-US"/>
          </a:p>
        </p:txBody>
      </p:sp>
      <p:sp>
        <p:nvSpPr>
          <p:cNvPr id="10" name="Oval 9">
            <a:extLst>
              <a:ext uri="{FF2B5EF4-FFF2-40B4-BE49-F238E27FC236}">
                <a16:creationId xmlns:a16="http://schemas.microsoft.com/office/drawing/2014/main" id="{E3CA9122-1502-94F7-E136-7483F2CC1E05}"/>
              </a:ext>
            </a:extLst>
          </p:cNvPr>
          <p:cNvSpPr/>
          <p:nvPr/>
        </p:nvSpPr>
        <p:spPr>
          <a:xfrm>
            <a:off x="10617620" y="203376"/>
            <a:ext cx="1388332" cy="1277802"/>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pic>
        <p:nvPicPr>
          <p:cNvPr id="7" name="Graphic 16">
            <a:extLst>
              <a:ext uri="{FF2B5EF4-FFF2-40B4-BE49-F238E27FC236}">
                <a16:creationId xmlns:a16="http://schemas.microsoft.com/office/drawing/2014/main" id="{A8C91256-CFAD-1C51-C779-B8C458A343F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83818" y="2219066"/>
            <a:ext cx="1796192" cy="179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E8CF47-BC78-B4CF-EA08-61AB9933C94D}"/>
              </a:ext>
            </a:extLst>
          </p:cNvPr>
          <p:cNvSpPr txBox="1"/>
          <p:nvPr/>
        </p:nvSpPr>
        <p:spPr>
          <a:xfrm>
            <a:off x="445735" y="4015258"/>
            <a:ext cx="1250595" cy="646331"/>
          </a:xfrm>
          <a:prstGeom prst="rect">
            <a:avLst/>
          </a:prstGeom>
          <a:noFill/>
        </p:spPr>
        <p:txBody>
          <a:bodyPr wrap="square">
            <a:spAutoFit/>
          </a:bodyPr>
          <a:lstStyle/>
          <a:p>
            <a:pPr algn="ctr" eaLnBrk="1" hangingPunct="1"/>
            <a:r>
              <a:rPr lang="en-US" altLang="en-US">
                <a:latin typeface="Arial" panose="020B0604020202020204" pitchFamily="34" charset="0"/>
                <a:ea typeface="Amazon Ember" panose="020B0603020204020204" pitchFamily="34" charset="0"/>
                <a:cs typeface="Arial" panose="020B0604020202020204" pitchFamily="34" charset="0"/>
              </a:rPr>
              <a:t>Shared event bus</a:t>
            </a:r>
            <a:endParaRPr lang="en-US" altLang="en-US" sz="1800">
              <a:latin typeface="Arial" panose="020B0604020202020204" pitchFamily="34" charset="0"/>
              <a:ea typeface="Amazon Ember" panose="020B0603020204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9B0C4BA-D182-34DB-F1D3-F8BCB7A40C4F}"/>
              </a:ext>
            </a:extLst>
          </p:cNvPr>
          <p:cNvSpPr/>
          <p:nvPr/>
        </p:nvSpPr>
        <p:spPr>
          <a:xfrm>
            <a:off x="2956957" y="1728522"/>
            <a:ext cx="8715443" cy="39433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US" b="1">
                <a:solidFill>
                  <a:sysClr val="windowText" lastClr="000000"/>
                </a:solidFill>
              </a:rPr>
              <a:t>Search Component</a:t>
            </a:r>
          </a:p>
        </p:txBody>
      </p:sp>
      <p:cxnSp>
        <p:nvCxnSpPr>
          <p:cNvPr id="11" name="Straight Arrow Connector 10">
            <a:extLst>
              <a:ext uri="{FF2B5EF4-FFF2-40B4-BE49-F238E27FC236}">
                <a16:creationId xmlns:a16="http://schemas.microsoft.com/office/drawing/2014/main" id="{BB380D03-2858-FAA3-3991-7B042E456E1B}"/>
              </a:ext>
            </a:extLst>
          </p:cNvPr>
          <p:cNvCxnSpPr>
            <a:cxnSpLocks/>
            <a:stCxn id="7" idx="3"/>
            <a:endCxn id="13" idx="1"/>
          </p:cNvCxnSpPr>
          <p:nvPr/>
        </p:nvCxnSpPr>
        <p:spPr>
          <a:xfrm flipV="1">
            <a:off x="2180010" y="3107009"/>
            <a:ext cx="1837266" cy="10153"/>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2" name="Graphic 23">
            <a:extLst>
              <a:ext uri="{FF2B5EF4-FFF2-40B4-BE49-F238E27FC236}">
                <a16:creationId xmlns:a16="http://schemas.microsoft.com/office/drawing/2014/main" id="{B5CC1480-EF05-2D2B-B0D4-85735B422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0593" y="2476666"/>
            <a:ext cx="1256335" cy="125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a:extLst>
              <a:ext uri="{FF2B5EF4-FFF2-40B4-BE49-F238E27FC236}">
                <a16:creationId xmlns:a16="http://schemas.microsoft.com/office/drawing/2014/main" id="{79FDA345-AC54-C94F-FD26-65EE8F6FC63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017276" y="2412961"/>
            <a:ext cx="1388095" cy="138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8093E488-86BA-4A99-0328-B2238BA18674}"/>
              </a:ext>
            </a:extLst>
          </p:cNvPr>
          <p:cNvCxnSpPr>
            <a:cxnSpLocks/>
            <a:stCxn id="13" idx="3"/>
            <a:endCxn id="12" idx="1"/>
          </p:cNvCxnSpPr>
          <p:nvPr/>
        </p:nvCxnSpPr>
        <p:spPr>
          <a:xfrm flipV="1">
            <a:off x="5405371" y="3104834"/>
            <a:ext cx="3095222" cy="2175"/>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B119DFA-81A4-3219-B5E9-4CA39D274958}"/>
              </a:ext>
            </a:extLst>
          </p:cNvPr>
          <p:cNvCxnSpPr>
            <a:cxnSpLocks/>
          </p:cNvCxnSpPr>
          <p:nvPr/>
        </p:nvCxnSpPr>
        <p:spPr>
          <a:xfrm flipV="1">
            <a:off x="1900053" y="2706285"/>
            <a:ext cx="2327564" cy="1650"/>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A2E675-A8D9-87EA-29A8-02785D0966F0}"/>
              </a:ext>
            </a:extLst>
          </p:cNvPr>
          <p:cNvCxnSpPr>
            <a:cxnSpLocks/>
          </p:cNvCxnSpPr>
          <p:nvPr/>
        </p:nvCxnSpPr>
        <p:spPr>
          <a:xfrm flipV="1">
            <a:off x="1888522" y="3567380"/>
            <a:ext cx="2339095" cy="14474"/>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FF2E3AD-8DFE-47D6-07CA-CE33FEBCF43A}"/>
              </a:ext>
            </a:extLst>
          </p:cNvPr>
          <p:cNvSpPr txBox="1">
            <a:spLocks/>
          </p:cNvSpPr>
          <p:nvPr/>
        </p:nvSpPr>
        <p:spPr>
          <a:xfrm>
            <a:off x="4227617" y="3988299"/>
            <a:ext cx="1944138"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Validate &amp; parse events from </a:t>
            </a:r>
            <a:r>
              <a:rPr lang="en-US" sz="2000" i="1">
                <a:solidFill>
                  <a:schemeClr val="accent4"/>
                </a:solidFill>
              </a:rPr>
              <a:t>multiple sources</a:t>
            </a:r>
          </a:p>
        </p:txBody>
      </p:sp>
      <p:sp>
        <p:nvSpPr>
          <p:cNvPr id="21" name="Oval 20">
            <a:extLst>
              <a:ext uri="{FF2B5EF4-FFF2-40B4-BE49-F238E27FC236}">
                <a16:creationId xmlns:a16="http://schemas.microsoft.com/office/drawing/2014/main" id="{8D3024B2-5EB9-3572-7266-B6952844C6C5}"/>
              </a:ext>
            </a:extLst>
          </p:cNvPr>
          <p:cNvSpPr>
            <a:spLocks noChangeAspect="1"/>
          </p:cNvSpPr>
          <p:nvPr/>
        </p:nvSpPr>
        <p:spPr bwMode="auto">
          <a:xfrm>
            <a:off x="3703857" y="3971255"/>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22" name="Oval 21">
            <a:extLst>
              <a:ext uri="{FF2B5EF4-FFF2-40B4-BE49-F238E27FC236}">
                <a16:creationId xmlns:a16="http://schemas.microsoft.com/office/drawing/2014/main" id="{6EE97500-1210-F9BC-FB1F-D265E9ECFCB9}"/>
              </a:ext>
            </a:extLst>
          </p:cNvPr>
          <p:cNvSpPr>
            <a:spLocks noChangeAspect="1"/>
          </p:cNvSpPr>
          <p:nvPr/>
        </p:nvSpPr>
        <p:spPr bwMode="auto">
          <a:xfrm>
            <a:off x="5623111" y="248104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23" name="Title 1">
            <a:extLst>
              <a:ext uri="{FF2B5EF4-FFF2-40B4-BE49-F238E27FC236}">
                <a16:creationId xmlns:a16="http://schemas.microsoft.com/office/drawing/2014/main" id="{00125449-5B62-96C4-16A1-78B8B597A072}"/>
              </a:ext>
            </a:extLst>
          </p:cNvPr>
          <p:cNvSpPr txBox="1">
            <a:spLocks/>
          </p:cNvSpPr>
          <p:nvPr/>
        </p:nvSpPr>
        <p:spPr>
          <a:xfrm>
            <a:off x="6069142" y="2476666"/>
            <a:ext cx="1944138"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Write </a:t>
            </a:r>
            <a:r>
              <a:rPr lang="en-US" sz="2000" i="1">
                <a:solidFill>
                  <a:schemeClr val="accent4"/>
                </a:solidFill>
              </a:rPr>
              <a:t>state</a:t>
            </a:r>
          </a:p>
        </p:txBody>
      </p:sp>
      <p:sp>
        <p:nvSpPr>
          <p:cNvPr id="24" name="Oval 23">
            <a:extLst>
              <a:ext uri="{FF2B5EF4-FFF2-40B4-BE49-F238E27FC236}">
                <a16:creationId xmlns:a16="http://schemas.microsoft.com/office/drawing/2014/main" id="{01373FA7-8B87-21B2-F868-27A8685D146A}"/>
              </a:ext>
            </a:extLst>
          </p:cNvPr>
          <p:cNvSpPr>
            <a:spLocks noChangeAspect="1"/>
          </p:cNvSpPr>
          <p:nvPr/>
        </p:nvSpPr>
        <p:spPr bwMode="auto">
          <a:xfrm>
            <a:off x="8332395" y="3970680"/>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25" name="Title 1">
            <a:extLst>
              <a:ext uri="{FF2B5EF4-FFF2-40B4-BE49-F238E27FC236}">
                <a16:creationId xmlns:a16="http://schemas.microsoft.com/office/drawing/2014/main" id="{C26C007A-8B52-56A2-FD5E-A4F4460063AA}"/>
              </a:ext>
            </a:extLst>
          </p:cNvPr>
          <p:cNvSpPr txBox="1">
            <a:spLocks/>
          </p:cNvSpPr>
          <p:nvPr/>
        </p:nvSpPr>
        <p:spPr>
          <a:xfrm>
            <a:off x="8825662" y="3996841"/>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Shallow copy of </a:t>
            </a:r>
            <a:r>
              <a:rPr lang="en-US" sz="2000" i="1">
                <a:solidFill>
                  <a:schemeClr val="accent4"/>
                </a:solidFill>
              </a:rPr>
              <a:t>vehicle state</a:t>
            </a:r>
          </a:p>
        </p:txBody>
      </p:sp>
    </p:spTree>
    <p:extLst>
      <p:ext uri="{BB962C8B-B14F-4D97-AF65-F5344CB8AC3E}">
        <p14:creationId xmlns:p14="http://schemas.microsoft.com/office/powerpoint/2010/main" val="312696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A8C2D-0263-E8F2-A118-7A2FD26305C7}"/>
              </a:ext>
            </a:extLst>
          </p:cNvPr>
          <p:cNvSpPr>
            <a:spLocks noGrp="1"/>
          </p:cNvSpPr>
          <p:nvPr>
            <p:ph type="sldNum" sz="quarter" idx="12"/>
          </p:nvPr>
        </p:nvSpPr>
        <p:spPr/>
        <p:txBody>
          <a:bodyPr/>
          <a:lstStyle/>
          <a:p>
            <a:fld id="{EB4B8DE2-A4E8-46E4-8BBF-D75455EFF32C}" type="slidenum">
              <a:rPr lang="en-US" smtClean="0"/>
              <a:pPr/>
              <a:t>87</a:t>
            </a:fld>
            <a:endParaRPr lang="en-US"/>
          </a:p>
        </p:txBody>
      </p:sp>
      <p:sp>
        <p:nvSpPr>
          <p:cNvPr id="2" name="Oval 1">
            <a:extLst>
              <a:ext uri="{FF2B5EF4-FFF2-40B4-BE49-F238E27FC236}">
                <a16:creationId xmlns:a16="http://schemas.microsoft.com/office/drawing/2014/main" id="{3DE87C93-D8A1-6F3E-1B1E-945FD7B4EAA6}"/>
              </a:ext>
            </a:extLst>
          </p:cNvPr>
          <p:cNvSpPr/>
          <p:nvPr/>
        </p:nvSpPr>
        <p:spPr>
          <a:xfrm>
            <a:off x="10617620" y="203376"/>
            <a:ext cx="1388332" cy="1277802"/>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31" name="TextBox 30">
            <a:extLst>
              <a:ext uri="{FF2B5EF4-FFF2-40B4-BE49-F238E27FC236}">
                <a16:creationId xmlns:a16="http://schemas.microsoft.com/office/drawing/2014/main" id="{421A7411-F719-02D7-338C-94FC46304154}"/>
              </a:ext>
            </a:extLst>
          </p:cNvPr>
          <p:cNvSpPr txBox="1"/>
          <p:nvPr/>
        </p:nvSpPr>
        <p:spPr>
          <a:xfrm>
            <a:off x="1027098" y="4679890"/>
            <a:ext cx="1250595" cy="646331"/>
          </a:xfrm>
          <a:prstGeom prst="rect">
            <a:avLst/>
          </a:prstGeom>
          <a:noFill/>
        </p:spPr>
        <p:txBody>
          <a:bodyPr wrap="square">
            <a:spAutoFit/>
          </a:bodyPr>
          <a:lstStyle/>
          <a:p>
            <a:pPr eaLnBrk="1" hangingPunct="1"/>
            <a:r>
              <a:rPr lang="en-US" altLang="en-US" dirty="0">
                <a:latin typeface="Arial" panose="020B0604020202020204" pitchFamily="34" charset="0"/>
                <a:ea typeface="Amazon Ember" panose="020B0603020204020204" pitchFamily="34" charset="0"/>
                <a:cs typeface="Arial" panose="020B0604020202020204" pitchFamily="34" charset="0"/>
              </a:rPr>
              <a:t>Every minute</a:t>
            </a:r>
            <a:endParaRPr lang="en-US" altLang="en-US" sz="1800" dirty="0">
              <a:latin typeface="Arial" panose="020B0604020202020204" pitchFamily="34" charset="0"/>
              <a:ea typeface="Amazon Ember" panose="020B0603020204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CBDA2A6F-95DB-2B8B-9E3E-E1FC67F0500E}"/>
              </a:ext>
            </a:extLst>
          </p:cNvPr>
          <p:cNvSpPr/>
          <p:nvPr/>
        </p:nvSpPr>
        <p:spPr>
          <a:xfrm>
            <a:off x="2907835" y="1739196"/>
            <a:ext cx="8715443" cy="4034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US" b="1">
                <a:solidFill>
                  <a:sysClr val="windowText" lastClr="000000"/>
                </a:solidFill>
              </a:rPr>
              <a:t>Search Component</a:t>
            </a:r>
          </a:p>
        </p:txBody>
      </p:sp>
      <p:cxnSp>
        <p:nvCxnSpPr>
          <p:cNvPr id="33" name="Straight Arrow Connector 32">
            <a:extLst>
              <a:ext uri="{FF2B5EF4-FFF2-40B4-BE49-F238E27FC236}">
                <a16:creationId xmlns:a16="http://schemas.microsoft.com/office/drawing/2014/main" id="{784864FB-DCB2-7FE7-AF0E-2E902BACB70B}"/>
              </a:ext>
            </a:extLst>
          </p:cNvPr>
          <p:cNvCxnSpPr>
            <a:cxnSpLocks/>
            <a:stCxn id="49" idx="3"/>
            <a:endCxn id="35" idx="1"/>
          </p:cNvCxnSpPr>
          <p:nvPr/>
        </p:nvCxnSpPr>
        <p:spPr>
          <a:xfrm>
            <a:off x="2188166" y="3759748"/>
            <a:ext cx="1779988" cy="563"/>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4" name="Graphic 23">
            <a:extLst>
              <a:ext uri="{FF2B5EF4-FFF2-40B4-BE49-F238E27FC236}">
                <a16:creationId xmlns:a16="http://schemas.microsoft.com/office/drawing/2014/main" id="{4B4CFC6A-791E-1320-C401-B94660039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599" y="1797599"/>
            <a:ext cx="1256335" cy="125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4">
            <a:extLst>
              <a:ext uri="{FF2B5EF4-FFF2-40B4-BE49-F238E27FC236}">
                <a16:creationId xmlns:a16="http://schemas.microsoft.com/office/drawing/2014/main" id="{EC1C9170-F610-B7B6-59C4-59A0C495F8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968154" y="3066263"/>
            <a:ext cx="1388095" cy="138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le 1">
            <a:extLst>
              <a:ext uri="{FF2B5EF4-FFF2-40B4-BE49-F238E27FC236}">
                <a16:creationId xmlns:a16="http://schemas.microsoft.com/office/drawing/2014/main" id="{ECFCAFF2-9ADF-22C5-354E-307F095231A9}"/>
              </a:ext>
            </a:extLst>
          </p:cNvPr>
          <p:cNvSpPr txBox="1">
            <a:spLocks/>
          </p:cNvSpPr>
          <p:nvPr/>
        </p:nvSpPr>
        <p:spPr>
          <a:xfrm>
            <a:off x="4384180" y="4620557"/>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Load </a:t>
            </a:r>
            <a:r>
              <a:rPr lang="en-US" sz="2000" i="1">
                <a:solidFill>
                  <a:schemeClr val="accent4"/>
                </a:solidFill>
              </a:rPr>
              <a:t>vehicle snapshot</a:t>
            </a:r>
          </a:p>
        </p:txBody>
      </p:sp>
      <p:sp>
        <p:nvSpPr>
          <p:cNvPr id="37" name="Oval 36">
            <a:extLst>
              <a:ext uri="{FF2B5EF4-FFF2-40B4-BE49-F238E27FC236}">
                <a16:creationId xmlns:a16="http://schemas.microsoft.com/office/drawing/2014/main" id="{E9348C6B-11CE-DED4-6C54-E483D9840C6C}"/>
              </a:ext>
            </a:extLst>
          </p:cNvPr>
          <p:cNvSpPr>
            <a:spLocks noChangeAspect="1"/>
          </p:cNvSpPr>
          <p:nvPr/>
        </p:nvSpPr>
        <p:spPr bwMode="auto">
          <a:xfrm>
            <a:off x="8839197" y="4636171"/>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38" name="Oval 37">
            <a:extLst>
              <a:ext uri="{FF2B5EF4-FFF2-40B4-BE49-F238E27FC236}">
                <a16:creationId xmlns:a16="http://schemas.microsoft.com/office/drawing/2014/main" id="{C9517486-B389-33FF-577E-EE58DED42802}"/>
              </a:ext>
            </a:extLst>
          </p:cNvPr>
          <p:cNvSpPr>
            <a:spLocks noChangeAspect="1"/>
          </p:cNvSpPr>
          <p:nvPr/>
        </p:nvSpPr>
        <p:spPr bwMode="auto">
          <a:xfrm>
            <a:off x="3695038" y="467482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3</a:t>
            </a:r>
          </a:p>
        </p:txBody>
      </p:sp>
      <p:sp>
        <p:nvSpPr>
          <p:cNvPr id="39" name="Title 1">
            <a:extLst>
              <a:ext uri="{FF2B5EF4-FFF2-40B4-BE49-F238E27FC236}">
                <a16:creationId xmlns:a16="http://schemas.microsoft.com/office/drawing/2014/main" id="{0E75BB3D-8CFF-35BA-2B0B-52F49C3668E2}"/>
              </a:ext>
            </a:extLst>
          </p:cNvPr>
          <p:cNvSpPr txBox="1">
            <a:spLocks/>
          </p:cNvSpPr>
          <p:nvPr/>
        </p:nvSpPr>
        <p:spPr>
          <a:xfrm>
            <a:off x="3451920" y="1973593"/>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dirty="0">
                <a:solidFill>
                  <a:schemeClr val="bg1"/>
                </a:solidFill>
              </a:rPr>
              <a:t>Get </a:t>
            </a:r>
            <a:r>
              <a:rPr lang="en-US" sz="2000" i="1" dirty="0">
                <a:solidFill>
                  <a:schemeClr val="accent4"/>
                </a:solidFill>
              </a:rPr>
              <a:t>latest</a:t>
            </a:r>
            <a:r>
              <a:rPr lang="en-US" sz="2000" i="1" dirty="0">
                <a:solidFill>
                  <a:schemeClr val="bg1"/>
                </a:solidFill>
              </a:rPr>
              <a:t> </a:t>
            </a:r>
            <a:r>
              <a:rPr lang="en-US" sz="2000" i="1" dirty="0">
                <a:solidFill>
                  <a:schemeClr val="accent4"/>
                </a:solidFill>
              </a:rPr>
              <a:t>vehicles</a:t>
            </a:r>
          </a:p>
        </p:txBody>
      </p:sp>
      <p:sp>
        <p:nvSpPr>
          <p:cNvPr id="40" name="Oval 39">
            <a:extLst>
              <a:ext uri="{FF2B5EF4-FFF2-40B4-BE49-F238E27FC236}">
                <a16:creationId xmlns:a16="http://schemas.microsoft.com/office/drawing/2014/main" id="{6351E0F0-439E-B882-6B58-DD0A68DE555F}"/>
              </a:ext>
            </a:extLst>
          </p:cNvPr>
          <p:cNvSpPr>
            <a:spLocks noChangeAspect="1"/>
          </p:cNvSpPr>
          <p:nvPr/>
        </p:nvSpPr>
        <p:spPr bwMode="auto">
          <a:xfrm>
            <a:off x="3020441" y="1986939"/>
            <a:ext cx="342866"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sp>
        <p:nvSpPr>
          <p:cNvPr id="44" name="Title 1">
            <a:extLst>
              <a:ext uri="{FF2B5EF4-FFF2-40B4-BE49-F238E27FC236}">
                <a16:creationId xmlns:a16="http://schemas.microsoft.com/office/drawing/2014/main" id="{C4A11D65-3E93-4820-4410-615C5B54F8CD}"/>
              </a:ext>
            </a:extLst>
          </p:cNvPr>
          <p:cNvSpPr txBox="1">
            <a:spLocks/>
          </p:cNvSpPr>
          <p:nvPr/>
        </p:nvSpPr>
        <p:spPr>
          <a:xfrm>
            <a:off x="9279610" y="4633724"/>
            <a:ext cx="1944138" cy="36933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a:solidFill>
                  <a:schemeClr val="bg1"/>
                </a:solidFill>
              </a:rPr>
              <a:t>Store</a:t>
            </a:r>
            <a:r>
              <a:rPr lang="en-US" sz="2000" i="1">
                <a:solidFill>
                  <a:schemeClr val="accent4"/>
                </a:solidFill>
              </a:rPr>
              <a:t> snapshot</a:t>
            </a:r>
          </a:p>
        </p:txBody>
      </p:sp>
      <p:sp>
        <p:nvSpPr>
          <p:cNvPr id="48" name="Oval 47">
            <a:extLst>
              <a:ext uri="{FF2B5EF4-FFF2-40B4-BE49-F238E27FC236}">
                <a16:creationId xmlns:a16="http://schemas.microsoft.com/office/drawing/2014/main" id="{9E0FBA7B-582A-66AD-C806-03189AFA069D}"/>
              </a:ext>
            </a:extLst>
          </p:cNvPr>
          <p:cNvSpPr>
            <a:spLocks noChangeAspect="1"/>
          </p:cNvSpPr>
          <p:nvPr/>
        </p:nvSpPr>
        <p:spPr bwMode="auto">
          <a:xfrm>
            <a:off x="651700" y="4761179"/>
            <a:ext cx="329184" cy="27729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pic>
        <p:nvPicPr>
          <p:cNvPr id="49" name="Graphic 30">
            <a:extLst>
              <a:ext uri="{FF2B5EF4-FFF2-40B4-BE49-F238E27FC236}">
                <a16:creationId xmlns:a16="http://schemas.microsoft.com/office/drawing/2014/main" id="{EE165223-9BB8-4EC6-2691-A2E1B29CDC1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93172" y="2912251"/>
            <a:ext cx="1694994" cy="169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Elbow Connector 49">
            <a:extLst>
              <a:ext uri="{FF2B5EF4-FFF2-40B4-BE49-F238E27FC236}">
                <a16:creationId xmlns:a16="http://schemas.microsoft.com/office/drawing/2014/main" id="{1F5978B7-98FF-075D-5FA7-0F4CC863F8DC}"/>
              </a:ext>
            </a:extLst>
          </p:cNvPr>
          <p:cNvCxnSpPr>
            <a:cxnSpLocks/>
            <a:stCxn id="35" idx="0"/>
            <a:endCxn id="34" idx="1"/>
          </p:cNvCxnSpPr>
          <p:nvPr/>
        </p:nvCxnSpPr>
        <p:spPr>
          <a:xfrm rot="5400000" flipH="1" flipV="1">
            <a:off x="5779652" y="1308317"/>
            <a:ext cx="640496" cy="2875397"/>
          </a:xfrm>
          <a:prstGeom prst="bentConnector2">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F328E400-F859-A125-187F-68F794CFBAA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269704" y="3110327"/>
            <a:ext cx="1271775" cy="12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Straight Arrow Connector 51">
            <a:extLst>
              <a:ext uri="{FF2B5EF4-FFF2-40B4-BE49-F238E27FC236}">
                <a16:creationId xmlns:a16="http://schemas.microsoft.com/office/drawing/2014/main" id="{66930141-539E-1298-EB44-9DF866EE6BE5}"/>
              </a:ext>
            </a:extLst>
          </p:cNvPr>
          <p:cNvCxnSpPr>
            <a:cxnSpLocks/>
            <a:stCxn id="35" idx="3"/>
            <a:endCxn id="51" idx="1"/>
          </p:cNvCxnSpPr>
          <p:nvPr/>
        </p:nvCxnSpPr>
        <p:spPr>
          <a:xfrm flipV="1">
            <a:off x="5356249" y="3746215"/>
            <a:ext cx="3913455" cy="14096"/>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37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A8C2D-0263-E8F2-A118-7A2FD26305C7}"/>
              </a:ext>
            </a:extLst>
          </p:cNvPr>
          <p:cNvSpPr>
            <a:spLocks noGrp="1"/>
          </p:cNvSpPr>
          <p:nvPr>
            <p:ph type="sldNum" sz="quarter" idx="12"/>
          </p:nvPr>
        </p:nvSpPr>
        <p:spPr/>
        <p:txBody>
          <a:bodyPr/>
          <a:lstStyle/>
          <a:p>
            <a:fld id="{EB4B8DE2-A4E8-46E4-8BBF-D75455EFF32C}" type="slidenum">
              <a:rPr lang="en-US" smtClean="0"/>
              <a:pPr/>
              <a:t>88</a:t>
            </a:fld>
            <a:endParaRPr lang="en-US"/>
          </a:p>
        </p:txBody>
      </p:sp>
      <p:sp>
        <p:nvSpPr>
          <p:cNvPr id="8" name="Oval 7">
            <a:extLst>
              <a:ext uri="{FF2B5EF4-FFF2-40B4-BE49-F238E27FC236}">
                <a16:creationId xmlns:a16="http://schemas.microsoft.com/office/drawing/2014/main" id="{C31F826D-E8AA-6E00-18D2-92EF961CDE51}"/>
              </a:ext>
            </a:extLst>
          </p:cNvPr>
          <p:cNvSpPr/>
          <p:nvPr/>
        </p:nvSpPr>
        <p:spPr>
          <a:xfrm>
            <a:off x="10617620" y="203376"/>
            <a:ext cx="1388332" cy="1277802"/>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
        <p:nvSpPr>
          <p:cNvPr id="9" name="TextBox 8">
            <a:extLst>
              <a:ext uri="{FF2B5EF4-FFF2-40B4-BE49-F238E27FC236}">
                <a16:creationId xmlns:a16="http://schemas.microsoft.com/office/drawing/2014/main" id="{F9BC4DDE-9C1F-C158-0E22-5E5A7EA5A3C5}"/>
              </a:ext>
            </a:extLst>
          </p:cNvPr>
          <p:cNvSpPr txBox="1"/>
          <p:nvPr/>
        </p:nvSpPr>
        <p:spPr>
          <a:xfrm>
            <a:off x="927659" y="4598597"/>
            <a:ext cx="1250595" cy="923330"/>
          </a:xfrm>
          <a:prstGeom prst="rect">
            <a:avLst/>
          </a:prstGeom>
          <a:noFill/>
        </p:spPr>
        <p:txBody>
          <a:bodyPr wrap="square">
            <a:spAutoFit/>
          </a:bodyPr>
          <a:lstStyle/>
          <a:p>
            <a:pPr algn="ctr" eaLnBrk="1" hangingPunct="1"/>
            <a:r>
              <a:rPr lang="en-US" altLang="en-US">
                <a:latin typeface="Arial" panose="020B0604020202020204" pitchFamily="34" charset="0"/>
                <a:ea typeface="Amazon Ember" panose="020B0603020204020204" pitchFamily="34" charset="0"/>
                <a:cs typeface="Arial" panose="020B0604020202020204" pitchFamily="34" charset="0"/>
              </a:rPr>
              <a:t>User </a:t>
            </a:r>
            <a:r>
              <a:rPr lang="en-US" altLang="en-US">
                <a:solidFill>
                  <a:schemeClr val="accent4"/>
                </a:solidFill>
                <a:latin typeface="Arial" panose="020B0604020202020204" pitchFamily="34" charset="0"/>
                <a:ea typeface="Amazon Ember" panose="020B0603020204020204" pitchFamily="34" charset="0"/>
                <a:cs typeface="Arial" panose="020B0604020202020204" pitchFamily="34" charset="0"/>
              </a:rPr>
              <a:t>searches</a:t>
            </a:r>
            <a:r>
              <a:rPr lang="en-US" altLang="en-US">
                <a:latin typeface="Arial" panose="020B0604020202020204" pitchFamily="34" charset="0"/>
                <a:ea typeface="Amazon Ember" panose="020B0603020204020204" pitchFamily="34" charset="0"/>
                <a:cs typeface="Arial" panose="020B0604020202020204" pitchFamily="34" charset="0"/>
              </a:rPr>
              <a:t> cars</a:t>
            </a:r>
            <a:endParaRPr lang="en-US" altLang="en-US" sz="1800">
              <a:latin typeface="Arial" panose="020B0604020202020204" pitchFamily="34" charset="0"/>
              <a:ea typeface="Amazon Ember" panose="020B06030202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FA8D933-C2BE-81EC-B51E-C68B21C7CAD4}"/>
              </a:ext>
            </a:extLst>
          </p:cNvPr>
          <p:cNvSpPr/>
          <p:nvPr/>
        </p:nvSpPr>
        <p:spPr>
          <a:xfrm>
            <a:off x="3039743" y="1657903"/>
            <a:ext cx="8715443" cy="4034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US" b="1">
                <a:solidFill>
                  <a:sysClr val="windowText" lastClr="000000"/>
                </a:solidFill>
              </a:rPr>
              <a:t>Search Component</a:t>
            </a:r>
          </a:p>
        </p:txBody>
      </p:sp>
      <p:cxnSp>
        <p:nvCxnSpPr>
          <p:cNvPr id="13" name="Straight Arrow Connector 12">
            <a:extLst>
              <a:ext uri="{FF2B5EF4-FFF2-40B4-BE49-F238E27FC236}">
                <a16:creationId xmlns:a16="http://schemas.microsoft.com/office/drawing/2014/main" id="{3C71D80B-6CDB-49C4-8B87-E57D7767E650}"/>
              </a:ext>
            </a:extLst>
          </p:cNvPr>
          <p:cNvCxnSpPr>
            <a:cxnSpLocks/>
            <a:stCxn id="25" idx="3"/>
            <a:endCxn id="22" idx="1"/>
          </p:cNvCxnSpPr>
          <p:nvPr/>
        </p:nvCxnSpPr>
        <p:spPr>
          <a:xfrm>
            <a:off x="2613184" y="3381095"/>
            <a:ext cx="1292956" cy="14123"/>
          </a:xfrm>
          <a:prstGeom prst="straightConnector1">
            <a:avLst/>
          </a:prstGeom>
          <a:ln w="34925">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F243FAD8-8866-C28F-6917-DE93146715D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140733" y="2687047"/>
            <a:ext cx="1388095" cy="138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a:extLst>
              <a:ext uri="{FF2B5EF4-FFF2-40B4-BE49-F238E27FC236}">
                <a16:creationId xmlns:a16="http://schemas.microsoft.com/office/drawing/2014/main" id="{2C864F91-690E-82E6-089E-419EA09751AC}"/>
              </a:ext>
            </a:extLst>
          </p:cNvPr>
          <p:cNvSpPr>
            <a:spLocks noChangeAspect="1"/>
          </p:cNvSpPr>
          <p:nvPr/>
        </p:nvSpPr>
        <p:spPr bwMode="auto">
          <a:xfrm>
            <a:off x="10024096" y="4292180"/>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17" name="Title 1">
            <a:extLst>
              <a:ext uri="{FF2B5EF4-FFF2-40B4-BE49-F238E27FC236}">
                <a16:creationId xmlns:a16="http://schemas.microsoft.com/office/drawing/2014/main" id="{AD93C55B-4FB0-3CB8-F32D-2257A57071F8}"/>
              </a:ext>
            </a:extLst>
          </p:cNvPr>
          <p:cNvSpPr txBox="1">
            <a:spLocks/>
          </p:cNvSpPr>
          <p:nvPr/>
        </p:nvSpPr>
        <p:spPr>
          <a:xfrm>
            <a:off x="10464509" y="4289733"/>
            <a:ext cx="1137343"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dirty="0">
                <a:solidFill>
                  <a:schemeClr val="bg1"/>
                </a:solidFill>
              </a:rPr>
              <a:t>Fetch</a:t>
            </a:r>
            <a:r>
              <a:rPr lang="en-US" sz="2000" i="1" dirty="0">
                <a:solidFill>
                  <a:schemeClr val="accent4"/>
                </a:solidFill>
              </a:rPr>
              <a:t> </a:t>
            </a:r>
          </a:p>
          <a:p>
            <a:r>
              <a:rPr lang="en-US" sz="2000" i="1" dirty="0">
                <a:solidFill>
                  <a:schemeClr val="accent4"/>
                </a:solidFill>
              </a:rPr>
              <a:t>snapshot</a:t>
            </a:r>
            <a:endParaRPr lang="en-US" sz="2000" i="1" dirty="0">
              <a:solidFill>
                <a:schemeClr val="bg1"/>
              </a:solidFill>
            </a:endParaRPr>
          </a:p>
        </p:txBody>
      </p:sp>
      <p:sp>
        <p:nvSpPr>
          <p:cNvPr id="19" name="Oval 18">
            <a:extLst>
              <a:ext uri="{FF2B5EF4-FFF2-40B4-BE49-F238E27FC236}">
                <a16:creationId xmlns:a16="http://schemas.microsoft.com/office/drawing/2014/main" id="{276AC19B-748C-0A4E-F99E-F1C0F8DB1DF5}"/>
              </a:ext>
            </a:extLst>
          </p:cNvPr>
          <p:cNvSpPr>
            <a:spLocks noChangeAspect="1"/>
          </p:cNvSpPr>
          <p:nvPr/>
        </p:nvSpPr>
        <p:spPr bwMode="auto">
          <a:xfrm>
            <a:off x="707453" y="4701969"/>
            <a:ext cx="329184" cy="27729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pic>
        <p:nvPicPr>
          <p:cNvPr id="20" name="Graphic 19">
            <a:extLst>
              <a:ext uri="{FF2B5EF4-FFF2-40B4-BE49-F238E27FC236}">
                <a16:creationId xmlns:a16="http://schemas.microsoft.com/office/drawing/2014/main" id="{807D6B8C-9153-6465-E660-2831925CFBF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360993" y="2759331"/>
            <a:ext cx="1271775" cy="12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A8908DFB-AA88-AFF2-19AE-9F0F81CC332E}"/>
              </a:ext>
            </a:extLst>
          </p:cNvPr>
          <p:cNvCxnSpPr>
            <a:cxnSpLocks/>
            <a:stCxn id="22" idx="3"/>
            <a:endCxn id="14" idx="1"/>
          </p:cNvCxnSpPr>
          <p:nvPr/>
        </p:nvCxnSpPr>
        <p:spPr>
          <a:xfrm flipV="1">
            <a:off x="5156734" y="3381095"/>
            <a:ext cx="1983999" cy="14123"/>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2" name="Graphic 6">
            <a:extLst>
              <a:ext uri="{FF2B5EF4-FFF2-40B4-BE49-F238E27FC236}">
                <a16:creationId xmlns:a16="http://schemas.microsoft.com/office/drawing/2014/main" id="{28E2BDF3-0441-D7F4-100A-E3FB207D34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906140" y="2769921"/>
            <a:ext cx="1250594" cy="125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958EF004-72EF-C9E9-65F1-101A02285118}"/>
              </a:ext>
            </a:extLst>
          </p:cNvPr>
          <p:cNvPicPr>
            <a:picLocks noChangeAspect="1"/>
          </p:cNvPicPr>
          <p:nvPr/>
        </p:nvPicPr>
        <p:blipFill>
          <a:blip r:embed="rId10"/>
          <a:stretch>
            <a:fillRect/>
          </a:stretch>
        </p:blipFill>
        <p:spPr>
          <a:xfrm>
            <a:off x="101095" y="2344474"/>
            <a:ext cx="2512089" cy="2073242"/>
          </a:xfrm>
          <a:prstGeom prst="rect">
            <a:avLst/>
          </a:prstGeom>
        </p:spPr>
      </p:pic>
      <p:sp>
        <p:nvSpPr>
          <p:cNvPr id="26" name="TextBox 25">
            <a:extLst>
              <a:ext uri="{FF2B5EF4-FFF2-40B4-BE49-F238E27FC236}">
                <a16:creationId xmlns:a16="http://schemas.microsoft.com/office/drawing/2014/main" id="{7B2368FE-A6A1-7703-3BDE-AEDD27466DA1}"/>
              </a:ext>
            </a:extLst>
          </p:cNvPr>
          <p:cNvSpPr txBox="1"/>
          <p:nvPr/>
        </p:nvSpPr>
        <p:spPr>
          <a:xfrm>
            <a:off x="3743183" y="3952266"/>
            <a:ext cx="1634997" cy="646331"/>
          </a:xfrm>
          <a:prstGeom prst="rect">
            <a:avLst/>
          </a:prstGeom>
          <a:noFill/>
        </p:spPr>
        <p:txBody>
          <a:bodyPr wrap="square">
            <a:spAutoFit/>
          </a:bodyPr>
          <a:lstStyle/>
          <a:p>
            <a:pPr algn="ctr" eaLnBrk="1" hangingPunct="1"/>
            <a:r>
              <a:rPr lang="en-US" altLang="en-US">
                <a:solidFill>
                  <a:schemeClr val="bg1"/>
                </a:solidFill>
                <a:latin typeface="Arial" panose="020B0604020202020204" pitchFamily="34" charset="0"/>
                <a:ea typeface="Amazon Ember" panose="020B0603020204020204" pitchFamily="34" charset="0"/>
                <a:cs typeface="Arial" panose="020B0604020202020204" pitchFamily="34" charset="0"/>
              </a:rPr>
              <a:t>API Gateway </a:t>
            </a:r>
            <a:br>
              <a:rPr lang="en-US" altLang="en-US">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a:solidFill>
                  <a:schemeClr val="bg1"/>
                </a:solidFill>
                <a:latin typeface="Arial" panose="020B0604020202020204" pitchFamily="34" charset="0"/>
                <a:ea typeface="Amazon Ember" panose="020B0603020204020204" pitchFamily="34" charset="0"/>
                <a:cs typeface="Arial" panose="020B0604020202020204" pitchFamily="34" charset="0"/>
              </a:rPr>
              <a:t>/vehicles</a:t>
            </a:r>
            <a:endParaRPr lang="en-US" altLang="en-US" sz="18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0C2051FA-E549-1E3D-41C9-5A96EE8CA80E}"/>
              </a:ext>
            </a:extLst>
          </p:cNvPr>
          <p:cNvCxnSpPr>
            <a:cxnSpLocks/>
            <a:stCxn id="14" idx="3"/>
            <a:endCxn id="20" idx="1"/>
          </p:cNvCxnSpPr>
          <p:nvPr/>
        </p:nvCxnSpPr>
        <p:spPr>
          <a:xfrm>
            <a:off x="8528828" y="3381095"/>
            <a:ext cx="1832165" cy="14124"/>
          </a:xfrm>
          <a:prstGeom prst="straightConnector1">
            <a:avLst/>
          </a:prstGeom>
          <a:ln w="349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DF485105-C202-F3D5-D08F-093F33C256BA}"/>
              </a:ext>
            </a:extLst>
          </p:cNvPr>
          <p:cNvSpPr txBox="1">
            <a:spLocks/>
          </p:cNvSpPr>
          <p:nvPr/>
        </p:nvSpPr>
        <p:spPr>
          <a:xfrm>
            <a:off x="7371982" y="1994119"/>
            <a:ext cx="1557218" cy="646331"/>
          </a:xfrm>
          <a:prstGeom prst="rect">
            <a:avLst/>
          </a:prstGeom>
          <a:ln>
            <a:noFill/>
          </a:ln>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i="1" dirty="0">
                <a:solidFill>
                  <a:schemeClr val="accent4"/>
                </a:solidFill>
              </a:rPr>
              <a:t>Sort &amp; Filter</a:t>
            </a:r>
            <a:r>
              <a:rPr lang="en-US" sz="2000" i="1" dirty="0">
                <a:solidFill>
                  <a:schemeClr val="bg1"/>
                </a:solidFill>
              </a:rPr>
              <a:t> </a:t>
            </a:r>
          </a:p>
          <a:p>
            <a:r>
              <a:rPr lang="en-US" sz="2000" i="1" dirty="0">
                <a:solidFill>
                  <a:schemeClr val="bg1"/>
                </a:solidFill>
              </a:rPr>
              <a:t>cars</a:t>
            </a:r>
            <a:endParaRPr lang="en-US" sz="2000" i="1" dirty="0">
              <a:solidFill>
                <a:schemeClr val="accent4"/>
              </a:solidFill>
            </a:endParaRPr>
          </a:p>
        </p:txBody>
      </p:sp>
      <p:sp>
        <p:nvSpPr>
          <p:cNvPr id="30" name="Oval 29">
            <a:extLst>
              <a:ext uri="{FF2B5EF4-FFF2-40B4-BE49-F238E27FC236}">
                <a16:creationId xmlns:a16="http://schemas.microsoft.com/office/drawing/2014/main" id="{1428314A-3AB0-6506-8999-F6A63BC26615}"/>
              </a:ext>
            </a:extLst>
          </p:cNvPr>
          <p:cNvSpPr>
            <a:spLocks noChangeAspect="1"/>
          </p:cNvSpPr>
          <p:nvPr/>
        </p:nvSpPr>
        <p:spPr bwMode="auto">
          <a:xfrm>
            <a:off x="6976141" y="2007123"/>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75084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B838-3D58-3FCF-40DB-99414E1F6AD6}"/>
              </a:ext>
            </a:extLst>
          </p:cNvPr>
          <p:cNvSpPr>
            <a:spLocks noGrp="1"/>
          </p:cNvSpPr>
          <p:nvPr>
            <p:ph type="title"/>
          </p:nvPr>
        </p:nvSpPr>
        <p:spPr>
          <a:xfrm>
            <a:off x="4000500" y="4940292"/>
            <a:ext cx="6170916" cy="535531"/>
          </a:xfrm>
        </p:spPr>
        <p:txBody>
          <a:bodyPr/>
          <a:lstStyle/>
          <a:p>
            <a:r>
              <a:rPr lang="en-GB" dirty="0">
                <a:solidFill>
                  <a:schemeClr val="accent4"/>
                </a:solidFill>
              </a:rPr>
              <a:t>How did we evolve our systems?</a:t>
            </a:r>
            <a:endParaRPr lang="en-US" dirty="0">
              <a:solidFill>
                <a:schemeClr val="accent4"/>
              </a:solidFill>
            </a:endParaRPr>
          </a:p>
        </p:txBody>
      </p:sp>
      <p:sp>
        <p:nvSpPr>
          <p:cNvPr id="4" name="Slide Number Placeholder 3">
            <a:extLst>
              <a:ext uri="{FF2B5EF4-FFF2-40B4-BE49-F238E27FC236}">
                <a16:creationId xmlns:a16="http://schemas.microsoft.com/office/drawing/2014/main" id="{890CEEDE-F215-E91E-4D21-BB7835CF0E81}"/>
              </a:ext>
            </a:extLst>
          </p:cNvPr>
          <p:cNvSpPr>
            <a:spLocks noGrp="1"/>
          </p:cNvSpPr>
          <p:nvPr>
            <p:ph type="sldNum" sz="quarter" idx="12"/>
          </p:nvPr>
        </p:nvSpPr>
        <p:spPr/>
        <p:txBody>
          <a:bodyPr/>
          <a:lstStyle/>
          <a:p>
            <a:fld id="{EB4B8DE2-A4E8-46E4-8BBF-D75455EFF32C}" type="slidenum">
              <a:rPr lang="en-US" smtClean="0"/>
              <a:pPr/>
              <a:t>89</a:t>
            </a:fld>
            <a:endParaRPr lang="en-US"/>
          </a:p>
        </p:txBody>
      </p:sp>
      <p:sp>
        <p:nvSpPr>
          <p:cNvPr id="6" name="Title 1">
            <a:extLst>
              <a:ext uri="{FF2B5EF4-FFF2-40B4-BE49-F238E27FC236}">
                <a16:creationId xmlns:a16="http://schemas.microsoft.com/office/drawing/2014/main" id="{32EDBDF1-8D2A-8C88-1918-06039FB4F2EA}"/>
              </a:ext>
            </a:extLst>
          </p:cNvPr>
          <p:cNvSpPr txBox="1">
            <a:spLocks/>
          </p:cNvSpPr>
          <p:nvPr/>
        </p:nvSpPr>
        <p:spPr>
          <a:xfrm>
            <a:off x="4000500" y="1015270"/>
            <a:ext cx="52567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a:t>Systems, teams, tech stack</a:t>
            </a:r>
            <a:endParaRPr lang="en-US"/>
          </a:p>
        </p:txBody>
      </p:sp>
      <p:sp>
        <p:nvSpPr>
          <p:cNvPr id="3" name="Title 1">
            <a:extLst>
              <a:ext uri="{FF2B5EF4-FFF2-40B4-BE49-F238E27FC236}">
                <a16:creationId xmlns:a16="http://schemas.microsoft.com/office/drawing/2014/main" id="{94B73A88-DFAF-843D-FE16-A3E4F2A385CE}"/>
              </a:ext>
            </a:extLst>
          </p:cNvPr>
          <p:cNvSpPr txBox="1">
            <a:spLocks/>
          </p:cNvSpPr>
          <p:nvPr/>
        </p:nvSpPr>
        <p:spPr>
          <a:xfrm>
            <a:off x="4044950" y="2977781"/>
            <a:ext cx="593725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GB" dirty="0"/>
              <a:t>What patterns emerged?</a:t>
            </a:r>
            <a:endParaRPr lang="en-US" dirty="0"/>
          </a:p>
        </p:txBody>
      </p:sp>
      <p:sp>
        <p:nvSpPr>
          <p:cNvPr id="9" name="Oval 8">
            <a:extLst>
              <a:ext uri="{FF2B5EF4-FFF2-40B4-BE49-F238E27FC236}">
                <a16:creationId xmlns:a16="http://schemas.microsoft.com/office/drawing/2014/main" id="{EF6DF667-3E9D-4AA2-39BC-EA083DC6A993}"/>
              </a:ext>
            </a:extLst>
          </p:cNvPr>
          <p:cNvSpPr>
            <a:spLocks noChangeAspect="1"/>
          </p:cNvSpPr>
          <p:nvPr/>
        </p:nvSpPr>
        <p:spPr bwMode="auto">
          <a:xfrm>
            <a:off x="2589028" y="4817023"/>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3</a:t>
            </a:r>
          </a:p>
        </p:txBody>
      </p:sp>
      <p:sp>
        <p:nvSpPr>
          <p:cNvPr id="10" name="Oval 9">
            <a:extLst>
              <a:ext uri="{FF2B5EF4-FFF2-40B4-BE49-F238E27FC236}">
                <a16:creationId xmlns:a16="http://schemas.microsoft.com/office/drawing/2014/main" id="{A42EE1A6-62FA-E018-8E61-C9D985BC178F}"/>
              </a:ext>
            </a:extLst>
          </p:cNvPr>
          <p:cNvSpPr>
            <a:spLocks noChangeAspect="1"/>
          </p:cNvSpPr>
          <p:nvPr/>
        </p:nvSpPr>
        <p:spPr bwMode="auto">
          <a:xfrm>
            <a:off x="2589028" y="2854512"/>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2</a:t>
            </a:r>
          </a:p>
        </p:txBody>
      </p:sp>
      <p:sp>
        <p:nvSpPr>
          <p:cNvPr id="11" name="Oval 10">
            <a:extLst>
              <a:ext uri="{FF2B5EF4-FFF2-40B4-BE49-F238E27FC236}">
                <a16:creationId xmlns:a16="http://schemas.microsoft.com/office/drawing/2014/main" id="{499AA649-E768-A461-0ED9-E083E473EDA9}"/>
              </a:ext>
            </a:extLst>
          </p:cNvPr>
          <p:cNvSpPr>
            <a:spLocks noChangeAspect="1"/>
          </p:cNvSpPr>
          <p:nvPr/>
        </p:nvSpPr>
        <p:spPr bwMode="auto">
          <a:xfrm>
            <a:off x="2633478" y="801180"/>
            <a:ext cx="814572" cy="78206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2500" b="1">
                <a:solidFill>
                  <a:schemeClr val="bg1"/>
                </a:solidFill>
                <a:latin typeface="+mj-lt"/>
                <a:cs typeface="Arial" panose="020B0604020202020204" pitchFamily="34" charset="0"/>
              </a:rPr>
              <a:t>1</a:t>
            </a:r>
          </a:p>
        </p:txBody>
      </p:sp>
    </p:spTree>
    <p:extLst>
      <p:ext uri="{BB962C8B-B14F-4D97-AF65-F5344CB8AC3E}">
        <p14:creationId xmlns:p14="http://schemas.microsoft.com/office/powerpoint/2010/main" val="291194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A9F1-1419-3144-A19B-7AABD24DB635}"/>
              </a:ext>
            </a:extLst>
          </p:cNvPr>
          <p:cNvSpPr>
            <a:spLocks noGrp="1"/>
          </p:cNvSpPr>
          <p:nvPr>
            <p:ph type="title"/>
          </p:nvPr>
        </p:nvSpPr>
        <p:spPr/>
        <p:txBody>
          <a:bodyPr/>
          <a:lstStyle/>
          <a:p>
            <a:r>
              <a:rPr lang="en-US"/>
              <a:t>What code do you not need to write?</a:t>
            </a:r>
          </a:p>
        </p:txBody>
      </p:sp>
      <p:sp>
        <p:nvSpPr>
          <p:cNvPr id="3" name="Content Placeholder 2">
            <a:extLst>
              <a:ext uri="{FF2B5EF4-FFF2-40B4-BE49-F238E27FC236}">
                <a16:creationId xmlns:a16="http://schemas.microsoft.com/office/drawing/2014/main" id="{438F9702-45D2-9E47-8F7C-A5FE427DEEBE}"/>
              </a:ext>
            </a:extLst>
          </p:cNvPr>
          <p:cNvSpPr>
            <a:spLocks noGrp="1"/>
          </p:cNvSpPr>
          <p:nvPr>
            <p:ph idx="1"/>
          </p:nvPr>
        </p:nvSpPr>
        <p:spPr>
          <a:xfrm>
            <a:off x="609600" y="1714500"/>
            <a:ext cx="6473822" cy="3342453"/>
          </a:xfrm>
        </p:spPr>
        <p:txBody>
          <a:bodyPr/>
          <a:lstStyle/>
          <a:p>
            <a:r>
              <a:rPr lang="en-US"/>
              <a:t>Examples:</a:t>
            </a:r>
          </a:p>
          <a:p>
            <a:pPr marL="457200" indent="-457200">
              <a:buFont typeface="Arial" panose="020B0604020202020204" pitchFamily="34" charset="0"/>
              <a:buChar char="•"/>
            </a:pPr>
            <a:r>
              <a:rPr lang="en-US"/>
              <a:t>Integrations between services to send and receive events</a:t>
            </a:r>
          </a:p>
          <a:p>
            <a:pPr marL="457200" indent="-457200">
              <a:buFont typeface="Arial" panose="020B0604020202020204" pitchFamily="34" charset="0"/>
              <a:buChar char="•"/>
            </a:pPr>
            <a:r>
              <a:rPr lang="en-US"/>
              <a:t>Services emit events automatically</a:t>
            </a:r>
          </a:p>
          <a:p>
            <a:pPr marL="457200" indent="-457200">
              <a:buFont typeface="Arial" panose="020B0604020202020204" pitchFamily="34" charset="0"/>
              <a:buChar char="•"/>
            </a:pPr>
            <a:r>
              <a:rPr lang="en-US"/>
              <a:t>Retry logic and error handling</a:t>
            </a:r>
          </a:p>
          <a:p>
            <a:pPr marL="457200" indent="-457200">
              <a:buFont typeface="Arial" panose="020B0604020202020204" pitchFamily="34" charset="0"/>
              <a:buChar char="•"/>
            </a:pPr>
            <a:r>
              <a:rPr lang="en-US"/>
              <a:t>Integrations to call AWS service APIs</a:t>
            </a:r>
          </a:p>
        </p:txBody>
      </p:sp>
      <p:sp>
        <p:nvSpPr>
          <p:cNvPr id="4" name="Slide Number Placeholder 3">
            <a:extLst>
              <a:ext uri="{FF2B5EF4-FFF2-40B4-BE49-F238E27FC236}">
                <a16:creationId xmlns:a16="http://schemas.microsoft.com/office/drawing/2014/main" id="{323514FE-72DD-BA45-9699-A3391E601F3B}"/>
              </a:ext>
            </a:extLst>
          </p:cNvPr>
          <p:cNvSpPr>
            <a:spLocks noGrp="1"/>
          </p:cNvSpPr>
          <p:nvPr>
            <p:ph type="sldNum" sz="quarter" idx="12"/>
          </p:nvPr>
        </p:nvSpPr>
        <p:spPr/>
        <p:txBody>
          <a:bodyPr/>
          <a:lstStyle/>
          <a:p>
            <a:fld id="{EB4B8DE2-A4E8-46E4-8BBF-D75455EFF32C}" type="slidenum">
              <a:rPr lang="en-US" smtClean="0"/>
              <a:pPr/>
              <a:t>9</a:t>
            </a:fld>
            <a:endParaRPr lang="en-US"/>
          </a:p>
        </p:txBody>
      </p:sp>
      <p:grpSp>
        <p:nvGrpSpPr>
          <p:cNvPr id="18" name="Group 17">
            <a:extLst>
              <a:ext uri="{FF2B5EF4-FFF2-40B4-BE49-F238E27FC236}">
                <a16:creationId xmlns:a16="http://schemas.microsoft.com/office/drawing/2014/main" id="{3F4E82E6-DAAF-9740-89D7-BAF9BB5F4B64}"/>
              </a:ext>
            </a:extLst>
          </p:cNvPr>
          <p:cNvGrpSpPr/>
          <p:nvPr/>
        </p:nvGrpSpPr>
        <p:grpSpPr>
          <a:xfrm>
            <a:off x="9445196" y="747355"/>
            <a:ext cx="2137204" cy="1093461"/>
            <a:chOff x="8584126" y="914401"/>
            <a:chExt cx="2137204" cy="1093461"/>
          </a:xfrm>
        </p:grpSpPr>
        <p:sp>
          <p:nvSpPr>
            <p:cNvPr id="5" name="TextBox 4">
              <a:extLst>
                <a:ext uri="{FF2B5EF4-FFF2-40B4-BE49-F238E27FC236}">
                  <a16:creationId xmlns:a16="http://schemas.microsoft.com/office/drawing/2014/main" id="{AA38F2D4-C204-0E4F-B163-45D3D90BA31F}"/>
                </a:ext>
              </a:extLst>
            </p:cNvPr>
            <p:cNvSpPr txBox="1"/>
            <p:nvPr/>
          </p:nvSpPr>
          <p:spPr>
            <a:xfrm>
              <a:off x="8584126" y="1700085"/>
              <a:ext cx="2137204" cy="307777"/>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defPPr>
                <a:defRPr lang="en-US"/>
              </a:defPPr>
              <a:lvl1pPr algn="ctr">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270">
                <a:defRPr/>
              </a:pPr>
              <a:r>
                <a:rPr lang="en-US" sz="1400">
                  <a:solidFill>
                    <a:schemeClr val="tx1"/>
                  </a:solidFill>
                </a:rPr>
                <a:t>Amazon </a:t>
              </a:r>
              <a:r>
                <a:rPr lang="en-US" sz="1400" err="1">
                  <a:solidFill>
                    <a:schemeClr val="tx1"/>
                  </a:solidFill>
                </a:rPr>
                <a:t>EventBridge</a:t>
              </a:r>
              <a:endParaRPr lang="en-US" sz="1400">
                <a:solidFill>
                  <a:schemeClr val="tx1"/>
                </a:solidFill>
              </a:endParaRPr>
            </a:p>
          </p:txBody>
        </p:sp>
        <p:pic>
          <p:nvPicPr>
            <p:cNvPr id="6" name="Graphic 5">
              <a:extLst>
                <a:ext uri="{FF2B5EF4-FFF2-40B4-BE49-F238E27FC236}">
                  <a16:creationId xmlns:a16="http://schemas.microsoft.com/office/drawing/2014/main" id="{CB7BDF6C-F933-7849-B839-A5B1BAFBD7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67212" y="914401"/>
              <a:ext cx="633600" cy="633600"/>
            </a:xfrm>
            <a:prstGeom prst="rect">
              <a:avLst/>
            </a:prstGeom>
          </p:spPr>
        </p:pic>
      </p:grpSp>
      <p:grpSp>
        <p:nvGrpSpPr>
          <p:cNvPr id="19" name="Group 18">
            <a:extLst>
              <a:ext uri="{FF2B5EF4-FFF2-40B4-BE49-F238E27FC236}">
                <a16:creationId xmlns:a16="http://schemas.microsoft.com/office/drawing/2014/main" id="{4A046089-B48F-8242-87F8-E5F212C929AD}"/>
              </a:ext>
            </a:extLst>
          </p:cNvPr>
          <p:cNvGrpSpPr/>
          <p:nvPr/>
        </p:nvGrpSpPr>
        <p:grpSpPr>
          <a:xfrm>
            <a:off x="7632974" y="1834535"/>
            <a:ext cx="1890339" cy="1078845"/>
            <a:chOff x="7321456" y="2412791"/>
            <a:chExt cx="1890339" cy="1078845"/>
          </a:xfrm>
        </p:grpSpPr>
        <p:pic>
          <p:nvPicPr>
            <p:cNvPr id="7" name="Graphic 6">
              <a:extLst>
                <a:ext uri="{FF2B5EF4-FFF2-40B4-BE49-F238E27FC236}">
                  <a16:creationId xmlns:a16="http://schemas.microsoft.com/office/drawing/2014/main" id="{13326B35-7EEA-8745-9D18-F59F45BE5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9126" y="2412791"/>
              <a:ext cx="635000" cy="635000"/>
            </a:xfrm>
            <a:prstGeom prst="rect">
              <a:avLst/>
            </a:prstGeom>
          </p:spPr>
        </p:pic>
        <p:sp>
          <p:nvSpPr>
            <p:cNvPr id="8" name="TextBox 7">
              <a:extLst>
                <a:ext uri="{FF2B5EF4-FFF2-40B4-BE49-F238E27FC236}">
                  <a16:creationId xmlns:a16="http://schemas.microsoft.com/office/drawing/2014/main" id="{B1D0A329-2203-4447-9CB1-B464F14CFF60}"/>
                </a:ext>
              </a:extLst>
            </p:cNvPr>
            <p:cNvSpPr txBox="1"/>
            <p:nvPr/>
          </p:nvSpPr>
          <p:spPr>
            <a:xfrm>
              <a:off x="7321456" y="3183859"/>
              <a:ext cx="1890339" cy="307777"/>
            </a:xfrm>
            <a:prstGeom prst="rect">
              <a:avLst/>
            </a:prstGeom>
            <a:noFill/>
          </p:spPr>
          <p:txBody>
            <a:bodyPr wrap="square" rtlCol="0">
              <a:spAutoFit/>
            </a:bodyPr>
            <a:lstStyle/>
            <a:p>
              <a:pPr algn="ctr"/>
              <a:r>
                <a:rPr lang="en-US" sz="1400">
                  <a:latin typeface="Arial" panose="020B0604020202020204" pitchFamily="34" charset="0"/>
                  <a:ea typeface="Amazon Ember" panose="020B0603020204020204" pitchFamily="34" charset="0"/>
                  <a:cs typeface="Arial" panose="020B0604020202020204" pitchFamily="34" charset="0"/>
                </a:rPr>
                <a:t>AWS Step Functions</a:t>
              </a:r>
            </a:p>
          </p:txBody>
        </p:sp>
      </p:grpSp>
      <p:grpSp>
        <p:nvGrpSpPr>
          <p:cNvPr id="9" name="Group 8">
            <a:extLst>
              <a:ext uri="{FF2B5EF4-FFF2-40B4-BE49-F238E27FC236}">
                <a16:creationId xmlns:a16="http://schemas.microsoft.com/office/drawing/2014/main" id="{811269E5-A370-564B-A605-112D817B0C2C}"/>
              </a:ext>
            </a:extLst>
          </p:cNvPr>
          <p:cNvGrpSpPr/>
          <p:nvPr/>
        </p:nvGrpSpPr>
        <p:grpSpPr>
          <a:xfrm>
            <a:off x="9599912" y="2908379"/>
            <a:ext cx="1890339" cy="1076845"/>
            <a:chOff x="10780816" y="1888290"/>
            <a:chExt cx="2268407" cy="1292213"/>
          </a:xfrm>
        </p:grpSpPr>
        <p:pic>
          <p:nvPicPr>
            <p:cNvPr id="10" name="Graphic 9">
              <a:extLst>
                <a:ext uri="{FF2B5EF4-FFF2-40B4-BE49-F238E27FC236}">
                  <a16:creationId xmlns:a16="http://schemas.microsoft.com/office/drawing/2014/main" id="{2E9A34A9-3C9B-A141-B310-5A1B5F7AC0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36421" y="1888290"/>
              <a:ext cx="759600" cy="759600"/>
            </a:xfrm>
            <a:prstGeom prst="rect">
              <a:avLst/>
            </a:prstGeom>
          </p:spPr>
        </p:pic>
        <p:sp>
          <p:nvSpPr>
            <p:cNvPr id="11" name="TextBox 10">
              <a:extLst>
                <a:ext uri="{FF2B5EF4-FFF2-40B4-BE49-F238E27FC236}">
                  <a16:creationId xmlns:a16="http://schemas.microsoft.com/office/drawing/2014/main" id="{D4DC0A51-B4C4-684F-A3E4-F6CCCE13DE04}"/>
                </a:ext>
              </a:extLst>
            </p:cNvPr>
            <p:cNvSpPr txBox="1"/>
            <p:nvPr/>
          </p:nvSpPr>
          <p:spPr>
            <a:xfrm>
              <a:off x="10780816" y="2811171"/>
              <a:ext cx="2268407" cy="369332"/>
            </a:xfrm>
            <a:prstGeom prst="rect">
              <a:avLst/>
            </a:prstGeom>
            <a:noFill/>
          </p:spPr>
          <p:txBody>
            <a:bodyPr wrap="square" rtlCol="0">
              <a:spAutoFit/>
            </a:bodyPr>
            <a:lstStyle/>
            <a:p>
              <a:pPr algn="ctr"/>
              <a:r>
                <a:rPr lang="en-US" sz="1400">
                  <a:latin typeface="Arial" panose="020B0604020202020204" pitchFamily="34" charset="0"/>
                  <a:ea typeface="Amazon Ember" panose="020B0603020204020204" pitchFamily="34" charset="0"/>
                  <a:cs typeface="Arial" panose="020B0604020202020204" pitchFamily="34" charset="0"/>
                </a:rPr>
                <a:t>AWS Lambda</a:t>
              </a:r>
            </a:p>
          </p:txBody>
        </p:sp>
      </p:grpSp>
      <p:grpSp>
        <p:nvGrpSpPr>
          <p:cNvPr id="12" name="Group 11">
            <a:extLst>
              <a:ext uri="{FF2B5EF4-FFF2-40B4-BE49-F238E27FC236}">
                <a16:creationId xmlns:a16="http://schemas.microsoft.com/office/drawing/2014/main" id="{38B84EE1-50B0-1B4B-9D3E-5BCD24FF37F0}"/>
              </a:ext>
            </a:extLst>
          </p:cNvPr>
          <p:cNvGrpSpPr/>
          <p:nvPr/>
        </p:nvGrpSpPr>
        <p:grpSpPr>
          <a:xfrm>
            <a:off x="7632974" y="3966631"/>
            <a:ext cx="1868882" cy="1045667"/>
            <a:chOff x="24820" y="1999975"/>
            <a:chExt cx="2242658" cy="1254800"/>
          </a:xfrm>
        </p:grpSpPr>
        <p:sp>
          <p:nvSpPr>
            <p:cNvPr id="13" name="TextBox 12">
              <a:extLst>
                <a:ext uri="{FF2B5EF4-FFF2-40B4-BE49-F238E27FC236}">
                  <a16:creationId xmlns:a16="http://schemas.microsoft.com/office/drawing/2014/main" id="{780D92F2-1F0B-A842-92BF-FA9C651F36C8}"/>
                </a:ext>
              </a:extLst>
            </p:cNvPr>
            <p:cNvSpPr txBox="1"/>
            <p:nvPr/>
          </p:nvSpPr>
          <p:spPr>
            <a:xfrm>
              <a:off x="24820" y="2885443"/>
              <a:ext cx="2242658" cy="369332"/>
            </a:xfrm>
            <a:prstGeom prst="rect">
              <a:avLst/>
            </a:prstGeom>
            <a:noFill/>
          </p:spPr>
          <p:txBody>
            <a:bodyPr wrap="square" rtlCol="0">
              <a:spAutoFit/>
            </a:bodyPr>
            <a:lstStyle/>
            <a:p>
              <a:pPr algn="ctr"/>
              <a:r>
                <a:rPr lang="en-US" sz="1400">
                  <a:latin typeface="Arial" panose="020B0604020202020204" pitchFamily="34" charset="0"/>
                  <a:ea typeface="Amazon Ember" panose="020B0603020204020204" pitchFamily="34" charset="0"/>
                  <a:cs typeface="Arial" panose="020B0604020202020204" pitchFamily="34" charset="0"/>
                </a:rPr>
                <a:t>Amazon S3</a:t>
              </a:r>
            </a:p>
          </p:txBody>
        </p:sp>
        <p:pic>
          <p:nvPicPr>
            <p:cNvPr id="14" name="Graphic 13">
              <a:extLst>
                <a:ext uri="{FF2B5EF4-FFF2-40B4-BE49-F238E27FC236}">
                  <a16:creationId xmlns:a16="http://schemas.microsoft.com/office/drawing/2014/main" id="{536CE081-1264-B146-9343-2489B6ED61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149" y="1999975"/>
              <a:ext cx="762000" cy="762000"/>
            </a:xfrm>
            <a:prstGeom prst="rect">
              <a:avLst/>
            </a:prstGeom>
          </p:spPr>
        </p:pic>
      </p:grpSp>
      <p:grpSp>
        <p:nvGrpSpPr>
          <p:cNvPr id="17" name="Group 16">
            <a:extLst>
              <a:ext uri="{FF2B5EF4-FFF2-40B4-BE49-F238E27FC236}">
                <a16:creationId xmlns:a16="http://schemas.microsoft.com/office/drawing/2014/main" id="{15AC8F69-4735-5943-877B-AA0661499D31}"/>
              </a:ext>
            </a:extLst>
          </p:cNvPr>
          <p:cNvGrpSpPr/>
          <p:nvPr/>
        </p:nvGrpSpPr>
        <p:grpSpPr>
          <a:xfrm>
            <a:off x="9563845" y="5012298"/>
            <a:ext cx="1899906" cy="1069393"/>
            <a:chOff x="7324938" y="5037748"/>
            <a:chExt cx="1899906" cy="1069393"/>
          </a:xfrm>
        </p:grpSpPr>
        <p:pic>
          <p:nvPicPr>
            <p:cNvPr id="15" name="Graphic 14">
              <a:extLst>
                <a:ext uri="{FF2B5EF4-FFF2-40B4-BE49-F238E27FC236}">
                  <a16:creationId xmlns:a16="http://schemas.microsoft.com/office/drawing/2014/main" id="{BD926E32-16CF-A643-B25F-D2DC943E5B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49126" y="5037748"/>
              <a:ext cx="635000" cy="635000"/>
            </a:xfrm>
            <a:prstGeom prst="rect">
              <a:avLst/>
            </a:prstGeom>
          </p:spPr>
        </p:pic>
        <p:sp>
          <p:nvSpPr>
            <p:cNvPr id="16" name="TextBox 15">
              <a:extLst>
                <a:ext uri="{FF2B5EF4-FFF2-40B4-BE49-F238E27FC236}">
                  <a16:creationId xmlns:a16="http://schemas.microsoft.com/office/drawing/2014/main" id="{33C68520-F011-6344-90A5-23B147648252}"/>
                </a:ext>
              </a:extLst>
            </p:cNvPr>
            <p:cNvSpPr txBox="1"/>
            <p:nvPr/>
          </p:nvSpPr>
          <p:spPr>
            <a:xfrm>
              <a:off x="7324938" y="5799364"/>
              <a:ext cx="1899906" cy="307777"/>
            </a:xfrm>
            <a:prstGeom prst="rect">
              <a:avLst/>
            </a:prstGeom>
            <a:noFill/>
          </p:spPr>
          <p:txBody>
            <a:bodyPr wrap="square" rtlCol="0">
              <a:spAutoFit/>
            </a:bodyPr>
            <a:lstStyle/>
            <a:p>
              <a:pPr algn="ctr"/>
              <a:r>
                <a:rPr lang="en-US" sz="1400">
                  <a:latin typeface="Arial" panose="020B0604020202020204" pitchFamily="34" charset="0"/>
                  <a:ea typeface="Amazon Ember" panose="020B0603020204020204" pitchFamily="34" charset="0"/>
                  <a:cs typeface="Arial" panose="020B0604020202020204" pitchFamily="34" charset="0"/>
                </a:rPr>
                <a:t>Amazon DynamoDB</a:t>
              </a:r>
            </a:p>
          </p:txBody>
        </p:sp>
      </p:grpSp>
    </p:spTree>
    <p:extLst>
      <p:ext uri="{BB962C8B-B14F-4D97-AF65-F5344CB8AC3E}">
        <p14:creationId xmlns:p14="http://schemas.microsoft.com/office/powerpoint/2010/main" val="74882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114813" y="2750242"/>
            <a:ext cx="11735811" cy="1002454"/>
          </a:xfrm>
        </p:spPr>
        <p:txBody>
          <a:bodyPr/>
          <a:lstStyle/>
          <a:p>
            <a:r>
              <a:rPr lang="en-US" sz="6500" b="0">
                <a:solidFill>
                  <a:schemeClr val="accent4"/>
                </a:solidFill>
              </a:rPr>
              <a:t>🤔 </a:t>
            </a:r>
            <a:r>
              <a:rPr lang="en-US" sz="6500" b="0"/>
              <a:t>How to </a:t>
            </a:r>
            <a:r>
              <a:rPr lang="en-US" sz="6500" b="0">
                <a:solidFill>
                  <a:schemeClr val="accent4"/>
                </a:solidFill>
              </a:rPr>
              <a:t>extend</a:t>
            </a:r>
            <a:r>
              <a:rPr lang="en-US" sz="6500" b="0"/>
              <a:t> this system?</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90</a:t>
            </a:fld>
            <a:endParaRPr lang="en-US"/>
          </a:p>
        </p:txBody>
      </p:sp>
    </p:spTree>
    <p:extLst>
      <p:ext uri="{BB962C8B-B14F-4D97-AF65-F5344CB8AC3E}">
        <p14:creationId xmlns:p14="http://schemas.microsoft.com/office/powerpoint/2010/main" val="197066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353568" y="2073098"/>
            <a:ext cx="4706112" cy="2793072"/>
          </a:xfrm>
        </p:spPr>
        <p:txBody>
          <a:bodyPr/>
          <a:lstStyle/>
          <a:p>
            <a:pPr algn="ctr"/>
            <a:r>
              <a:rPr lang="en-US" sz="6500" b="0"/>
              <a:t>Marking a car as </a:t>
            </a:r>
            <a:r>
              <a:rPr lang="en-US" sz="6500" b="0">
                <a:solidFill>
                  <a:schemeClr val="accent4"/>
                </a:solidFill>
              </a:rPr>
              <a:t>reserved</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91</a:t>
            </a:fld>
            <a:endParaRPr lang="en-US"/>
          </a:p>
        </p:txBody>
      </p:sp>
      <p:pic>
        <p:nvPicPr>
          <p:cNvPr id="3" name="Picture 2">
            <a:extLst>
              <a:ext uri="{FF2B5EF4-FFF2-40B4-BE49-F238E27FC236}">
                <a16:creationId xmlns:a16="http://schemas.microsoft.com/office/drawing/2014/main" id="{BCB050FF-F66E-F5AC-1771-530D2E94A9DF}"/>
              </a:ext>
            </a:extLst>
          </p:cNvPr>
          <p:cNvPicPr>
            <a:picLocks noChangeAspect="1"/>
          </p:cNvPicPr>
          <p:nvPr/>
        </p:nvPicPr>
        <p:blipFill>
          <a:blip r:embed="rId2"/>
          <a:stretch>
            <a:fillRect/>
          </a:stretch>
        </p:blipFill>
        <p:spPr>
          <a:xfrm>
            <a:off x="6285484" y="133271"/>
            <a:ext cx="4546600" cy="6426200"/>
          </a:xfrm>
          <a:prstGeom prst="rect">
            <a:avLst/>
          </a:prstGeom>
        </p:spPr>
      </p:pic>
      <p:sp>
        <p:nvSpPr>
          <p:cNvPr id="5" name="TextBox 4">
            <a:extLst>
              <a:ext uri="{FF2B5EF4-FFF2-40B4-BE49-F238E27FC236}">
                <a16:creationId xmlns:a16="http://schemas.microsoft.com/office/drawing/2014/main" id="{F4C61B1A-83CF-52AC-A5B3-B577809D15BE}"/>
              </a:ext>
            </a:extLst>
          </p:cNvPr>
          <p:cNvSpPr txBox="1"/>
          <p:nvPr/>
        </p:nvSpPr>
        <p:spPr>
          <a:xfrm>
            <a:off x="4987968" y="481268"/>
            <a:ext cx="914400" cy="914400"/>
          </a:xfrm>
          <a:prstGeom prst="rect">
            <a:avLst/>
          </a:prstGeom>
          <a:noFill/>
        </p:spPr>
        <p:txBody>
          <a:bodyPr wrap="none" lIns="0" tIns="0" rIns="0" bIns="0" rtlCol="0" anchor="t">
            <a:noAutofit/>
          </a:bodyPr>
          <a:lstStyle/>
          <a:p>
            <a:pPr>
              <a:lnSpc>
                <a:spcPct val="90000"/>
              </a:lnSpc>
            </a:pPr>
            <a:r>
              <a:rPr lang="en-GB" sz="8000" dirty="0">
                <a:solidFill>
                  <a:schemeClr val="tx2"/>
                </a:solidFill>
                <a:latin typeface="Iris Circular TT Light" panose="020B0404020101020102" pitchFamily="34" charset="77"/>
                <a:cs typeface="Iris Circular TT Light" panose="020B0404020101020102" pitchFamily="34" charset="77"/>
              </a:rPr>
              <a:t>👉</a:t>
            </a:r>
            <a:endParaRPr lang="en-GB" sz="8000" b="0" i="0" dirty="0">
              <a:solidFill>
                <a:schemeClr val="tx2"/>
              </a:solidFill>
              <a:latin typeface="Iris Circular TT Light" panose="020B0404020101020102" pitchFamily="34" charset="77"/>
              <a:cs typeface="Iris Circular TT Light" panose="020B0404020101020102" pitchFamily="34" charset="77"/>
            </a:endParaRPr>
          </a:p>
        </p:txBody>
      </p:sp>
    </p:spTree>
    <p:extLst>
      <p:ext uri="{BB962C8B-B14F-4D97-AF65-F5344CB8AC3E}">
        <p14:creationId xmlns:p14="http://schemas.microsoft.com/office/powerpoint/2010/main" val="3676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92</a:t>
            </a:fld>
            <a:endParaRPr lang="en-US"/>
          </a:p>
        </p:txBody>
      </p:sp>
      <p:sp>
        <p:nvSpPr>
          <p:cNvPr id="3" name="Rectangle 2">
            <a:extLst>
              <a:ext uri="{FF2B5EF4-FFF2-40B4-BE49-F238E27FC236}">
                <a16:creationId xmlns:a16="http://schemas.microsoft.com/office/drawing/2014/main" id="{5D9A24E4-ED8C-BF40-BF91-C450C563D8C1}"/>
              </a:ext>
            </a:extLst>
          </p:cNvPr>
          <p:cNvSpPr/>
          <p:nvPr/>
        </p:nvSpPr>
        <p:spPr>
          <a:xfrm>
            <a:off x="261283" y="3393388"/>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12" name="Graphic 16">
            <a:extLst>
              <a:ext uri="{FF2B5EF4-FFF2-40B4-BE49-F238E27FC236}">
                <a16:creationId xmlns:a16="http://schemas.microsoft.com/office/drawing/2014/main" id="{41AB5A21-FE00-59C9-7106-44BB0CE376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316006" y="3703426"/>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6E06E9A-1575-B926-26C9-513CC9E8DAE3}"/>
              </a:ext>
            </a:extLst>
          </p:cNvPr>
          <p:cNvSpPr txBox="1"/>
          <p:nvPr/>
        </p:nvSpPr>
        <p:spPr>
          <a:xfrm>
            <a:off x="5188379" y="4698768"/>
            <a:ext cx="1250595" cy="646331"/>
          </a:xfrm>
          <a:prstGeom prst="rect">
            <a:avLst/>
          </a:prstGeom>
          <a:noFill/>
        </p:spPr>
        <p:txBody>
          <a:bodyPr wrap="square">
            <a:spAutoFit/>
          </a:bodyPr>
          <a:lstStyle/>
          <a:p>
            <a:pPr algn="ctr" eaLnBrk="1" hangingPunct="1"/>
            <a:r>
              <a:rPr lang="en-US" altLang="en-US">
                <a:latin typeface="Arial" panose="020B0604020202020204" pitchFamily="34" charset="0"/>
                <a:ea typeface="Amazon Ember" panose="020B0603020204020204" pitchFamily="34" charset="0"/>
                <a:cs typeface="Arial" panose="020B0604020202020204" pitchFamily="34" charset="0"/>
              </a:rPr>
              <a:t>Shared event bus</a:t>
            </a:r>
            <a:endParaRPr lang="en-US" altLang="en-US" sz="1800">
              <a:latin typeface="Arial" panose="020B0604020202020204" pitchFamily="34" charset="0"/>
              <a:ea typeface="Amazon Ember" panose="020B0603020204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0B0F822-095B-CA87-68B7-7D1651BC255A}"/>
              </a:ext>
            </a:extLst>
          </p:cNvPr>
          <p:cNvSpPr/>
          <p:nvPr/>
        </p:nvSpPr>
        <p:spPr>
          <a:xfrm>
            <a:off x="9047591" y="3415373"/>
            <a:ext cx="2512089" cy="16154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cxnSp>
        <p:nvCxnSpPr>
          <p:cNvPr id="13" name="Straight Arrow Connector 12">
            <a:extLst>
              <a:ext uri="{FF2B5EF4-FFF2-40B4-BE49-F238E27FC236}">
                <a16:creationId xmlns:a16="http://schemas.microsoft.com/office/drawing/2014/main" id="{FFAD7763-EE1C-C548-8598-B47634BB0D07}"/>
              </a:ext>
            </a:extLst>
          </p:cNvPr>
          <p:cNvCxnSpPr>
            <a:cxnSpLocks/>
            <a:stCxn id="12" idx="3"/>
            <a:endCxn id="22" idx="1"/>
          </p:cNvCxnSpPr>
          <p:nvPr/>
        </p:nvCxnSpPr>
        <p:spPr>
          <a:xfrm>
            <a:off x="6311348" y="4201097"/>
            <a:ext cx="2736243" cy="21986"/>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11AE75-C28C-DCD9-8051-43C09925F04C}"/>
              </a:ext>
            </a:extLst>
          </p:cNvPr>
          <p:cNvCxnSpPr>
            <a:cxnSpLocks/>
            <a:stCxn id="3" idx="3"/>
            <a:endCxn id="12" idx="1"/>
          </p:cNvCxnSpPr>
          <p:nvPr/>
        </p:nvCxnSpPr>
        <p:spPr>
          <a:xfrm flipV="1">
            <a:off x="2773372" y="4201097"/>
            <a:ext cx="2542634" cy="1"/>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A688EC8F-2143-5573-26BE-F6CFB8CF8F4F}"/>
              </a:ext>
            </a:extLst>
          </p:cNvPr>
          <p:cNvSpPr txBox="1">
            <a:spLocks/>
          </p:cNvSpPr>
          <p:nvPr/>
        </p:nvSpPr>
        <p:spPr>
          <a:xfrm>
            <a:off x="3401001" y="3131426"/>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Publish</a:t>
            </a:r>
            <a:r>
              <a:rPr lang="en-US" sz="2000" b="0" i="1">
                <a:solidFill>
                  <a:schemeClr val="bg1"/>
                </a:solidFill>
                <a:latin typeface="+mn-lt"/>
              </a:rPr>
              <a:t> </a:t>
            </a:r>
            <a:r>
              <a:rPr lang="en-US" sz="2000" b="0" i="1" err="1">
                <a:solidFill>
                  <a:schemeClr val="accent4"/>
                </a:solidFill>
                <a:latin typeface="+mn-lt"/>
              </a:rPr>
              <a:t>VehicleUpdated</a:t>
            </a:r>
            <a:endParaRPr lang="en-US" sz="2000" b="0" i="1">
              <a:solidFill>
                <a:schemeClr val="accent4"/>
              </a:solidFill>
              <a:latin typeface="+mn-lt"/>
            </a:endParaRPr>
          </a:p>
        </p:txBody>
      </p:sp>
      <p:sp>
        <p:nvSpPr>
          <p:cNvPr id="30" name="Oval 29">
            <a:extLst>
              <a:ext uri="{FF2B5EF4-FFF2-40B4-BE49-F238E27FC236}">
                <a16:creationId xmlns:a16="http://schemas.microsoft.com/office/drawing/2014/main" id="{0FD70FF6-5FE1-E92E-CEE2-D927F398FCE4}"/>
              </a:ext>
            </a:extLst>
          </p:cNvPr>
          <p:cNvSpPr>
            <a:spLocks noChangeAspect="1"/>
          </p:cNvSpPr>
          <p:nvPr/>
        </p:nvSpPr>
        <p:spPr bwMode="auto">
          <a:xfrm>
            <a:off x="2969522" y="3144772"/>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31" name="Title 1">
            <a:extLst>
              <a:ext uri="{FF2B5EF4-FFF2-40B4-BE49-F238E27FC236}">
                <a16:creationId xmlns:a16="http://schemas.microsoft.com/office/drawing/2014/main" id="{21B09369-568B-E7DB-DF3B-AC1620A07ACC}"/>
              </a:ext>
            </a:extLst>
          </p:cNvPr>
          <p:cNvSpPr txBox="1">
            <a:spLocks/>
          </p:cNvSpPr>
          <p:nvPr/>
        </p:nvSpPr>
        <p:spPr>
          <a:xfrm>
            <a:off x="6795014" y="3092207"/>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Consume</a:t>
            </a:r>
            <a:r>
              <a:rPr lang="en-US" sz="2000" b="0" i="1">
                <a:solidFill>
                  <a:schemeClr val="bg1"/>
                </a:solidFill>
                <a:latin typeface="+mn-lt"/>
              </a:rPr>
              <a:t> </a:t>
            </a:r>
            <a:r>
              <a:rPr lang="en-US" sz="2000" b="0" i="1" err="1">
                <a:solidFill>
                  <a:schemeClr val="accent4"/>
                </a:solidFill>
                <a:latin typeface="+mn-lt"/>
              </a:rPr>
              <a:t>VehicleUpdated</a:t>
            </a:r>
            <a:endParaRPr lang="en-US" sz="2000" b="0" i="1">
              <a:solidFill>
                <a:schemeClr val="accent4"/>
              </a:solidFill>
              <a:latin typeface="+mn-lt"/>
            </a:endParaRPr>
          </a:p>
        </p:txBody>
      </p:sp>
      <p:sp>
        <p:nvSpPr>
          <p:cNvPr id="32" name="Oval 31">
            <a:extLst>
              <a:ext uri="{FF2B5EF4-FFF2-40B4-BE49-F238E27FC236}">
                <a16:creationId xmlns:a16="http://schemas.microsoft.com/office/drawing/2014/main" id="{F061506D-EB1C-D443-0B60-7739117CFB5B}"/>
              </a:ext>
            </a:extLst>
          </p:cNvPr>
          <p:cNvSpPr>
            <a:spLocks noChangeAspect="1"/>
          </p:cNvSpPr>
          <p:nvPr/>
        </p:nvSpPr>
        <p:spPr bwMode="auto">
          <a:xfrm>
            <a:off x="6363535" y="3105553"/>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cxnSp>
        <p:nvCxnSpPr>
          <p:cNvPr id="34" name="Elbow Connector 33">
            <a:extLst>
              <a:ext uri="{FF2B5EF4-FFF2-40B4-BE49-F238E27FC236}">
                <a16:creationId xmlns:a16="http://schemas.microsoft.com/office/drawing/2014/main" id="{04FEC577-D6B9-4709-A0FC-5B7752BA487E}"/>
              </a:ext>
            </a:extLst>
          </p:cNvPr>
          <p:cNvCxnSpPr>
            <a:cxnSpLocks/>
            <a:stCxn id="22" idx="0"/>
            <a:endCxn id="62" idx="2"/>
          </p:cNvCxnSpPr>
          <p:nvPr/>
        </p:nvCxnSpPr>
        <p:spPr>
          <a:xfrm rot="5400000" flipH="1" flipV="1">
            <a:off x="10114472" y="2942235"/>
            <a:ext cx="662302" cy="283975"/>
          </a:xfrm>
          <a:prstGeom prst="bentConnector3">
            <a:avLst>
              <a:gd name="adj1" fmla="val 50000"/>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4C257350-D98E-9358-438A-9D17AC94F340}"/>
              </a:ext>
            </a:extLst>
          </p:cNvPr>
          <p:cNvSpPr txBox="1">
            <a:spLocks/>
          </p:cNvSpPr>
          <p:nvPr/>
        </p:nvSpPr>
        <p:spPr>
          <a:xfrm>
            <a:off x="7103453" y="605989"/>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Surface</a:t>
            </a:r>
            <a:r>
              <a:rPr lang="en-US" sz="2000" b="0" i="1">
                <a:solidFill>
                  <a:schemeClr val="bg1"/>
                </a:solidFill>
                <a:latin typeface="+mn-lt"/>
              </a:rPr>
              <a:t> </a:t>
            </a:r>
            <a:r>
              <a:rPr lang="en-US" sz="2000" b="0" i="1">
                <a:solidFill>
                  <a:schemeClr val="accent4"/>
                </a:solidFill>
                <a:latin typeface="+mn-lt"/>
              </a:rPr>
              <a:t>cars </a:t>
            </a:r>
            <a:r>
              <a:rPr lang="en-US" sz="2000" b="0" i="1">
                <a:latin typeface="+mn-lt"/>
              </a:rPr>
              <a:t>in search</a:t>
            </a:r>
          </a:p>
        </p:txBody>
      </p:sp>
      <p:sp>
        <p:nvSpPr>
          <p:cNvPr id="53" name="Oval 52">
            <a:extLst>
              <a:ext uri="{FF2B5EF4-FFF2-40B4-BE49-F238E27FC236}">
                <a16:creationId xmlns:a16="http://schemas.microsoft.com/office/drawing/2014/main" id="{6E3A4444-477B-9334-A10D-946437897AD0}"/>
              </a:ext>
            </a:extLst>
          </p:cNvPr>
          <p:cNvSpPr>
            <a:spLocks noChangeAspect="1"/>
          </p:cNvSpPr>
          <p:nvPr/>
        </p:nvSpPr>
        <p:spPr bwMode="auto">
          <a:xfrm>
            <a:off x="6671974" y="619335"/>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58" name="Title 1">
            <a:extLst>
              <a:ext uri="{FF2B5EF4-FFF2-40B4-BE49-F238E27FC236}">
                <a16:creationId xmlns:a16="http://schemas.microsoft.com/office/drawing/2014/main" id="{745A07BD-5BB5-F964-115E-1C2F8615FFDF}"/>
              </a:ext>
            </a:extLst>
          </p:cNvPr>
          <p:cNvSpPr txBox="1">
            <a:spLocks/>
          </p:cNvSpPr>
          <p:nvPr/>
        </p:nvSpPr>
        <p:spPr>
          <a:xfrm>
            <a:off x="9728262" y="5413430"/>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Build </a:t>
            </a:r>
            <a:r>
              <a:rPr lang="en-US" sz="2000" b="0" i="1">
                <a:solidFill>
                  <a:schemeClr val="accent4"/>
                </a:solidFill>
                <a:latin typeface="+mn-lt"/>
              </a:rPr>
              <a:t>vehicle snapshot</a:t>
            </a:r>
          </a:p>
        </p:txBody>
      </p:sp>
      <p:sp>
        <p:nvSpPr>
          <p:cNvPr id="59" name="Oval 58">
            <a:extLst>
              <a:ext uri="{FF2B5EF4-FFF2-40B4-BE49-F238E27FC236}">
                <a16:creationId xmlns:a16="http://schemas.microsoft.com/office/drawing/2014/main" id="{78D02845-C382-A19A-D9BD-4826092BD75B}"/>
              </a:ext>
            </a:extLst>
          </p:cNvPr>
          <p:cNvSpPr>
            <a:spLocks noChangeAspect="1"/>
          </p:cNvSpPr>
          <p:nvPr/>
        </p:nvSpPr>
        <p:spPr bwMode="auto">
          <a:xfrm>
            <a:off x="9296783" y="5426776"/>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60" name="TextBox 59">
            <a:extLst>
              <a:ext uri="{FF2B5EF4-FFF2-40B4-BE49-F238E27FC236}">
                <a16:creationId xmlns:a16="http://schemas.microsoft.com/office/drawing/2014/main" id="{C4E14155-4696-9170-7302-85075FD40489}"/>
              </a:ext>
            </a:extLst>
          </p:cNvPr>
          <p:cNvSpPr txBox="1"/>
          <p:nvPr/>
        </p:nvSpPr>
        <p:spPr>
          <a:xfrm>
            <a:off x="5480550" y="491319"/>
            <a:ext cx="914400" cy="914400"/>
          </a:xfrm>
          <a:prstGeom prst="rect">
            <a:avLst/>
          </a:prstGeom>
          <a:noFill/>
        </p:spPr>
        <p:txBody>
          <a:bodyPr wrap="none" lIns="0" tIns="0" rIns="0" bIns="0" rtlCol="0" anchor="t">
            <a:noAutofit/>
          </a:bodyPr>
          <a:lstStyle/>
          <a:p>
            <a:pPr>
              <a:lnSpc>
                <a:spcPct val="90000"/>
              </a:lnSpc>
            </a:pPr>
            <a:r>
              <a:rPr lang="en-GB" sz="8000">
                <a:solidFill>
                  <a:schemeClr val="tx2"/>
                </a:solidFill>
                <a:latin typeface="Iris Circular TT Light" panose="020B0404020101020102" pitchFamily="34" charset="77"/>
                <a:cs typeface="Iris Circular TT Light" panose="020B0404020101020102" pitchFamily="34" charset="77"/>
              </a:rPr>
              <a:t>👉</a:t>
            </a:r>
            <a:endParaRPr lang="en-GB" sz="8000" b="0" i="0">
              <a:solidFill>
                <a:schemeClr val="tx2"/>
              </a:solidFill>
              <a:latin typeface="Iris Circular TT Light" panose="020B0404020101020102" pitchFamily="34" charset="77"/>
              <a:cs typeface="Iris Circular TT Light" panose="020B0404020101020102" pitchFamily="34" charset="77"/>
            </a:endParaRPr>
          </a:p>
        </p:txBody>
      </p:sp>
      <p:pic>
        <p:nvPicPr>
          <p:cNvPr id="62" name="Picture 61">
            <a:extLst>
              <a:ext uri="{FF2B5EF4-FFF2-40B4-BE49-F238E27FC236}">
                <a16:creationId xmlns:a16="http://schemas.microsoft.com/office/drawing/2014/main" id="{167327D8-BC8A-6E13-64E5-3C6211D40E31}"/>
              </a:ext>
            </a:extLst>
          </p:cNvPr>
          <p:cNvPicPr>
            <a:picLocks noChangeAspect="1"/>
          </p:cNvPicPr>
          <p:nvPr/>
        </p:nvPicPr>
        <p:blipFill>
          <a:blip r:embed="rId4"/>
          <a:stretch>
            <a:fillRect/>
          </a:stretch>
        </p:blipFill>
        <p:spPr>
          <a:xfrm>
            <a:off x="9615542" y="5211"/>
            <a:ext cx="1944138" cy="2747860"/>
          </a:xfrm>
          <a:prstGeom prst="rect">
            <a:avLst/>
          </a:prstGeom>
        </p:spPr>
      </p:pic>
    </p:spTree>
    <p:extLst>
      <p:ext uri="{BB962C8B-B14F-4D97-AF65-F5344CB8AC3E}">
        <p14:creationId xmlns:p14="http://schemas.microsoft.com/office/powerpoint/2010/main" val="279582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48941B-2393-FE52-6784-8833281879CC}"/>
              </a:ext>
            </a:extLst>
          </p:cNvPr>
          <p:cNvSpPr>
            <a:spLocks noGrp="1"/>
          </p:cNvSpPr>
          <p:nvPr>
            <p:ph type="sldNum" sz="quarter" idx="12"/>
          </p:nvPr>
        </p:nvSpPr>
        <p:spPr/>
        <p:txBody>
          <a:bodyPr/>
          <a:lstStyle/>
          <a:p>
            <a:fld id="{EB4B8DE2-A4E8-46E4-8BBF-D75455EFF32C}" type="slidenum">
              <a:rPr lang="en-US" smtClean="0"/>
              <a:pPr/>
              <a:t>93</a:t>
            </a:fld>
            <a:endParaRPr lang="en-US"/>
          </a:p>
        </p:txBody>
      </p:sp>
      <p:sp>
        <p:nvSpPr>
          <p:cNvPr id="3" name="Rectangle 2">
            <a:extLst>
              <a:ext uri="{FF2B5EF4-FFF2-40B4-BE49-F238E27FC236}">
                <a16:creationId xmlns:a16="http://schemas.microsoft.com/office/drawing/2014/main" id="{5D9A24E4-ED8C-BF40-BF91-C450C563D8C1}"/>
              </a:ext>
            </a:extLst>
          </p:cNvPr>
          <p:cNvSpPr/>
          <p:nvPr/>
        </p:nvSpPr>
        <p:spPr>
          <a:xfrm>
            <a:off x="251535" y="1358773"/>
            <a:ext cx="2512089" cy="1615419"/>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Inventory Component</a:t>
            </a:r>
          </a:p>
        </p:txBody>
      </p:sp>
      <p:pic>
        <p:nvPicPr>
          <p:cNvPr id="12" name="Graphic 16">
            <a:extLst>
              <a:ext uri="{FF2B5EF4-FFF2-40B4-BE49-F238E27FC236}">
                <a16:creationId xmlns:a16="http://schemas.microsoft.com/office/drawing/2014/main" id="{41AB5A21-FE00-59C9-7106-44BB0CE3764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6006" y="3262246"/>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6E06E9A-1575-B926-26C9-513CC9E8DAE3}"/>
              </a:ext>
            </a:extLst>
          </p:cNvPr>
          <p:cNvSpPr txBox="1"/>
          <p:nvPr/>
        </p:nvSpPr>
        <p:spPr>
          <a:xfrm>
            <a:off x="5188379" y="4257588"/>
            <a:ext cx="1250595" cy="646331"/>
          </a:xfrm>
          <a:prstGeom prst="rect">
            <a:avLst/>
          </a:prstGeom>
          <a:noFill/>
        </p:spPr>
        <p:txBody>
          <a:bodyPr wrap="square">
            <a:spAutoFit/>
          </a:bodyPr>
          <a:lstStyle/>
          <a:p>
            <a:pPr algn="ctr" eaLnBrk="1" hangingPunct="1"/>
            <a:r>
              <a:rPr lang="en-US" altLang="en-US">
                <a:latin typeface="Arial" panose="020B0604020202020204" pitchFamily="34" charset="0"/>
                <a:ea typeface="Amazon Ember" panose="020B0603020204020204" pitchFamily="34" charset="0"/>
                <a:cs typeface="Arial" panose="020B0604020202020204" pitchFamily="34" charset="0"/>
              </a:rPr>
              <a:t>Shared event bus</a:t>
            </a:r>
            <a:endParaRPr lang="en-US" altLang="en-US" sz="1800">
              <a:latin typeface="Arial" panose="020B0604020202020204" pitchFamily="34" charset="0"/>
              <a:ea typeface="Amazon Ember" panose="020B0603020204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0B0F822-095B-CA87-68B7-7D1651BC255A}"/>
              </a:ext>
            </a:extLst>
          </p:cNvPr>
          <p:cNvSpPr/>
          <p:nvPr/>
        </p:nvSpPr>
        <p:spPr>
          <a:xfrm>
            <a:off x="9047591" y="3284442"/>
            <a:ext cx="2512089" cy="16154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Search Component</a:t>
            </a:r>
          </a:p>
        </p:txBody>
      </p:sp>
      <p:sp>
        <p:nvSpPr>
          <p:cNvPr id="31" name="Title 1">
            <a:extLst>
              <a:ext uri="{FF2B5EF4-FFF2-40B4-BE49-F238E27FC236}">
                <a16:creationId xmlns:a16="http://schemas.microsoft.com/office/drawing/2014/main" id="{21B09369-568B-E7DB-DF3B-AC1620A07ACC}"/>
              </a:ext>
            </a:extLst>
          </p:cNvPr>
          <p:cNvSpPr txBox="1">
            <a:spLocks/>
          </p:cNvSpPr>
          <p:nvPr/>
        </p:nvSpPr>
        <p:spPr>
          <a:xfrm>
            <a:off x="7061315" y="5078423"/>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Consume</a:t>
            </a:r>
            <a:r>
              <a:rPr lang="en-US" sz="2000" b="0" i="1">
                <a:solidFill>
                  <a:schemeClr val="bg1"/>
                </a:solidFill>
                <a:latin typeface="+mn-lt"/>
              </a:rPr>
              <a:t> </a:t>
            </a:r>
            <a:r>
              <a:rPr lang="en-US" sz="2000" b="0" i="1" err="1">
                <a:solidFill>
                  <a:schemeClr val="accent1"/>
                </a:solidFill>
                <a:latin typeface="+mn-lt"/>
              </a:rPr>
              <a:t>VehicleReserved</a:t>
            </a:r>
            <a:endParaRPr lang="en-US" sz="2000" b="0" i="1">
              <a:solidFill>
                <a:schemeClr val="accent1"/>
              </a:solidFill>
              <a:latin typeface="+mn-lt"/>
            </a:endParaRPr>
          </a:p>
        </p:txBody>
      </p:sp>
      <p:sp>
        <p:nvSpPr>
          <p:cNvPr id="32" name="Oval 31">
            <a:extLst>
              <a:ext uri="{FF2B5EF4-FFF2-40B4-BE49-F238E27FC236}">
                <a16:creationId xmlns:a16="http://schemas.microsoft.com/office/drawing/2014/main" id="{F061506D-EB1C-D443-0B60-7739117CFB5B}"/>
              </a:ext>
            </a:extLst>
          </p:cNvPr>
          <p:cNvSpPr>
            <a:spLocks noChangeAspect="1"/>
          </p:cNvSpPr>
          <p:nvPr/>
        </p:nvSpPr>
        <p:spPr bwMode="auto">
          <a:xfrm>
            <a:off x="6562146" y="5046906"/>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cxnSp>
        <p:nvCxnSpPr>
          <p:cNvPr id="34" name="Elbow Connector 33">
            <a:extLst>
              <a:ext uri="{FF2B5EF4-FFF2-40B4-BE49-F238E27FC236}">
                <a16:creationId xmlns:a16="http://schemas.microsoft.com/office/drawing/2014/main" id="{04FEC577-D6B9-4709-A0FC-5B7752BA487E}"/>
              </a:ext>
            </a:extLst>
          </p:cNvPr>
          <p:cNvCxnSpPr>
            <a:cxnSpLocks/>
            <a:stCxn id="22" idx="0"/>
            <a:endCxn id="39" idx="2"/>
          </p:cNvCxnSpPr>
          <p:nvPr/>
        </p:nvCxnSpPr>
        <p:spPr>
          <a:xfrm rot="5400000" flipH="1" flipV="1">
            <a:off x="10179938" y="2876770"/>
            <a:ext cx="531371" cy="283975"/>
          </a:xfrm>
          <a:prstGeom prst="bentConnector3">
            <a:avLst>
              <a:gd name="adj1" fmla="val 50000"/>
            </a:avLst>
          </a:prstGeom>
          <a:ln w="34925">
            <a:solidFill>
              <a:schemeClr val="tx2">
                <a:lumMod val="7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4C257350-D98E-9358-438A-9D17AC94F340}"/>
              </a:ext>
            </a:extLst>
          </p:cNvPr>
          <p:cNvSpPr txBox="1">
            <a:spLocks/>
          </p:cNvSpPr>
          <p:nvPr/>
        </p:nvSpPr>
        <p:spPr>
          <a:xfrm>
            <a:off x="7103453" y="605989"/>
            <a:ext cx="1944138" cy="12003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Surface</a:t>
            </a:r>
            <a:r>
              <a:rPr lang="en-US" sz="2000" b="0" i="1">
                <a:solidFill>
                  <a:schemeClr val="bg1"/>
                </a:solidFill>
                <a:latin typeface="+mn-lt"/>
              </a:rPr>
              <a:t> </a:t>
            </a:r>
            <a:r>
              <a:rPr lang="en-US" sz="2000" b="0" i="1">
                <a:latin typeface="+mn-lt"/>
              </a:rPr>
              <a:t>cars</a:t>
            </a:r>
            <a:r>
              <a:rPr lang="en-US" sz="2000" b="0" i="1">
                <a:solidFill>
                  <a:schemeClr val="accent4"/>
                </a:solidFill>
                <a:latin typeface="+mn-lt"/>
              </a:rPr>
              <a:t> </a:t>
            </a:r>
            <a:r>
              <a:rPr lang="en-US" sz="2000" b="0" i="1">
                <a:latin typeface="+mn-lt"/>
              </a:rPr>
              <a:t>in search </a:t>
            </a:r>
            <a:r>
              <a:rPr lang="en-US" sz="2000" b="0" i="1">
                <a:solidFill>
                  <a:schemeClr val="accent1"/>
                </a:solidFill>
                <a:latin typeface="+mn-lt"/>
              </a:rPr>
              <a:t>with vehicle reserved status</a:t>
            </a:r>
          </a:p>
        </p:txBody>
      </p:sp>
      <p:sp>
        <p:nvSpPr>
          <p:cNvPr id="53" name="Oval 52">
            <a:extLst>
              <a:ext uri="{FF2B5EF4-FFF2-40B4-BE49-F238E27FC236}">
                <a16:creationId xmlns:a16="http://schemas.microsoft.com/office/drawing/2014/main" id="{6E3A4444-477B-9334-A10D-946437897AD0}"/>
              </a:ext>
            </a:extLst>
          </p:cNvPr>
          <p:cNvSpPr>
            <a:spLocks noChangeAspect="1"/>
          </p:cNvSpPr>
          <p:nvPr/>
        </p:nvSpPr>
        <p:spPr bwMode="auto">
          <a:xfrm>
            <a:off x="6671974" y="619335"/>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58" name="Title 1">
            <a:extLst>
              <a:ext uri="{FF2B5EF4-FFF2-40B4-BE49-F238E27FC236}">
                <a16:creationId xmlns:a16="http://schemas.microsoft.com/office/drawing/2014/main" id="{745A07BD-5BB5-F964-115E-1C2F8615FFDF}"/>
              </a:ext>
            </a:extLst>
          </p:cNvPr>
          <p:cNvSpPr txBox="1">
            <a:spLocks/>
          </p:cNvSpPr>
          <p:nvPr/>
        </p:nvSpPr>
        <p:spPr>
          <a:xfrm>
            <a:off x="9728262" y="5084126"/>
            <a:ext cx="1944138" cy="12003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dirty="0">
                <a:latin typeface="+mn-lt"/>
              </a:rPr>
              <a:t>Build vehicle</a:t>
            </a:r>
            <a:r>
              <a:rPr lang="en-US" sz="2000" b="0" i="1" dirty="0">
                <a:solidFill>
                  <a:schemeClr val="accent4"/>
                </a:solidFill>
                <a:latin typeface="+mn-lt"/>
              </a:rPr>
              <a:t> </a:t>
            </a:r>
            <a:r>
              <a:rPr lang="en-US" sz="2000" b="0" i="1" dirty="0">
                <a:latin typeface="+mn-lt"/>
              </a:rPr>
              <a:t>snapshot</a:t>
            </a:r>
            <a:r>
              <a:rPr lang="en-US" sz="2000" b="0" i="1" dirty="0">
                <a:solidFill>
                  <a:schemeClr val="accent4"/>
                </a:solidFill>
                <a:latin typeface="+mn-lt"/>
              </a:rPr>
              <a:t> </a:t>
            </a:r>
            <a:r>
              <a:rPr lang="en-US" sz="2000" b="0" i="1" dirty="0">
                <a:solidFill>
                  <a:schemeClr val="accent1"/>
                </a:solidFill>
                <a:latin typeface="+mn-lt"/>
              </a:rPr>
              <a:t>+ vehicle reserved status</a:t>
            </a:r>
            <a:endParaRPr lang="en-US" sz="2000" b="0" i="1" dirty="0">
              <a:solidFill>
                <a:schemeClr val="accent4"/>
              </a:solidFill>
              <a:latin typeface="+mn-lt"/>
            </a:endParaRPr>
          </a:p>
        </p:txBody>
      </p:sp>
      <p:sp>
        <p:nvSpPr>
          <p:cNvPr id="59" name="Oval 58">
            <a:extLst>
              <a:ext uri="{FF2B5EF4-FFF2-40B4-BE49-F238E27FC236}">
                <a16:creationId xmlns:a16="http://schemas.microsoft.com/office/drawing/2014/main" id="{78D02845-C382-A19A-D9BD-4826092BD75B}"/>
              </a:ext>
            </a:extLst>
          </p:cNvPr>
          <p:cNvSpPr>
            <a:spLocks noChangeAspect="1"/>
          </p:cNvSpPr>
          <p:nvPr/>
        </p:nvSpPr>
        <p:spPr bwMode="auto">
          <a:xfrm>
            <a:off x="9272676" y="5090045"/>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3</a:t>
            </a:r>
          </a:p>
        </p:txBody>
      </p:sp>
      <p:sp>
        <p:nvSpPr>
          <p:cNvPr id="60" name="TextBox 59">
            <a:extLst>
              <a:ext uri="{FF2B5EF4-FFF2-40B4-BE49-F238E27FC236}">
                <a16:creationId xmlns:a16="http://schemas.microsoft.com/office/drawing/2014/main" id="{C4E14155-4696-9170-7302-85075FD40489}"/>
              </a:ext>
            </a:extLst>
          </p:cNvPr>
          <p:cNvSpPr txBox="1"/>
          <p:nvPr/>
        </p:nvSpPr>
        <p:spPr>
          <a:xfrm>
            <a:off x="5480550" y="491319"/>
            <a:ext cx="914400" cy="914400"/>
          </a:xfrm>
          <a:prstGeom prst="rect">
            <a:avLst/>
          </a:prstGeom>
          <a:noFill/>
        </p:spPr>
        <p:txBody>
          <a:bodyPr wrap="none" lIns="0" tIns="0" rIns="0" bIns="0" rtlCol="0" anchor="t">
            <a:noAutofit/>
          </a:bodyPr>
          <a:lstStyle/>
          <a:p>
            <a:pPr>
              <a:lnSpc>
                <a:spcPct val="90000"/>
              </a:lnSpc>
            </a:pPr>
            <a:r>
              <a:rPr lang="en-GB" sz="8000">
                <a:solidFill>
                  <a:schemeClr val="tx2"/>
                </a:solidFill>
                <a:latin typeface="Iris Circular TT Light" panose="020B0404020101020102" pitchFamily="34" charset="77"/>
                <a:cs typeface="Iris Circular TT Light" panose="020B0404020101020102" pitchFamily="34" charset="77"/>
              </a:rPr>
              <a:t>👉</a:t>
            </a:r>
            <a:endParaRPr lang="en-GB" sz="8000" b="0" i="0">
              <a:solidFill>
                <a:schemeClr val="tx2"/>
              </a:solidFill>
              <a:latin typeface="Iris Circular TT Light" panose="020B0404020101020102" pitchFamily="34" charset="77"/>
              <a:cs typeface="Iris Circular TT Light" panose="020B0404020101020102" pitchFamily="34" charset="77"/>
            </a:endParaRPr>
          </a:p>
        </p:txBody>
      </p:sp>
      <p:sp>
        <p:nvSpPr>
          <p:cNvPr id="2" name="Rectangle 1">
            <a:extLst>
              <a:ext uri="{FF2B5EF4-FFF2-40B4-BE49-F238E27FC236}">
                <a16:creationId xmlns:a16="http://schemas.microsoft.com/office/drawing/2014/main" id="{0AD42254-ED2D-120F-63DB-BC1CA6501870}"/>
              </a:ext>
            </a:extLst>
          </p:cNvPr>
          <p:cNvSpPr/>
          <p:nvPr/>
        </p:nvSpPr>
        <p:spPr>
          <a:xfrm>
            <a:off x="251534" y="4003162"/>
            <a:ext cx="2512089" cy="161541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a:solidFill>
                  <a:sysClr val="windowText" lastClr="000000"/>
                </a:solidFill>
              </a:rPr>
              <a:t>Orders Component</a:t>
            </a:r>
          </a:p>
        </p:txBody>
      </p:sp>
      <p:cxnSp>
        <p:nvCxnSpPr>
          <p:cNvPr id="5" name="Elbow Connector 4">
            <a:extLst>
              <a:ext uri="{FF2B5EF4-FFF2-40B4-BE49-F238E27FC236}">
                <a16:creationId xmlns:a16="http://schemas.microsoft.com/office/drawing/2014/main" id="{5A16CBAF-251B-38C4-EF4B-6263AB5DDC86}"/>
              </a:ext>
            </a:extLst>
          </p:cNvPr>
          <p:cNvCxnSpPr>
            <a:cxnSpLocks/>
            <a:stCxn id="3" idx="3"/>
            <a:endCxn id="12" idx="0"/>
          </p:cNvCxnSpPr>
          <p:nvPr/>
        </p:nvCxnSpPr>
        <p:spPr>
          <a:xfrm>
            <a:off x="2763624" y="2166483"/>
            <a:ext cx="3050053" cy="1095763"/>
          </a:xfrm>
          <a:prstGeom prst="bentConnector2">
            <a:avLst/>
          </a:prstGeom>
          <a:ln w="34925">
            <a:solidFill>
              <a:schemeClr val="tx2">
                <a:lumMod val="7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BDBFA061-7502-93BF-DB9E-50110BAC0D11}"/>
              </a:ext>
            </a:extLst>
          </p:cNvPr>
          <p:cNvCxnSpPr>
            <a:cxnSpLocks/>
            <a:stCxn id="2" idx="3"/>
            <a:endCxn id="12" idx="1"/>
          </p:cNvCxnSpPr>
          <p:nvPr/>
        </p:nvCxnSpPr>
        <p:spPr>
          <a:xfrm flipV="1">
            <a:off x="2763623" y="3759917"/>
            <a:ext cx="2552383" cy="1050955"/>
          </a:xfrm>
          <a:prstGeom prst="bentConnector3">
            <a:avLst>
              <a:gd name="adj1" fmla="val 50000"/>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22ABB472-787A-8433-5DD1-98D850B9AD9B}"/>
              </a:ext>
            </a:extLst>
          </p:cNvPr>
          <p:cNvSpPr txBox="1">
            <a:spLocks/>
          </p:cNvSpPr>
          <p:nvPr/>
        </p:nvSpPr>
        <p:spPr>
          <a:xfrm>
            <a:off x="3757261" y="5078424"/>
            <a:ext cx="1944138" cy="6463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2000" b="0" i="1">
                <a:latin typeface="+mn-lt"/>
              </a:rPr>
              <a:t>Publish</a:t>
            </a:r>
            <a:r>
              <a:rPr lang="en-US" sz="2000" b="0" i="1">
                <a:solidFill>
                  <a:schemeClr val="bg1"/>
                </a:solidFill>
                <a:latin typeface="+mn-lt"/>
              </a:rPr>
              <a:t> </a:t>
            </a:r>
            <a:r>
              <a:rPr lang="en-US" sz="2000" b="0" i="1" err="1">
                <a:solidFill>
                  <a:schemeClr val="accent1"/>
                </a:solidFill>
                <a:latin typeface="+mn-lt"/>
              </a:rPr>
              <a:t>VehicleReserved</a:t>
            </a:r>
            <a:endParaRPr lang="en-US" sz="2000" b="0" i="1">
              <a:solidFill>
                <a:schemeClr val="accent1"/>
              </a:solidFill>
              <a:latin typeface="+mn-lt"/>
            </a:endParaRPr>
          </a:p>
        </p:txBody>
      </p:sp>
      <p:sp>
        <p:nvSpPr>
          <p:cNvPr id="19" name="Oval 18">
            <a:extLst>
              <a:ext uri="{FF2B5EF4-FFF2-40B4-BE49-F238E27FC236}">
                <a16:creationId xmlns:a16="http://schemas.microsoft.com/office/drawing/2014/main" id="{6C3AFA2E-91A7-2E30-4FD3-B192F1D71DAA}"/>
              </a:ext>
            </a:extLst>
          </p:cNvPr>
          <p:cNvSpPr>
            <a:spLocks noChangeAspect="1"/>
          </p:cNvSpPr>
          <p:nvPr/>
        </p:nvSpPr>
        <p:spPr bwMode="auto">
          <a:xfrm>
            <a:off x="3325782" y="5091770"/>
            <a:ext cx="342866"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cxnSp>
        <p:nvCxnSpPr>
          <p:cNvPr id="26" name="Elbow Connector 25">
            <a:extLst>
              <a:ext uri="{FF2B5EF4-FFF2-40B4-BE49-F238E27FC236}">
                <a16:creationId xmlns:a16="http://schemas.microsoft.com/office/drawing/2014/main" id="{A454D190-B1AB-F3BD-759F-F1276AA249B8}"/>
              </a:ext>
            </a:extLst>
          </p:cNvPr>
          <p:cNvCxnSpPr>
            <a:cxnSpLocks/>
          </p:cNvCxnSpPr>
          <p:nvPr/>
        </p:nvCxnSpPr>
        <p:spPr>
          <a:xfrm>
            <a:off x="5880653" y="3262246"/>
            <a:ext cx="3166938" cy="166754"/>
          </a:xfrm>
          <a:prstGeom prst="bentConnector3">
            <a:avLst>
              <a:gd name="adj1" fmla="val 50000"/>
            </a:avLst>
          </a:prstGeom>
          <a:ln w="34925">
            <a:solidFill>
              <a:schemeClr val="tx2">
                <a:lumMod val="7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D3786004-9AEC-2C28-BD0E-0D39042AC582}"/>
              </a:ext>
            </a:extLst>
          </p:cNvPr>
          <p:cNvPicPr>
            <a:picLocks noChangeAspect="1"/>
          </p:cNvPicPr>
          <p:nvPr/>
        </p:nvPicPr>
        <p:blipFill>
          <a:blip r:embed="rId5"/>
          <a:stretch>
            <a:fillRect/>
          </a:stretch>
        </p:blipFill>
        <p:spPr>
          <a:xfrm>
            <a:off x="9615542" y="5211"/>
            <a:ext cx="1944138" cy="2747860"/>
          </a:xfrm>
          <a:prstGeom prst="rect">
            <a:avLst/>
          </a:prstGeom>
        </p:spPr>
      </p:pic>
      <p:cxnSp>
        <p:nvCxnSpPr>
          <p:cNvPr id="42" name="Elbow Connector 41">
            <a:extLst>
              <a:ext uri="{FF2B5EF4-FFF2-40B4-BE49-F238E27FC236}">
                <a16:creationId xmlns:a16="http://schemas.microsoft.com/office/drawing/2014/main" id="{CA83B473-E0C8-C11E-4AF6-A7B745769956}"/>
              </a:ext>
            </a:extLst>
          </p:cNvPr>
          <p:cNvCxnSpPr>
            <a:cxnSpLocks/>
            <a:stCxn id="12" idx="3"/>
            <a:endCxn id="22" idx="1"/>
          </p:cNvCxnSpPr>
          <p:nvPr/>
        </p:nvCxnSpPr>
        <p:spPr>
          <a:xfrm>
            <a:off x="6311348" y="3759917"/>
            <a:ext cx="2736243" cy="332235"/>
          </a:xfrm>
          <a:prstGeom prst="bentConnector3">
            <a:avLst>
              <a:gd name="adj1" fmla="val 50000"/>
            </a:avLst>
          </a:prstGeom>
          <a:ln w="34925">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15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353568" y="2073098"/>
            <a:ext cx="4706112" cy="2793072"/>
          </a:xfrm>
        </p:spPr>
        <p:txBody>
          <a:bodyPr/>
          <a:lstStyle/>
          <a:p>
            <a:pPr algn="ctr"/>
            <a:r>
              <a:rPr lang="en-US" sz="6500" b="0"/>
              <a:t>Marked a car as </a:t>
            </a:r>
            <a:r>
              <a:rPr lang="en-US" sz="6500" b="0">
                <a:solidFill>
                  <a:schemeClr val="accent4"/>
                </a:solidFill>
              </a:rPr>
              <a:t>reserved</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94</a:t>
            </a:fld>
            <a:endParaRPr lang="en-US"/>
          </a:p>
        </p:txBody>
      </p:sp>
      <p:pic>
        <p:nvPicPr>
          <p:cNvPr id="3" name="Picture 2">
            <a:extLst>
              <a:ext uri="{FF2B5EF4-FFF2-40B4-BE49-F238E27FC236}">
                <a16:creationId xmlns:a16="http://schemas.microsoft.com/office/drawing/2014/main" id="{BCB050FF-F66E-F5AC-1771-530D2E94A9DF}"/>
              </a:ext>
            </a:extLst>
          </p:cNvPr>
          <p:cNvPicPr>
            <a:picLocks noChangeAspect="1"/>
          </p:cNvPicPr>
          <p:nvPr/>
        </p:nvPicPr>
        <p:blipFill>
          <a:blip r:embed="rId2"/>
          <a:stretch>
            <a:fillRect/>
          </a:stretch>
        </p:blipFill>
        <p:spPr>
          <a:xfrm>
            <a:off x="6285484" y="133271"/>
            <a:ext cx="4546600" cy="6426200"/>
          </a:xfrm>
          <a:prstGeom prst="rect">
            <a:avLst/>
          </a:prstGeom>
        </p:spPr>
      </p:pic>
      <p:sp>
        <p:nvSpPr>
          <p:cNvPr id="5" name="Title 1">
            <a:extLst>
              <a:ext uri="{FF2B5EF4-FFF2-40B4-BE49-F238E27FC236}">
                <a16:creationId xmlns:a16="http://schemas.microsoft.com/office/drawing/2014/main" id="{1C51CCCD-2AD9-3FE5-9A69-20491F02C53A}"/>
              </a:ext>
            </a:extLst>
          </p:cNvPr>
          <p:cNvSpPr txBox="1">
            <a:spLocks/>
          </p:cNvSpPr>
          <p:nvPr/>
        </p:nvSpPr>
        <p:spPr>
          <a:xfrm>
            <a:off x="7079009" y="448213"/>
            <a:ext cx="4706112" cy="100245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6500"/>
              <a:t>✅</a:t>
            </a:r>
          </a:p>
        </p:txBody>
      </p:sp>
    </p:spTree>
    <p:extLst>
      <p:ext uri="{BB962C8B-B14F-4D97-AF65-F5344CB8AC3E}">
        <p14:creationId xmlns:p14="http://schemas.microsoft.com/office/powerpoint/2010/main" val="238198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F912-3460-341B-E865-C89C02E80EB2}"/>
              </a:ext>
            </a:extLst>
          </p:cNvPr>
          <p:cNvSpPr>
            <a:spLocks noGrp="1"/>
          </p:cNvSpPr>
          <p:nvPr>
            <p:ph type="title"/>
          </p:nvPr>
        </p:nvSpPr>
        <p:spPr>
          <a:xfrm>
            <a:off x="114813" y="2750242"/>
            <a:ext cx="11735811" cy="1002454"/>
          </a:xfrm>
        </p:spPr>
        <p:txBody>
          <a:bodyPr/>
          <a:lstStyle/>
          <a:p>
            <a:r>
              <a:rPr lang="en-US" sz="6500" b="0" dirty="0">
                <a:solidFill>
                  <a:schemeClr val="accent4"/>
                </a:solidFill>
              </a:rPr>
              <a:t>🤔 </a:t>
            </a:r>
            <a:r>
              <a:rPr lang="en-US" sz="6500" b="0" dirty="0"/>
              <a:t>How to </a:t>
            </a:r>
            <a:r>
              <a:rPr lang="en-US" sz="6500" b="0" dirty="0">
                <a:solidFill>
                  <a:schemeClr val="accent4"/>
                </a:solidFill>
              </a:rPr>
              <a:t>evolve</a:t>
            </a:r>
            <a:r>
              <a:rPr lang="en-US" sz="6500" b="0" dirty="0"/>
              <a:t> this system?</a:t>
            </a:r>
          </a:p>
        </p:txBody>
      </p:sp>
      <p:sp>
        <p:nvSpPr>
          <p:cNvPr id="4" name="Slide Number Placeholder 3">
            <a:extLst>
              <a:ext uri="{FF2B5EF4-FFF2-40B4-BE49-F238E27FC236}">
                <a16:creationId xmlns:a16="http://schemas.microsoft.com/office/drawing/2014/main" id="{1C84F305-B9F2-4076-D026-2C4E5517F353}"/>
              </a:ext>
            </a:extLst>
          </p:cNvPr>
          <p:cNvSpPr>
            <a:spLocks noGrp="1"/>
          </p:cNvSpPr>
          <p:nvPr>
            <p:ph type="sldNum" sz="quarter" idx="12"/>
          </p:nvPr>
        </p:nvSpPr>
        <p:spPr/>
        <p:txBody>
          <a:bodyPr/>
          <a:lstStyle/>
          <a:p>
            <a:fld id="{EB4B8DE2-A4E8-46E4-8BBF-D75455EFF32C}" type="slidenum">
              <a:rPr lang="en-US" smtClean="0"/>
              <a:pPr/>
              <a:t>95</a:t>
            </a:fld>
            <a:endParaRPr lang="en-US"/>
          </a:p>
        </p:txBody>
      </p:sp>
    </p:spTree>
    <p:extLst>
      <p:ext uri="{BB962C8B-B14F-4D97-AF65-F5344CB8AC3E}">
        <p14:creationId xmlns:p14="http://schemas.microsoft.com/office/powerpoint/2010/main" val="176555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0A0AA9-7A3C-0F2A-BD58-2E9BDFE960B9}"/>
              </a:ext>
            </a:extLst>
          </p:cNvPr>
          <p:cNvPicPr>
            <a:picLocks noChangeAspect="1"/>
          </p:cNvPicPr>
          <p:nvPr/>
        </p:nvPicPr>
        <p:blipFill>
          <a:blip r:embed="rId4"/>
          <a:stretch>
            <a:fillRect/>
          </a:stretch>
        </p:blipFill>
        <p:spPr>
          <a:xfrm>
            <a:off x="1277049" y="147698"/>
            <a:ext cx="3916278" cy="3232128"/>
          </a:xfrm>
          <a:prstGeom prst="rect">
            <a:avLst/>
          </a:prstGeom>
        </p:spPr>
      </p:pic>
      <p:sp>
        <p:nvSpPr>
          <p:cNvPr id="4" name="Slide Number Placeholder 3">
            <a:extLst>
              <a:ext uri="{FF2B5EF4-FFF2-40B4-BE49-F238E27FC236}">
                <a16:creationId xmlns:a16="http://schemas.microsoft.com/office/drawing/2014/main" id="{FBD06DA2-D6E1-28BA-498F-D028FD5F82D3}"/>
              </a:ext>
            </a:extLst>
          </p:cNvPr>
          <p:cNvSpPr>
            <a:spLocks noGrp="1"/>
          </p:cNvSpPr>
          <p:nvPr>
            <p:ph type="sldNum" sz="quarter" idx="12"/>
          </p:nvPr>
        </p:nvSpPr>
        <p:spPr/>
        <p:txBody>
          <a:bodyPr/>
          <a:lstStyle/>
          <a:p>
            <a:fld id="{EB4B8DE2-A4E8-46E4-8BBF-D75455EFF32C}" type="slidenum">
              <a:rPr lang="en-US" smtClean="0"/>
              <a:pPr/>
              <a:t>96</a:t>
            </a:fld>
            <a:endParaRPr lang="en-US"/>
          </a:p>
        </p:txBody>
      </p:sp>
      <p:sp>
        <p:nvSpPr>
          <p:cNvPr id="3" name="Title 1">
            <a:extLst>
              <a:ext uri="{FF2B5EF4-FFF2-40B4-BE49-F238E27FC236}">
                <a16:creationId xmlns:a16="http://schemas.microsoft.com/office/drawing/2014/main" id="{41F085AD-E728-4AAA-B3C4-0ABB060C06F0}"/>
              </a:ext>
            </a:extLst>
          </p:cNvPr>
          <p:cNvSpPr>
            <a:spLocks noGrp="1"/>
          </p:cNvSpPr>
          <p:nvPr>
            <p:ph type="title"/>
          </p:nvPr>
        </p:nvSpPr>
        <p:spPr>
          <a:xfrm>
            <a:off x="647249" y="3709210"/>
            <a:ext cx="5175877" cy="507831"/>
          </a:xfrm>
        </p:spPr>
        <p:txBody>
          <a:bodyPr/>
          <a:lstStyle/>
          <a:p>
            <a:pPr algn="ctr"/>
            <a:r>
              <a:rPr lang="en-US" sz="3000" b="0">
                <a:latin typeface="+mn-lt"/>
              </a:rPr>
              <a:t>Search &amp; filter for cars</a:t>
            </a:r>
          </a:p>
        </p:txBody>
      </p:sp>
      <p:sp>
        <p:nvSpPr>
          <p:cNvPr id="6" name="Oval 5">
            <a:extLst>
              <a:ext uri="{FF2B5EF4-FFF2-40B4-BE49-F238E27FC236}">
                <a16:creationId xmlns:a16="http://schemas.microsoft.com/office/drawing/2014/main" id="{67BEB381-3059-B8EA-91F7-A80DAEFBC427}"/>
              </a:ext>
            </a:extLst>
          </p:cNvPr>
          <p:cNvSpPr/>
          <p:nvPr/>
        </p:nvSpPr>
        <p:spPr>
          <a:xfrm>
            <a:off x="1277049" y="4941823"/>
            <a:ext cx="1597688" cy="1457011"/>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pic>
        <p:nvPicPr>
          <p:cNvPr id="8" name="Graphic 7" descr="Programmer">
            <a:extLst>
              <a:ext uri="{FF2B5EF4-FFF2-40B4-BE49-F238E27FC236}">
                <a16:creationId xmlns:a16="http://schemas.microsoft.com/office/drawing/2014/main" id="{210C3A52-5378-7D97-4A39-358716F49D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50553" y="4744124"/>
            <a:ext cx="1654710" cy="1654710"/>
          </a:xfrm>
          <a:prstGeom prst="rect">
            <a:avLst/>
          </a:prstGeom>
        </p:spPr>
      </p:pic>
      <p:pic>
        <p:nvPicPr>
          <p:cNvPr id="2" name="Picture 1">
            <a:extLst>
              <a:ext uri="{FF2B5EF4-FFF2-40B4-BE49-F238E27FC236}">
                <a16:creationId xmlns:a16="http://schemas.microsoft.com/office/drawing/2014/main" id="{88548A76-078C-56FF-F23F-81449DFF2AC6}"/>
              </a:ext>
            </a:extLst>
          </p:cNvPr>
          <p:cNvPicPr>
            <a:picLocks noChangeAspect="1"/>
          </p:cNvPicPr>
          <p:nvPr/>
        </p:nvPicPr>
        <p:blipFill>
          <a:blip r:embed="rId7"/>
          <a:stretch>
            <a:fillRect/>
          </a:stretch>
        </p:blipFill>
        <p:spPr>
          <a:xfrm>
            <a:off x="7407619" y="147698"/>
            <a:ext cx="3916279" cy="3200400"/>
          </a:xfrm>
          <a:prstGeom prst="rect">
            <a:avLst/>
          </a:prstGeom>
        </p:spPr>
      </p:pic>
      <p:sp>
        <p:nvSpPr>
          <p:cNvPr id="5" name="Oval 4">
            <a:extLst>
              <a:ext uri="{FF2B5EF4-FFF2-40B4-BE49-F238E27FC236}">
                <a16:creationId xmlns:a16="http://schemas.microsoft.com/office/drawing/2014/main" id="{FD6169A4-9F5D-69A2-70DC-D294903DF7D5}"/>
              </a:ext>
            </a:extLst>
          </p:cNvPr>
          <p:cNvSpPr/>
          <p:nvPr/>
        </p:nvSpPr>
        <p:spPr>
          <a:xfrm>
            <a:off x="7688915" y="4941823"/>
            <a:ext cx="1597688" cy="1457011"/>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pic>
        <p:nvPicPr>
          <p:cNvPr id="7" name="Graphic 6" descr="Programmer">
            <a:extLst>
              <a:ext uri="{FF2B5EF4-FFF2-40B4-BE49-F238E27FC236}">
                <a16:creationId xmlns:a16="http://schemas.microsoft.com/office/drawing/2014/main" id="{45A64DD1-B583-4DB0-A628-CA3F3F4281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3445" y="4744124"/>
            <a:ext cx="1654710" cy="1654710"/>
          </a:xfrm>
          <a:prstGeom prst="rect">
            <a:avLst/>
          </a:prstGeom>
        </p:spPr>
      </p:pic>
      <p:sp>
        <p:nvSpPr>
          <p:cNvPr id="10" name="Title 1">
            <a:extLst>
              <a:ext uri="{FF2B5EF4-FFF2-40B4-BE49-F238E27FC236}">
                <a16:creationId xmlns:a16="http://schemas.microsoft.com/office/drawing/2014/main" id="{95348DDA-CE69-A1A2-F628-71DC664CE31A}"/>
              </a:ext>
            </a:extLst>
          </p:cNvPr>
          <p:cNvSpPr txBox="1">
            <a:spLocks/>
          </p:cNvSpPr>
          <p:nvPr/>
        </p:nvSpPr>
        <p:spPr>
          <a:xfrm>
            <a:off x="7222603" y="3395246"/>
            <a:ext cx="4390579" cy="13388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000" b="0">
                <a:latin typeface="+mn-lt"/>
              </a:rPr>
              <a:t>Inventory of cars</a:t>
            </a:r>
            <a:br>
              <a:rPr lang="en-US" sz="3000" b="0">
                <a:latin typeface="+mn-lt"/>
              </a:rPr>
            </a:br>
            <a:r>
              <a:rPr lang="en-US" sz="3000" b="0">
                <a:solidFill>
                  <a:schemeClr val="accent4"/>
                </a:solidFill>
                <a:latin typeface="+mn-lt"/>
              </a:rPr>
              <a:t>+</a:t>
            </a:r>
            <a:br>
              <a:rPr lang="en-US" sz="3000" b="0">
                <a:latin typeface="+mn-lt"/>
              </a:rPr>
            </a:br>
            <a:r>
              <a:rPr lang="en-US" sz="3000" b="0">
                <a:latin typeface="+mn-lt"/>
              </a:rPr>
              <a:t>Full Page Ad for cars</a:t>
            </a:r>
          </a:p>
        </p:txBody>
      </p:sp>
    </p:spTree>
    <p:extLst>
      <p:ext uri="{BB962C8B-B14F-4D97-AF65-F5344CB8AC3E}">
        <p14:creationId xmlns:p14="http://schemas.microsoft.com/office/powerpoint/2010/main" val="57501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4B67D-32E2-83D5-A853-80531D63A2D5}"/>
              </a:ext>
            </a:extLst>
          </p:cNvPr>
          <p:cNvSpPr>
            <a:spLocks noGrp="1"/>
          </p:cNvSpPr>
          <p:nvPr>
            <p:ph type="sldNum" sz="quarter" idx="12"/>
          </p:nvPr>
        </p:nvSpPr>
        <p:spPr/>
        <p:txBody>
          <a:bodyPr/>
          <a:lstStyle/>
          <a:p>
            <a:fld id="{EB4B8DE2-A4E8-46E4-8BBF-D75455EFF32C}" type="slidenum">
              <a:rPr lang="en-US" smtClean="0"/>
              <a:pPr/>
              <a:t>97</a:t>
            </a:fld>
            <a:endParaRPr lang="en-US"/>
          </a:p>
        </p:txBody>
      </p:sp>
      <p:sp>
        <p:nvSpPr>
          <p:cNvPr id="3" name="Title 1">
            <a:extLst>
              <a:ext uri="{FF2B5EF4-FFF2-40B4-BE49-F238E27FC236}">
                <a16:creationId xmlns:a16="http://schemas.microsoft.com/office/drawing/2014/main" id="{6EE529FE-52C5-AE56-A776-3D26F04F9B44}"/>
              </a:ext>
            </a:extLst>
          </p:cNvPr>
          <p:cNvSpPr txBox="1">
            <a:spLocks/>
          </p:cNvSpPr>
          <p:nvPr/>
        </p:nvSpPr>
        <p:spPr>
          <a:xfrm>
            <a:off x="1723052" y="568500"/>
            <a:ext cx="5470849"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Publishes vehicle state for anyone who might care</a:t>
            </a:r>
          </a:p>
        </p:txBody>
      </p:sp>
      <p:sp>
        <p:nvSpPr>
          <p:cNvPr id="7" name="Title 1">
            <a:extLst>
              <a:ext uri="{FF2B5EF4-FFF2-40B4-BE49-F238E27FC236}">
                <a16:creationId xmlns:a16="http://schemas.microsoft.com/office/drawing/2014/main" id="{8BDCA20B-5675-5FE4-40D9-627418FFC583}"/>
              </a:ext>
            </a:extLst>
          </p:cNvPr>
          <p:cNvSpPr txBox="1">
            <a:spLocks/>
          </p:cNvSpPr>
          <p:nvPr/>
        </p:nvSpPr>
        <p:spPr>
          <a:xfrm>
            <a:off x="1928129" y="4925485"/>
            <a:ext cx="4248735"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Ends up considering presentation layer</a:t>
            </a:r>
          </a:p>
        </p:txBody>
      </p:sp>
      <p:pic>
        <p:nvPicPr>
          <p:cNvPr id="6" name="Graphic 16">
            <a:extLst>
              <a:ext uri="{FF2B5EF4-FFF2-40B4-BE49-F238E27FC236}">
                <a16:creationId xmlns:a16="http://schemas.microsoft.com/office/drawing/2014/main" id="{837D6422-4582-92F2-4D2E-3C57A109D60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402912" y="2897983"/>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5269185-1213-441D-DCA3-F9B4208DFB45}"/>
              </a:ext>
            </a:extLst>
          </p:cNvPr>
          <p:cNvSpPr txBox="1"/>
          <p:nvPr/>
        </p:nvSpPr>
        <p:spPr>
          <a:xfrm>
            <a:off x="5203493" y="3893325"/>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25180C68-4AE3-7138-E4D7-1FD7BCD8F06D}"/>
              </a:ext>
            </a:extLst>
          </p:cNvPr>
          <p:cNvCxnSpPr>
            <a:cxnSpLocks/>
            <a:stCxn id="6" idx="3"/>
            <a:endCxn id="24" idx="2"/>
          </p:cNvCxnSpPr>
          <p:nvPr/>
        </p:nvCxnSpPr>
        <p:spPr>
          <a:xfrm>
            <a:off x="6398254" y="3395654"/>
            <a:ext cx="2877969"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1FA51B-4219-4336-EDE3-1FF18898C068}"/>
              </a:ext>
            </a:extLst>
          </p:cNvPr>
          <p:cNvCxnSpPr>
            <a:cxnSpLocks/>
            <a:stCxn id="22" idx="6"/>
            <a:endCxn id="6" idx="1"/>
          </p:cNvCxnSpPr>
          <p:nvPr/>
        </p:nvCxnSpPr>
        <p:spPr>
          <a:xfrm>
            <a:off x="2763196" y="3395654"/>
            <a:ext cx="2639716"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5509BB-FF24-2875-8920-3D8E5A07BC84}"/>
              </a:ext>
            </a:extLst>
          </p:cNvPr>
          <p:cNvSpPr/>
          <p:nvPr/>
        </p:nvSpPr>
        <p:spPr>
          <a:xfrm>
            <a:off x="748149" y="2426512"/>
            <a:ext cx="2015047" cy="1938284"/>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sp>
        <p:nvSpPr>
          <p:cNvPr id="24" name="Oval 23">
            <a:extLst>
              <a:ext uri="{FF2B5EF4-FFF2-40B4-BE49-F238E27FC236}">
                <a16:creationId xmlns:a16="http://schemas.microsoft.com/office/drawing/2014/main" id="{FCB54BB0-BDA7-BA76-8815-5C7E5424432F}"/>
              </a:ext>
            </a:extLst>
          </p:cNvPr>
          <p:cNvSpPr/>
          <p:nvPr/>
        </p:nvSpPr>
        <p:spPr>
          <a:xfrm>
            <a:off x="9276223" y="2426512"/>
            <a:ext cx="2015047" cy="1938284"/>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Tree>
    <p:extLst>
      <p:ext uri="{BB962C8B-B14F-4D97-AF65-F5344CB8AC3E}">
        <p14:creationId xmlns:p14="http://schemas.microsoft.com/office/powerpoint/2010/main" val="42314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4B67D-32E2-83D5-A853-80531D63A2D5}"/>
              </a:ext>
            </a:extLst>
          </p:cNvPr>
          <p:cNvSpPr>
            <a:spLocks noGrp="1"/>
          </p:cNvSpPr>
          <p:nvPr>
            <p:ph type="sldNum" sz="quarter" idx="12"/>
          </p:nvPr>
        </p:nvSpPr>
        <p:spPr/>
        <p:txBody>
          <a:bodyPr/>
          <a:lstStyle/>
          <a:p>
            <a:fld id="{EB4B8DE2-A4E8-46E4-8BBF-D75455EFF32C}" type="slidenum">
              <a:rPr lang="en-US" smtClean="0"/>
              <a:pPr/>
              <a:t>98</a:t>
            </a:fld>
            <a:endParaRPr lang="en-US"/>
          </a:p>
        </p:txBody>
      </p:sp>
      <p:sp>
        <p:nvSpPr>
          <p:cNvPr id="5" name="Title 1">
            <a:extLst>
              <a:ext uri="{FF2B5EF4-FFF2-40B4-BE49-F238E27FC236}">
                <a16:creationId xmlns:a16="http://schemas.microsoft.com/office/drawing/2014/main" id="{B1F8930F-34AF-3D81-E0FC-6322DF859616}"/>
              </a:ext>
            </a:extLst>
          </p:cNvPr>
          <p:cNvSpPr>
            <a:spLocks noGrp="1"/>
          </p:cNvSpPr>
          <p:nvPr>
            <p:ph type="title"/>
          </p:nvPr>
        </p:nvSpPr>
        <p:spPr>
          <a:xfrm>
            <a:off x="8111216" y="5124327"/>
            <a:ext cx="3561184" cy="923330"/>
          </a:xfrm>
        </p:spPr>
        <p:txBody>
          <a:bodyPr/>
          <a:lstStyle/>
          <a:p>
            <a:r>
              <a:rPr lang="en-US" sz="3000" b="0" dirty="0">
                <a:latin typeface="+mn-lt"/>
              </a:rPr>
              <a:t>❌ Has to consume loads of events</a:t>
            </a:r>
          </a:p>
        </p:txBody>
      </p:sp>
      <p:sp>
        <p:nvSpPr>
          <p:cNvPr id="12" name="Title 1">
            <a:extLst>
              <a:ext uri="{FF2B5EF4-FFF2-40B4-BE49-F238E27FC236}">
                <a16:creationId xmlns:a16="http://schemas.microsoft.com/office/drawing/2014/main" id="{C204D8DD-7BD2-93D3-FEA7-B98ABAA4BC42}"/>
              </a:ext>
            </a:extLst>
          </p:cNvPr>
          <p:cNvSpPr txBox="1">
            <a:spLocks/>
          </p:cNvSpPr>
          <p:nvPr/>
        </p:nvSpPr>
        <p:spPr>
          <a:xfrm>
            <a:off x="7993224" y="671844"/>
            <a:ext cx="356118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sz="3000" b="0" dirty="0">
                <a:latin typeface="+mn-lt"/>
              </a:rPr>
              <a:t>✅ Has control of its own data</a:t>
            </a:r>
          </a:p>
        </p:txBody>
      </p:sp>
      <p:pic>
        <p:nvPicPr>
          <p:cNvPr id="3" name="Graphic 16">
            <a:extLst>
              <a:ext uri="{FF2B5EF4-FFF2-40B4-BE49-F238E27FC236}">
                <a16:creationId xmlns:a16="http://schemas.microsoft.com/office/drawing/2014/main" id="{68802A72-924C-68F2-4C25-F713EAC6B03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402912" y="2897983"/>
            <a:ext cx="995342" cy="99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487D931-0D70-5402-2BB9-5B92A5F58479}"/>
              </a:ext>
            </a:extLst>
          </p:cNvPr>
          <p:cNvSpPr txBox="1"/>
          <p:nvPr/>
        </p:nvSpPr>
        <p:spPr>
          <a:xfrm>
            <a:off x="5203493" y="3893325"/>
            <a:ext cx="1250595" cy="646331"/>
          </a:xfrm>
          <a:prstGeom prst="rect">
            <a:avLst/>
          </a:prstGeom>
          <a:noFill/>
        </p:spPr>
        <p:txBody>
          <a:bodyPr wrap="square">
            <a:spAutoFit/>
          </a:bodyPr>
          <a:lstStyle/>
          <a:p>
            <a:pPr algn="ctr" eaLnBrk="1" hangingPunct="1"/>
            <a:r>
              <a:rPr lang="en-US" altLang="en-US">
                <a:ea typeface="Amazon Ember" panose="020B0603020204020204" pitchFamily="34" charset="0"/>
                <a:cs typeface="Arial" panose="020B0604020202020204" pitchFamily="34" charset="0"/>
              </a:rPr>
              <a:t>Shared event bus</a:t>
            </a:r>
            <a:endParaRPr lang="en-US" altLang="en-US" sz="1800">
              <a:ea typeface="Amazon Ember" panose="020B0603020204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4A0302DE-110D-4260-ECFE-56D2119AAB54}"/>
              </a:ext>
            </a:extLst>
          </p:cNvPr>
          <p:cNvCxnSpPr>
            <a:cxnSpLocks/>
            <a:stCxn id="3" idx="3"/>
            <a:endCxn id="17" idx="2"/>
          </p:cNvCxnSpPr>
          <p:nvPr/>
        </p:nvCxnSpPr>
        <p:spPr>
          <a:xfrm>
            <a:off x="6398254" y="3395654"/>
            <a:ext cx="2877969"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C3A24E-5580-E5DE-274D-92B8D042B30E}"/>
              </a:ext>
            </a:extLst>
          </p:cNvPr>
          <p:cNvCxnSpPr>
            <a:cxnSpLocks/>
            <a:stCxn id="16" idx="6"/>
            <a:endCxn id="3" idx="1"/>
          </p:cNvCxnSpPr>
          <p:nvPr/>
        </p:nvCxnSpPr>
        <p:spPr>
          <a:xfrm>
            <a:off x="2763196" y="3395654"/>
            <a:ext cx="2639716" cy="0"/>
          </a:xfrm>
          <a:prstGeom prst="straightConnector1">
            <a:avLst/>
          </a:prstGeom>
          <a:ln w="349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EED6C0C-B09A-DB40-D53A-39BE0E1507E2}"/>
              </a:ext>
            </a:extLst>
          </p:cNvPr>
          <p:cNvSpPr/>
          <p:nvPr/>
        </p:nvSpPr>
        <p:spPr>
          <a:xfrm>
            <a:off x="748149" y="2426512"/>
            <a:ext cx="2015047" cy="1938284"/>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sp>
        <p:nvSpPr>
          <p:cNvPr id="17" name="Oval 16">
            <a:extLst>
              <a:ext uri="{FF2B5EF4-FFF2-40B4-BE49-F238E27FC236}">
                <a16:creationId xmlns:a16="http://schemas.microsoft.com/office/drawing/2014/main" id="{926EE86F-79A8-28AA-BA0A-8557632988E1}"/>
              </a:ext>
            </a:extLst>
          </p:cNvPr>
          <p:cNvSpPr/>
          <p:nvPr/>
        </p:nvSpPr>
        <p:spPr>
          <a:xfrm>
            <a:off x="9276223" y="2426512"/>
            <a:ext cx="2015047" cy="1938284"/>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spTree>
    <p:extLst>
      <p:ext uri="{BB962C8B-B14F-4D97-AF65-F5344CB8AC3E}">
        <p14:creationId xmlns:p14="http://schemas.microsoft.com/office/powerpoint/2010/main" val="203140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0A0AA9-7A3C-0F2A-BD58-2E9BDFE960B9}"/>
              </a:ext>
            </a:extLst>
          </p:cNvPr>
          <p:cNvPicPr>
            <a:picLocks noChangeAspect="1"/>
          </p:cNvPicPr>
          <p:nvPr/>
        </p:nvPicPr>
        <p:blipFill>
          <a:blip r:embed="rId4"/>
          <a:stretch>
            <a:fillRect/>
          </a:stretch>
        </p:blipFill>
        <p:spPr>
          <a:xfrm>
            <a:off x="163230" y="138396"/>
            <a:ext cx="3916278" cy="3232128"/>
          </a:xfrm>
          <a:prstGeom prst="rect">
            <a:avLst/>
          </a:prstGeom>
        </p:spPr>
      </p:pic>
      <p:sp>
        <p:nvSpPr>
          <p:cNvPr id="4" name="Slide Number Placeholder 3">
            <a:extLst>
              <a:ext uri="{FF2B5EF4-FFF2-40B4-BE49-F238E27FC236}">
                <a16:creationId xmlns:a16="http://schemas.microsoft.com/office/drawing/2014/main" id="{FBD06DA2-D6E1-28BA-498F-D028FD5F82D3}"/>
              </a:ext>
            </a:extLst>
          </p:cNvPr>
          <p:cNvSpPr>
            <a:spLocks noGrp="1"/>
          </p:cNvSpPr>
          <p:nvPr>
            <p:ph type="sldNum" sz="quarter" idx="12"/>
          </p:nvPr>
        </p:nvSpPr>
        <p:spPr/>
        <p:txBody>
          <a:bodyPr/>
          <a:lstStyle/>
          <a:p>
            <a:fld id="{EB4B8DE2-A4E8-46E4-8BBF-D75455EFF32C}" type="slidenum">
              <a:rPr lang="en-US" smtClean="0"/>
              <a:pPr/>
              <a:t>99</a:t>
            </a:fld>
            <a:endParaRPr lang="en-US"/>
          </a:p>
        </p:txBody>
      </p:sp>
      <p:sp>
        <p:nvSpPr>
          <p:cNvPr id="3" name="Title 1">
            <a:extLst>
              <a:ext uri="{FF2B5EF4-FFF2-40B4-BE49-F238E27FC236}">
                <a16:creationId xmlns:a16="http://schemas.microsoft.com/office/drawing/2014/main" id="{41F085AD-E728-4AAA-B3C4-0ABB060C06F0}"/>
              </a:ext>
            </a:extLst>
          </p:cNvPr>
          <p:cNvSpPr>
            <a:spLocks noGrp="1"/>
          </p:cNvSpPr>
          <p:nvPr>
            <p:ph type="title"/>
          </p:nvPr>
        </p:nvSpPr>
        <p:spPr>
          <a:xfrm>
            <a:off x="104494" y="3653705"/>
            <a:ext cx="3326769" cy="1061829"/>
          </a:xfrm>
        </p:spPr>
        <p:txBody>
          <a:bodyPr/>
          <a:lstStyle/>
          <a:p>
            <a:pPr algn="ctr"/>
            <a:r>
              <a:rPr lang="en-US" sz="3500" dirty="0"/>
              <a:t>Search &amp; filter</a:t>
            </a:r>
            <a:br>
              <a:rPr lang="en-US" sz="3500" dirty="0"/>
            </a:br>
            <a:r>
              <a:rPr lang="en-US" sz="3500" dirty="0"/>
              <a:t> for cars</a:t>
            </a:r>
          </a:p>
        </p:txBody>
      </p:sp>
      <p:sp>
        <p:nvSpPr>
          <p:cNvPr id="6" name="Oval 5">
            <a:extLst>
              <a:ext uri="{FF2B5EF4-FFF2-40B4-BE49-F238E27FC236}">
                <a16:creationId xmlns:a16="http://schemas.microsoft.com/office/drawing/2014/main" id="{67BEB381-3059-B8EA-91F7-A80DAEFBC427}"/>
              </a:ext>
            </a:extLst>
          </p:cNvPr>
          <p:cNvSpPr/>
          <p:nvPr/>
        </p:nvSpPr>
        <p:spPr>
          <a:xfrm>
            <a:off x="578818" y="4941822"/>
            <a:ext cx="1597688" cy="1457011"/>
          </a:xfrm>
          <a:prstGeom prst="ellipse">
            <a:avLst/>
          </a:prstGeom>
          <a:solidFill>
            <a:schemeClr val="accent1">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Search</a:t>
            </a:r>
          </a:p>
        </p:txBody>
      </p:sp>
      <p:pic>
        <p:nvPicPr>
          <p:cNvPr id="8" name="Graphic 7" descr="Programmer">
            <a:extLst>
              <a:ext uri="{FF2B5EF4-FFF2-40B4-BE49-F238E27FC236}">
                <a16:creationId xmlns:a16="http://schemas.microsoft.com/office/drawing/2014/main" id="{210C3A52-5378-7D97-4A39-358716F49D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4334" y="4744124"/>
            <a:ext cx="1654710" cy="1654710"/>
          </a:xfrm>
          <a:prstGeom prst="rect">
            <a:avLst/>
          </a:prstGeom>
        </p:spPr>
      </p:pic>
      <p:pic>
        <p:nvPicPr>
          <p:cNvPr id="2" name="Picture 1">
            <a:extLst>
              <a:ext uri="{FF2B5EF4-FFF2-40B4-BE49-F238E27FC236}">
                <a16:creationId xmlns:a16="http://schemas.microsoft.com/office/drawing/2014/main" id="{88548A76-078C-56FF-F23F-81449DFF2AC6}"/>
              </a:ext>
            </a:extLst>
          </p:cNvPr>
          <p:cNvPicPr>
            <a:picLocks noChangeAspect="1"/>
          </p:cNvPicPr>
          <p:nvPr/>
        </p:nvPicPr>
        <p:blipFill>
          <a:blip r:embed="rId7"/>
          <a:stretch>
            <a:fillRect/>
          </a:stretch>
        </p:blipFill>
        <p:spPr>
          <a:xfrm>
            <a:off x="4294859" y="178860"/>
            <a:ext cx="3916279" cy="3200400"/>
          </a:xfrm>
          <a:prstGeom prst="rect">
            <a:avLst/>
          </a:prstGeom>
        </p:spPr>
      </p:pic>
      <p:sp>
        <p:nvSpPr>
          <p:cNvPr id="5" name="Oval 4">
            <a:extLst>
              <a:ext uri="{FF2B5EF4-FFF2-40B4-BE49-F238E27FC236}">
                <a16:creationId xmlns:a16="http://schemas.microsoft.com/office/drawing/2014/main" id="{FD6169A4-9F5D-69A2-70DC-D294903DF7D5}"/>
              </a:ext>
            </a:extLst>
          </p:cNvPr>
          <p:cNvSpPr/>
          <p:nvPr/>
        </p:nvSpPr>
        <p:spPr>
          <a:xfrm>
            <a:off x="9122064" y="4951736"/>
            <a:ext cx="1597688" cy="1457011"/>
          </a:xfrm>
          <a:prstGeom prst="ellipse">
            <a:avLst/>
          </a:prstGeom>
          <a:solidFill>
            <a:schemeClr val="bg2">
              <a:lumMod val="50000"/>
              <a:lumOff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Inventory</a:t>
            </a:r>
          </a:p>
        </p:txBody>
      </p:sp>
      <p:pic>
        <p:nvPicPr>
          <p:cNvPr id="7" name="Graphic 6" descr="Programmer">
            <a:extLst>
              <a:ext uri="{FF2B5EF4-FFF2-40B4-BE49-F238E27FC236}">
                <a16:creationId xmlns:a16="http://schemas.microsoft.com/office/drawing/2014/main" id="{45A64DD1-B583-4DB0-A628-CA3F3F4281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37290" y="4771558"/>
            <a:ext cx="1654710" cy="1654710"/>
          </a:xfrm>
          <a:prstGeom prst="rect">
            <a:avLst/>
          </a:prstGeom>
        </p:spPr>
      </p:pic>
      <p:sp>
        <p:nvSpPr>
          <p:cNvPr id="10" name="Title 1">
            <a:extLst>
              <a:ext uri="{FF2B5EF4-FFF2-40B4-BE49-F238E27FC236}">
                <a16:creationId xmlns:a16="http://schemas.microsoft.com/office/drawing/2014/main" id="{95348DDA-CE69-A1A2-F628-71DC664CE31A}"/>
              </a:ext>
            </a:extLst>
          </p:cNvPr>
          <p:cNvSpPr txBox="1">
            <a:spLocks/>
          </p:cNvSpPr>
          <p:nvPr/>
        </p:nvSpPr>
        <p:spPr>
          <a:xfrm>
            <a:off x="7910667" y="3653705"/>
            <a:ext cx="4390579" cy="1546577"/>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500" dirty="0"/>
              <a:t>Inventory </a:t>
            </a:r>
          </a:p>
          <a:p>
            <a:pPr algn="ctr"/>
            <a:r>
              <a:rPr lang="en-US" sz="3500" dirty="0"/>
              <a:t>of cars</a:t>
            </a:r>
            <a:br>
              <a:rPr lang="en-US" sz="3500" dirty="0"/>
            </a:br>
            <a:endParaRPr lang="en-US" sz="3500" dirty="0"/>
          </a:p>
        </p:txBody>
      </p:sp>
      <p:sp>
        <p:nvSpPr>
          <p:cNvPr id="11" name="Title 1">
            <a:extLst>
              <a:ext uri="{FF2B5EF4-FFF2-40B4-BE49-F238E27FC236}">
                <a16:creationId xmlns:a16="http://schemas.microsoft.com/office/drawing/2014/main" id="{D1DFEAC8-20FE-BA06-EE05-75006CFC2A28}"/>
              </a:ext>
            </a:extLst>
          </p:cNvPr>
          <p:cNvSpPr txBox="1">
            <a:spLocks/>
          </p:cNvSpPr>
          <p:nvPr/>
        </p:nvSpPr>
        <p:spPr>
          <a:xfrm>
            <a:off x="4035911" y="3653705"/>
            <a:ext cx="4390579" cy="10618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sz="3500" dirty="0">
                <a:solidFill>
                  <a:schemeClr val="accent1"/>
                </a:solidFill>
              </a:rPr>
              <a:t>Full Page Ad </a:t>
            </a:r>
          </a:p>
          <a:p>
            <a:pPr algn="ctr"/>
            <a:r>
              <a:rPr lang="en-US" sz="3500" dirty="0">
                <a:solidFill>
                  <a:schemeClr val="accent1"/>
                </a:solidFill>
              </a:rPr>
              <a:t>for cars</a:t>
            </a:r>
          </a:p>
        </p:txBody>
      </p:sp>
      <p:sp>
        <p:nvSpPr>
          <p:cNvPr id="16" name="Oval 15">
            <a:extLst>
              <a:ext uri="{FF2B5EF4-FFF2-40B4-BE49-F238E27FC236}">
                <a16:creationId xmlns:a16="http://schemas.microsoft.com/office/drawing/2014/main" id="{2ABBAC3D-D55D-59E7-EB15-EACD8767BC19}"/>
              </a:ext>
            </a:extLst>
          </p:cNvPr>
          <p:cNvSpPr/>
          <p:nvPr/>
        </p:nvSpPr>
        <p:spPr>
          <a:xfrm>
            <a:off x="4850441" y="4923958"/>
            <a:ext cx="1597688" cy="1457011"/>
          </a:xfrm>
          <a:prstGeom prst="ellipse">
            <a:avLst/>
          </a:prstGeom>
          <a:solidFill>
            <a:schemeClr val="accent4">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a:solidFill>
                  <a:schemeClr val="tx1"/>
                </a:solidFill>
              </a:rPr>
              <a:t>Vehicle Detail</a:t>
            </a:r>
          </a:p>
        </p:txBody>
      </p:sp>
      <p:pic>
        <p:nvPicPr>
          <p:cNvPr id="17" name="Graphic 16" descr="Programmer">
            <a:extLst>
              <a:ext uri="{FF2B5EF4-FFF2-40B4-BE49-F238E27FC236}">
                <a16:creationId xmlns:a16="http://schemas.microsoft.com/office/drawing/2014/main" id="{0E8B6508-F3FF-0BE2-EE91-8F15195AEB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5957" y="4754037"/>
            <a:ext cx="1654710" cy="1654710"/>
          </a:xfrm>
          <a:prstGeom prst="rect">
            <a:avLst/>
          </a:prstGeom>
        </p:spPr>
      </p:pic>
      <p:pic>
        <p:nvPicPr>
          <p:cNvPr id="13" name="Picture 12">
            <a:extLst>
              <a:ext uri="{FF2B5EF4-FFF2-40B4-BE49-F238E27FC236}">
                <a16:creationId xmlns:a16="http://schemas.microsoft.com/office/drawing/2014/main" id="{C7792A1D-6246-413E-D3C6-1A8837B09FF2}"/>
              </a:ext>
            </a:extLst>
          </p:cNvPr>
          <p:cNvPicPr>
            <a:picLocks noChangeAspect="1"/>
          </p:cNvPicPr>
          <p:nvPr/>
        </p:nvPicPr>
        <p:blipFill>
          <a:blip r:embed="rId8"/>
          <a:stretch>
            <a:fillRect/>
          </a:stretch>
        </p:blipFill>
        <p:spPr>
          <a:xfrm>
            <a:off x="8426490" y="180032"/>
            <a:ext cx="3602280" cy="3199228"/>
          </a:xfrm>
          <a:prstGeom prst="rect">
            <a:avLst/>
          </a:prstGeom>
        </p:spPr>
      </p:pic>
    </p:spTree>
    <p:extLst>
      <p:ext uri="{BB962C8B-B14F-4D97-AF65-F5344CB8AC3E}">
        <p14:creationId xmlns:p14="http://schemas.microsoft.com/office/powerpoint/2010/main" val="6996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2022" id="{16736BDC-7A77-9549-8544-3465469709CB}" vid="{025F67B9-3476-B74D-ACB9-D7B0C664200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16384</TotalTime>
  <Words>3208</Words>
  <Application>Microsoft Macintosh PowerPoint</Application>
  <PresentationFormat>Widescreen</PresentationFormat>
  <Paragraphs>1040</Paragraphs>
  <Slides>134</Slides>
  <Notes>52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134</vt:i4>
      </vt:variant>
    </vt:vector>
  </HeadingPairs>
  <TitlesOfParts>
    <vt:vector size="143" baseType="lpstr">
      <vt:lpstr>Arial</vt:lpstr>
      <vt:lpstr>Wingdings</vt:lpstr>
      <vt:lpstr>Amazon Ember Light</vt:lpstr>
      <vt:lpstr>Amazon Ember</vt:lpstr>
      <vt:lpstr>Amazon Ember Heavy</vt:lpstr>
      <vt:lpstr>Lucida Console</vt:lpstr>
      <vt:lpstr>Amazon Ember Display</vt:lpstr>
      <vt:lpstr>Iris Circular TT Light</vt:lpstr>
      <vt:lpstr>AWS Confidential Dark</vt:lpstr>
      <vt:lpstr>PowerPoint Presentation</vt:lpstr>
      <vt:lpstr>Event-driven architectures in practice</vt:lpstr>
      <vt:lpstr>PowerPoint Presentation</vt:lpstr>
      <vt:lpstr>PowerPoint Presentation</vt:lpstr>
      <vt:lpstr>Building a new feature requires:</vt:lpstr>
      <vt:lpstr>Today, 80% of developer time is spent in operations and maintenance.*  In the future, the only code you write will be business logic.</vt:lpstr>
      <vt:lpstr>Building a new feature requires:</vt:lpstr>
      <vt:lpstr>What do we mean by ‘serverless’?</vt:lpstr>
      <vt:lpstr>What code do you not need to write?</vt:lpstr>
      <vt:lpstr>A microservice application</vt:lpstr>
      <vt:lpstr>A microservice application</vt:lpstr>
      <vt:lpstr>A microservice application</vt:lpstr>
      <vt:lpstr>A microservice application</vt:lpstr>
      <vt:lpstr>Asynchronous events reduce the need for tight coordination between teams</vt:lpstr>
      <vt:lpstr>Asynchronous events reduce the need for tight coordination between teams</vt:lpstr>
      <vt:lpstr>Serverless, event-driven architectures enable you to:</vt:lpstr>
      <vt:lpstr>cinch: Cars without the faff</vt:lpstr>
      <vt:lpstr>cinch launched a new business model and event-driven platform in 6 months:</vt:lpstr>
      <vt:lpstr>👋 I’m Toli.</vt:lpstr>
      <vt:lpstr>PowerPoint Presentation</vt:lpstr>
      <vt:lpstr>PowerPoint Presentation</vt:lpstr>
      <vt:lpstr>PowerPoint Presentation</vt:lpstr>
      <vt:lpstr>PowerPoint Presentation</vt:lpstr>
      <vt:lpstr>PowerPoint Presentation</vt:lpstr>
      <vt:lpstr>PowerPoint Presentation</vt:lpstr>
      <vt:lpstr>How to avoid building tech we don’t need?</vt:lpstr>
      <vt:lpstr>PowerPoint Presentation</vt:lpstr>
      <vt:lpstr>Why serverless?</vt:lpstr>
      <vt:lpstr>PowerPoint Presentation</vt:lpstr>
      <vt:lpstr>PowerPoint Presentation</vt:lpstr>
      <vt:lpstr>PowerPoint Presentation</vt:lpstr>
      <vt:lpstr>PowerPoint Presentation</vt:lpstr>
      <vt:lpstr>Why event driven?</vt:lpstr>
      <vt:lpstr>Events</vt:lpstr>
      <vt:lpstr>How did we evolve our systems?</vt:lpstr>
      <vt:lpstr>How did we evolve our systems?</vt:lpstr>
      <vt:lpstr>PowerPoint Presentation</vt:lpstr>
      <vt:lpstr>PowerPoint Presentation</vt:lpstr>
      <vt:lpstr>PowerPoint Presentation</vt:lpstr>
      <vt:lpstr>PowerPoint Presentation</vt:lpstr>
      <vt:lpstr>💜</vt:lpstr>
      <vt:lpstr>🪦 ✉️ 🇬🇧</vt:lpstr>
      <vt:lpstr>What does a team own?</vt:lpstr>
      <vt:lpstr>What does a team own?</vt:lpstr>
      <vt:lpstr>PowerPoint Presentation</vt:lpstr>
      <vt:lpstr>PowerPoint Presentation</vt:lpstr>
      <vt:lpstr>PowerPoint Presentation</vt:lpstr>
      <vt:lpstr>How did we evolve our systems?</vt:lpstr>
      <vt:lpstr>PowerPoint Presentation</vt:lpstr>
      <vt:lpstr>Search &amp; filter for cars</vt:lpstr>
      <vt:lpstr>Car info &amp; status + View car details</vt:lpstr>
      <vt:lpstr>PowerPoint Presentation</vt:lpstr>
      <vt:lpstr>PowerPoint Presentation</vt:lpstr>
      <vt:lpstr>PowerPoint Presentation</vt:lpstr>
      <vt:lpstr>PowerPoint Presentation</vt:lpstr>
      <vt:lpstr>How do these two systems interact*?</vt:lpstr>
      <vt:lpstr>PowerPoint Presentation</vt:lpstr>
      <vt:lpstr>Event ledger pattern</vt:lpstr>
      <vt:lpstr>Event ledger pattern</vt:lpstr>
      <vt:lpstr>Event ledger pattern</vt:lpstr>
      <vt:lpstr>🤔 How are we solving this?</vt:lpstr>
      <vt:lpstr>Event/State Store pattern</vt:lpstr>
      <vt:lpstr>PowerPoint Presentation</vt:lpstr>
      <vt:lpstr>How to share vehicle updates*?</vt:lpstr>
      <vt:lpstr>PowerPoint Presentation</vt:lpstr>
      <vt:lpstr>PowerPoint Presentation</vt:lpstr>
      <vt:lpstr>has all the state about a vehicle</vt:lpstr>
      <vt:lpstr>has all the state about a vehicle</vt:lpstr>
      <vt:lpstr>Information about the car</vt:lpstr>
      <vt:lpstr>Information about the car</vt:lpstr>
      <vt:lpstr>Metadata about the event</vt:lpstr>
      <vt:lpstr>Some implementation detail</vt:lpstr>
      <vt:lpstr>PowerPoint Presentation</vt:lpstr>
      <vt:lpstr>PowerPoint Presentation</vt:lpstr>
      <vt:lpstr>The God event pattern</vt:lpstr>
      <vt:lpstr>The God event pattern</vt:lpstr>
      <vt:lpstr>The God event pattern</vt:lpstr>
      <vt:lpstr>🤔 How are we solving this?</vt:lpstr>
      <vt:lpstr>Break down the God Event &amp; the mega-components</vt:lpstr>
      <vt:lpstr>More cohesive context</vt:lpstr>
      <vt:lpstr>Contract testing between components</vt:lpstr>
      <vt:lpstr>Domain Driven  Design Practices</vt:lpstr>
      <vt:lpstr>PowerPoint Presentation</vt:lpstr>
      <vt:lpstr>PowerPoint Presentation</vt:lpstr>
      <vt:lpstr>PowerPoint Presentation</vt:lpstr>
      <vt:lpstr>PowerPoint Presentation</vt:lpstr>
      <vt:lpstr>PowerPoint Presentation</vt:lpstr>
      <vt:lpstr>PowerPoint Presentation</vt:lpstr>
      <vt:lpstr>How did we evolve our systems?</vt:lpstr>
      <vt:lpstr>🤔 How to extend this system?</vt:lpstr>
      <vt:lpstr>Marking a car as reserved</vt:lpstr>
      <vt:lpstr>PowerPoint Presentation</vt:lpstr>
      <vt:lpstr>PowerPoint Presentation</vt:lpstr>
      <vt:lpstr>Marked a car as reserved</vt:lpstr>
      <vt:lpstr>🤔 How to evolve this system?</vt:lpstr>
      <vt:lpstr>Search &amp; filter for cars</vt:lpstr>
      <vt:lpstr>PowerPoint Presentation</vt:lpstr>
      <vt:lpstr>❌ Has to consume loads of events</vt:lpstr>
      <vt:lpstr>Search &amp; filter  for cars</vt:lpstr>
      <vt:lpstr>Inventory/ VehicleUpdated</vt:lpstr>
      <vt:lpstr>Inventory/ VehicleUpdated</vt:lpstr>
      <vt:lpstr>Event/State Store pattern</vt:lpstr>
      <vt:lpstr>Lazy consumer pattern</vt:lpstr>
      <vt:lpstr>Lazy consumer pattern</vt:lpstr>
      <vt:lpstr>Lazy consumer pattern</vt:lpstr>
      <vt:lpstr>🤔 How are we solving this?</vt:lpstr>
      <vt:lpstr>Contract testing</vt:lpstr>
      <vt:lpstr>What did this mean for teams?</vt:lpstr>
      <vt:lpstr>A few weeks later</vt:lpstr>
      <vt:lpstr>PowerPoint Presentation</vt:lpstr>
      <vt:lpstr>PowerPoint Presentation</vt:lpstr>
      <vt:lpstr>PowerPoint Presentation</vt:lpstr>
      <vt:lpstr>🚗 Inventory could focus on the car and its status</vt:lpstr>
      <vt:lpstr>Search were able to make filters awesome</vt:lpstr>
      <vt:lpstr>PowerPoint Presentation</vt:lpstr>
      <vt:lpstr>PowerPoint Presentation</vt:lpstr>
      <vt:lpstr>Conclusion</vt:lpstr>
      <vt:lpstr>🏃‍♂️ We chose serverless EDA and ran with it</vt:lpstr>
      <vt:lpstr>🤗 We built an eventually consistent decoupled system to protect our customers</vt:lpstr>
      <vt:lpstr>Scale without having to manage much</vt:lpstr>
      <vt:lpstr>PowerPoint Presentation</vt:lpstr>
      <vt:lpstr>Event/State Store pattern</vt:lpstr>
      <vt:lpstr>Event/State Store pattern</vt:lpstr>
      <vt:lpstr>Event/State Store pattern</vt:lpstr>
      <vt:lpstr>Event/State Store pattern</vt:lpstr>
      <vt:lpstr>Events are simple, declarative </vt:lpstr>
      <vt:lpstr>It doesn’t matter.</vt:lpstr>
      <vt:lpstr>Event-Driven, Serverless systems allow you to experiment and evolve.</vt:lpstr>
      <vt:lpstr>You can make mistakes and recover from them.</vt:lpstr>
      <vt:lpstr>Think in events, be deliberate about their design.</vt:lpstr>
      <vt:lpstr>Throw it away and start again. </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Event-driven architectures in practice</dc:title>
  <dc:creator>Microsoft Office User</dc:creator>
  <cp:lastModifiedBy>Toli Apostolidis</cp:lastModifiedBy>
  <cp:revision>2</cp:revision>
  <dcterms:created xsi:type="dcterms:W3CDTF">2022-06-30T12:30:39Z</dcterms:created>
  <dcterms:modified xsi:type="dcterms:W3CDTF">2022-09-29T15:28:29Z</dcterms:modified>
</cp:coreProperties>
</file>